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3" r:id="rId2"/>
    <p:sldId id="265" r:id="rId3"/>
    <p:sldId id="326" r:id="rId4"/>
    <p:sldId id="377" r:id="rId5"/>
    <p:sldId id="385" r:id="rId6"/>
    <p:sldId id="386" r:id="rId7"/>
    <p:sldId id="378" r:id="rId8"/>
    <p:sldId id="380" r:id="rId9"/>
    <p:sldId id="384" r:id="rId10"/>
    <p:sldId id="376" r:id="rId11"/>
    <p:sldId id="381" r:id="rId12"/>
    <p:sldId id="375" r:id="rId13"/>
    <p:sldId id="383" r:id="rId14"/>
    <p:sldId id="382" r:id="rId15"/>
    <p:sldId id="379" r:id="rId16"/>
    <p:sldId id="374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6" r:id="rId27"/>
    <p:sldId id="360" r:id="rId28"/>
    <p:sldId id="361" r:id="rId29"/>
    <p:sldId id="387" r:id="rId30"/>
    <p:sldId id="364" r:id="rId31"/>
    <p:sldId id="388" r:id="rId32"/>
    <p:sldId id="365" r:id="rId33"/>
    <p:sldId id="366" r:id="rId34"/>
    <p:sldId id="368" r:id="rId35"/>
    <p:sldId id="389" r:id="rId36"/>
    <p:sldId id="369" r:id="rId37"/>
    <p:sldId id="390" r:id="rId38"/>
    <p:sldId id="371" r:id="rId39"/>
    <p:sldId id="372" r:id="rId40"/>
    <p:sldId id="391" r:id="rId41"/>
    <p:sldId id="392" r:id="rId42"/>
    <p:sldId id="262" r:id="rId4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42" d="100"/>
          <a:sy n="42" d="100"/>
        </p:scale>
        <p:origin x="54" y="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322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2" y="740834"/>
            <a:ext cx="2264833" cy="1767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334434" y="357718"/>
            <a:ext cx="7488767" cy="614256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76" name="Nadpis 1"/>
          <p:cNvSpPr>
            <a:spLocks noGrp="1"/>
          </p:cNvSpPr>
          <p:nvPr>
            <p:ph type="ctrTitle" idx="4294967295"/>
          </p:nvPr>
        </p:nvSpPr>
        <p:spPr bwMode="auto">
          <a:xfrm>
            <a:off x="670983" y="1796819"/>
            <a:ext cx="6815667" cy="287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PONIKÁNÍ V</a:t>
            </a:r>
            <a:b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CESTOVNÍM RUCHU </a:t>
            </a:r>
            <a:b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P8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Podnadpis 2"/>
          <p:cNvSpPr txBox="1">
            <a:spLocks/>
          </p:cNvSpPr>
          <p:nvPr/>
        </p:nvSpPr>
        <p:spPr bwMode="auto">
          <a:xfrm>
            <a:off x="8208236" y="4965700"/>
            <a:ext cx="3755165" cy="153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1867" b="1" dirty="0">
                <a:solidFill>
                  <a:srgbClr val="307871"/>
                </a:solidFill>
                <a:cs typeface="Times New Roman" panose="02020603050405020304" pitchFamily="18" charset="0"/>
              </a:rPr>
              <a:t>doc. Ing. Pavlína </a:t>
            </a:r>
            <a:r>
              <a:rPr lang="cs-CZ" altLang="cs-CZ" sz="1867" b="1" dirty="0" err="1">
                <a:solidFill>
                  <a:srgbClr val="307871"/>
                </a:solidFill>
                <a:cs typeface="Times New Roman" panose="02020603050405020304" pitchFamily="18" charset="0"/>
              </a:rPr>
              <a:t>Pellešová</a:t>
            </a:r>
            <a:r>
              <a:rPr lang="cs-CZ" altLang="cs-CZ" sz="1867" b="1" dirty="0">
                <a:solidFill>
                  <a:srgbClr val="307871"/>
                </a:solidFill>
                <a:cs typeface="Times New Roman" panose="02020603050405020304" pitchFamily="18" charset="0"/>
              </a:rPr>
              <a:t>, Ph.D</a:t>
            </a: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.,</a:t>
            </a:r>
          </a:p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Ing. Patrik </a:t>
            </a:r>
            <a:r>
              <a:rPr lang="cs-CZ" altLang="cs-CZ" sz="1867" b="1" dirty="0" err="1" smtClean="0">
                <a:solidFill>
                  <a:srgbClr val="307871"/>
                </a:solidFill>
                <a:cs typeface="Times New Roman" panose="02020603050405020304" pitchFamily="18" charset="0"/>
              </a:rPr>
              <a:t>Kajzar</a:t>
            </a: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, Ph</a:t>
            </a: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.D</a:t>
            </a:r>
            <a:r>
              <a:rPr lang="cs-CZ" altLang="cs-CZ" sz="1867" b="1" dirty="0">
                <a:solidFill>
                  <a:srgbClr val="307871"/>
                </a:solidFill>
                <a:cs typeface="Times New Roman" panose="02020603050405020304" pitchFamily="18" charset="0"/>
              </a:rPr>
              <a:t>.</a:t>
            </a:r>
            <a:endParaRPr lang="cs-CZ" altLang="cs-CZ" sz="1867" b="1" dirty="0">
              <a:solidFill>
                <a:srgbClr val="30787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13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50076" y="456967"/>
            <a:ext cx="6233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zaměstnanců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Koubek (2009):</a:t>
            </a:r>
          </a:p>
          <a:p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hodnocení pracovníků jsou důležité zpětná vazba, neformální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vztahy,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zpětná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vazba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slouží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pro: zlepšení výkonu, určení výše odměny, pracovní zařazení, osobní odbornou přípravu, plánování pracovního postupu 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rozvoje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odstranění nedostatků při výběru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pracovníků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odstranění informačních nepřesností, odstranění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chyb v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rozvržení práce, stejné pracovní příležitosti, eliminace vnějších negativních vlivů.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50076" y="456967"/>
            <a:ext cx="6233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zaměstnanců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79079"/>
            <a:ext cx="11720806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Koubek (2009):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hodnocení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podle výsledků stanovených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cílů,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hodnocení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základě plnění norem,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volný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popis – je vhodný u hodnocení manažerů a tvůrčích pracovníků,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hodnocení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základě kritických případů – jde 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záznamy - informace o chování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ilustrující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výkon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hodnocení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pomocí stupnice (stupnice může být číselná, grafická nebo slovní),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checklist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dotazník ohledně chování pracovníka,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metoda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BARS (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Behaviorally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Anchored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Rating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Scales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tedy klasifikační stupnice podle hodnocení pracovního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chování,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metody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založené na vytváření pořadí pracovníků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dle výkonu,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assessment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center.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242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50076" y="456967"/>
            <a:ext cx="6233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Odměňování  zaměstnanců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899201"/>
            <a:ext cx="10260107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Dvořáková (2012) a Malátek (2014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BR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uvádějí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mezi</a:t>
            </a:r>
            <a:r>
              <a:rPr lang="pt-BR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oblastí spadají následující personální činnosti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Řízení odměňování –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zahrnuje:</a:t>
            </a:r>
          </a:p>
          <a:p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Systémy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odměňování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vytváření mzdových a platových struktur a systémů, které budou spravedlivé, srovnatelné, srozumitelné a průhledné.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Zásluhové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odměny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provázání peněžních odměn s výsledky, schopnostmi,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velikostí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přínosu, dovednostmi a úsilím.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Nepeněžní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odměny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uznání, vyšší odpovědnost a pravomoc, příležitost pocítit úspěch, příležitost k růstu.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513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50076" y="456967"/>
            <a:ext cx="6233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Odměňování  zaměstnanců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2108405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vychází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ze zákonné povinnosti, slouží ale také k motivaci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zaměstnanců,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vychází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ze mzdového systému a mzdové politiky, které vytváří vedení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hotelu,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mzdový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systém zahrnuje mzdové formy: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základní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mzdové formy (časová, úkolová mzda) a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doplňkové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mzdové formy (osobní ohodnocení, prémie, bonus, provize, odměna, účast na výsledku) a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mohou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být použity jako individuální nebo kolektivní.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942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50076" y="456967"/>
            <a:ext cx="6233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Odměňování  zaměstnanců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63561"/>
            <a:ext cx="10260107" cy="49398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smyslem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mzdových forem je vytvářet mzdu v závislosti na pracovním výsledku 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pracovním chování,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mzdové formy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Wagnerová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Lesáková 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Šebestová (2005), Synek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Kislingerová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kol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(2010):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časová mzda,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úkolová mzda,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prémie,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odměna,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účast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výsledku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hospodaření.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149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50076" y="456967"/>
            <a:ext cx="6233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Pracovně právní vztahy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63561"/>
            <a:ext cx="10260107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Dvořáková (2012) a Malátek (2014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BR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uvádějí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mezi</a:t>
            </a:r>
            <a:r>
              <a:rPr lang="pt-BR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oblastí spadají následující personální činnosti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 vztahy –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zahrnuje:</a:t>
            </a:r>
          </a:p>
          <a:p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kolektivní pracovní vztahy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řízení a udržování formálních a neformálních vztahů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odbory a jejich členy.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zapojování a participace pracovníků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naslouchat pracovníkům, poskytovat jim in-formace a radit se s nimi o záležitostech společného zájmu.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komunikace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vytváření a poskytování informací, které pracovníky zajímají.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508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519772" y="484190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Pracovně právní </a:t>
            </a: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vztahy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90784"/>
            <a:ext cx="11720806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vychází </a:t>
            </a: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 platné </a:t>
            </a: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legislativy,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celá </a:t>
            </a: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řada činností realizována </a:t>
            </a:r>
            <a:r>
              <a:rPr lang="cs-CZ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dodavatelsky</a:t>
            </a: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např. průvodcovská činnost, doprava, apod.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Zákon č. 262/2006 Sb., zákoník 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 upravuje právní vztahy vznikající při výkonu závislé práce mezi zaměstnanci a </a:t>
            </a: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zaměstnavateli, smysl 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účel </a:t>
            </a: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zákona 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vyjadřují i základní </a:t>
            </a: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zásady:</a:t>
            </a:r>
            <a:endParaRPr lang="cs-CZ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zvláštní zákonná ochrana postavení zaměstnance,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uspokojivé a bezpečné podmínky pro výkon práce,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spravedlivé odměňování zaměstnance,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řádný výkon práce zaměstnancem v souladu s oprávněnými zájmy zaměstnavatele,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rovné zacházení se zaměstnanci a zákaz jejich diskriminace</a:t>
            </a: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12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Pracovně právní vztahy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1720806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zaměstnanec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zaměstnavatel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6 a 7 zákoníku </a:t>
            </a:r>
            <a:r>
              <a:rPr lang="es-E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zaměstnancem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fyzická osoba, která se zavázala k výkonu závislé práce v základním pracovněprávním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vztahu,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zaměstnavatelem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osoba, pro kterou se fyzická osoba zavázala k výkonu závislé práce v základním pracovněprávním vztahu. Vedoucími zaměstnanci zaměstnavatele se rozumějí zaměstnanci, kteří jsou na jednotlivých stupních řízení zaměstnavatele oprávněni stanovit a ukládat podřízeným zaměstnancům pracovní úkoly, organizovat, řídit a kontrolovat jejich práci a dávat jim k tomu účelu závazné pokyny.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edoucím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zaměstnancem je nebo se za vedoucího zaměstnance považuje rovněž vedoucí organizační složky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státu (</a:t>
            </a:r>
            <a:r>
              <a:rPr lang="es-E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11)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959139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 poměr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postup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před vznikem pracovního poměru,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předpoklady jsou kladeny na fyzickou osobu požadavky zaměstnavatel,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smí zaměstnavatel vyžadovat před vznikem pracovního poměru,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povinnost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seznámit fyzickou osobu s právy a povinnostmi a povinnost zaměstnavatele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zajistit,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aby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fyzická osoba před uzavřením pracovní smlouvy podrobila vstupní lékařské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prohlídce,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poměr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zakládá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 smlouvou mezi zaměstnavatelem a zaměstnancem, není-li v tomto zákoně dále stanoveno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jinak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(§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33 zákoníku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práce).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 smlouva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7386" y="1948627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dle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zákoníku práce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obsahovat (§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34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zákoníku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práce)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druh práce, který má zaměstnanec pro zaměstnavatele vykonávat,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místo nebo místa výkonu práce, ve kterých má být práce podle písmene a) vykonávána,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den nástupu do práce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402080"/>
            <a:ext cx="4297080" cy="237654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ZAMĚSTNANCI PODNIKU CESTOVNÍHO RUCHU</a:t>
            </a:r>
            <a:endParaRPr lang="cs-CZ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141078" y="2976893"/>
            <a:ext cx="5350706" cy="35041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Péče </a:t>
            </a:r>
            <a:r>
              <a:rPr lang="cs-C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zaměstnance, jejich motivace a </a:t>
            </a: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vzdělání, </a:t>
            </a:r>
          </a:p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formy </a:t>
            </a:r>
            <a:r>
              <a:rPr lang="cs-C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odměňování zaměstnanců.</a:t>
            </a:r>
          </a:p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Pracovně právní vztahy,</a:t>
            </a:r>
          </a:p>
          <a:p>
            <a:pPr marL="0" indent="0" algn="r">
              <a:buNone/>
            </a:pPr>
            <a:r>
              <a:rPr lang="cs-CZ" sz="28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flexibilní </a:t>
            </a: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formy práce</a:t>
            </a: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0612" y="4437386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přednášky</a:t>
            </a:r>
            <a:endParaRPr lang="cs-CZ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737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 smlouva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68753" y="1313667"/>
            <a:ext cx="9947556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být uzavřena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písemně,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enastoupí-li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zaměstnanec ve sjednaný den do práce, aniž mu v tom bránila překážka v práci, nebo se zaměstnavatel do týdne nedozví o této překážce, může zaměstnavatel od pracovní smlouvy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odstoupit,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 smlouvy je možné odstoupit, jen dokud zaměstnanec nenastoupil do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odstoupení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 pracovní smlouvy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dodržení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písemné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formy,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aždá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smluvní strana musí obdržet jedno vyhotovení pracovní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smlouvy,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pravidelné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pracoviště pro účely cestovních náhrad nesmí být sjednáno šířeji než jedna obec.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 smlouva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07794" y="1709083"/>
            <a:ext cx="9947556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zkušební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doba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nesmí být dodatečně prodlužována, nesmí být sjednána delší, než je polovina sjednané doby trvání pracovního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poměru,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zkušební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dobu je možné sjednat rovněž v souvislosti se jmenováním na vedoucí pracovní místo (§ 33 zákoníku práce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zkušební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doba musí být sjednána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písemně, nesmí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být delší než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měsíce po sobě jdoucí ode dne vzniku pracovního poměru,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 měsíců po sobě jdoucích ode dne vzniku pracovního poměru u vedoucího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zaměstnance (§ 35).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 poměr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07794" y="1684369"/>
            <a:ext cx="9947556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36 zákoníku práce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vzniká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dnem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který byl sjednán v pracovní smlouvě jako den nástupu do práce nebo dnem, který byl uveden jako den jmenování na pracovní místo vedoucího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zaměstnance,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zaměstnavatel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povinen zaměstnance o obsahu pracovního poměru písemně informovat, a to nejpozději do 1 měsíce od vzniku pracovního poměru; to platí i o změnách těchto údajů.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7" y="680169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 poměr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07794" y="1758510"/>
            <a:ext cx="9947556" cy="47089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Informace musí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obsahovat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(§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36 zákoníku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práce):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jméno, popřípadě jména a příjmení zaměstnance a název a sídlo zaměstnavatele, je-li právnickou osobou, nebo jméno, popřípadě jména a příjmení a adresu zaměstnavatele, je-li fyzickou osobou,</a:t>
            </a:r>
          </a:p>
          <a:p>
            <a:pPr marL="457200" indent="-457200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bližší označení druhu a místa výkonu práce,</a:t>
            </a:r>
          </a:p>
          <a:p>
            <a:pPr marL="457200" indent="-457200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údaj o délce dovolené, popřípadě uvedení způsobu určování dovolené,údaj o výpovědních dobách,</a:t>
            </a:r>
          </a:p>
          <a:p>
            <a:pPr marL="457200" indent="-457200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údaj o týdenní pracovní době a jejím rozvržení,</a:t>
            </a:r>
          </a:p>
          <a:p>
            <a:pPr marL="457200" indent="-457200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údaj o mzdě nebo platu a způsobu odměňování, splatnosti mzdy nebo platu, termínu výplaty mzdy nebo platu, místu a způsobu vyplácení mzdy nebo platu,</a:t>
            </a:r>
          </a:p>
          <a:p>
            <a:pPr marL="457200" indent="-457200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údaj o kolektivních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smlouvách.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 poměr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68753" y="1313667"/>
            <a:ext cx="9947556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vysílá-li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zaměstnavatel zaměstnance k výkonu práce na území jiného státu, je povinen jej předem informovat o předpokládané době trvání tohoto vyslání a o měně, ve které mu bude vyplácena mzda nebo plat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příkladem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jsou průvodcovské služby, dopravní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služby,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nástupu do práce musí být zaměstnanec seznámen s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pracovním řádem a s právními a ostatními předpisy k zajištění bezpečnosti a ochrany zdraví při práci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jež musí při své práci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dodržovat,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aměstnanec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musí být také seznámen s kolektivní smlouvou a vnitřními předpisy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368753" y="456967"/>
            <a:ext cx="99475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 </a:t>
            </a: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poměr - povinnosti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68752" y="1807937"/>
            <a:ext cx="9947556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38 zákoníku práce: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zaměstnavatel povinen přidělovat zaměstnanci práci podle pracovní smlouvy, platit mu za vykonanou práci mzdu nebo plat, vytvářet podmínky pro plnění jeho pracovních úkolů a dodržovat ostatní pracovní podmínky stanovené právními předpisy, smlouvou nebo stanovené vnitřním předpisem,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zaměstnanec povinen podle pokynů zaměstnavatele konat osobně práce podle pracovní smlouvy v rozvržené týdenní pracovní době a dodržovat povinnosti, které mu vyplývají z pracovního poměru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 </a:t>
            </a: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poměr - skončení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07794" y="1783223"/>
            <a:ext cx="9947556" cy="45858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zaniká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smrtí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zaměstnance,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dobu určitou končí také uplynutím sjednané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doby,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dle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48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může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být pracovní poměr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rozvázán: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ohodou,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výpovědí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podrobněji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okamžitým zrušením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podrobněji §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55, 56,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zrušením ve zkušební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době,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hromadným propuštěním -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podrobněji §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62.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Zákaz výpovědi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68753" y="1499485"/>
            <a:ext cx="11603573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53 zákoníku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práce, zakazuje se dát zaměstnanci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výpověď: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ochranné době, to je v době, kdy je zaměstnanec uznán dočasně práce neschopným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výkonu vojenského cvičení nebo služby v operačním nasazení,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době, kdy je zaměstnanec dlouhodobě plně uvolněn pro výkon veřejné funkce,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době, kdy je zaměstnankyně těhotná nebo kdy zaměstnankyně čerpá mateřskou dovolenou nebo kdy zaměstnankyně nebo zaměstnanec čerpají rodičovskou dovolenou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době, kdy je zaměstnanec, který pracuje v noci,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uznán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základě lékařského posudku vydaného poskytovatelem pracovně lékařských služeb dočasně nezpůsobilým pro noční práci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368753" y="456967"/>
            <a:ext cx="99475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Okamžité zrušení pracovního poměru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68753" y="1906792"/>
            <a:ext cx="9947556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Zaměstnavatel může výjimečně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podle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55 tehdy: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byl-li zaměstnanec pravomocně odsouzen pro úmyslný trestný čin k nepodmíněnému trestu odnětí svobody na dobu delší než 1 rok, nebo byl-li pravomocně odsouzen pro úmyslný trestný čin spáchaný při plnění pracovních úkolů nebo v přímé souvislosti s ním k nepodmíněnému trestu odnětí svobody na dobu nejméně 6 měsíců,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porušil-li zaměstnanec povinnost vyplývající z právních předpisů vztahujících se k jím vykonávané práci zvlášť hrubým způsobem.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368753" y="608367"/>
            <a:ext cx="99475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Okamžité zrušení pracovního poměru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68753" y="1906792"/>
            <a:ext cx="9947556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Zaměstnanec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může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podle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jestliže: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podle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lékařského posudku vydaného poskytovatelem pracovně lékařských služeb nebo rozhodnutí příslušného správního orgánu, který lékařský posudek přezkoumává, nemůže dále konat práci bez vážného ohrožení svého zdraví a zaměstnavatel mu neumožnil v době 15 dnů ode dne předložení tohoto posudku výkon jiné pro něho vhodné práce,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zaměstnavatel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 nevyplatil mzdu nebo plat nebo náhradu mzdy nebo platu anebo jakoukoli jejich část do 15 dnů po uplynutí období splatnosti (§ 141 odst. 1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13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Péče o zaměstnance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4319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Vochozka, Mulač a kol. (2012) a 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Horalíková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(2000)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Péče o zaměstnance = dosahování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příznivých hodnot všech proměnných, které ovlivňují zaměstnance v pracovním procesu při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vykonávání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sjednané práce a dosahování požadovaného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výkonu: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doba,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prostředí,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bezpečnost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ochrana zdraví při práci,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vztahy apod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0" y="456967"/>
            <a:ext cx="1036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Dohody o pracích mimo pracovní poměr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15644" y="1832651"/>
            <a:ext cx="9947556" cy="4278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Dohoda o provedení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(§ 75):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rozsah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práce, na který se dohoda o provedení práce uzavírá, nesmí být větší než 300 hodin v kalendářním roce,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započítává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také doba práce konaná zaměstnancem pro zaměstnavatele v témže kalendářním roce na základě jiné dohody o provedení práce,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dohodě o provedení práce musí být uvedena doba, na kterou se tato dohoda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uzavírá.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0" y="456967"/>
            <a:ext cx="1036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Dohody o pracích mimo pracovní poměr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99624" y="1931505"/>
            <a:ext cx="11372702" cy="4278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Dohoda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pracovní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činnosti (§ 76):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může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zaměstnavatel s fyzickou osobou uzavřít, i když rozsah práce nebude přesahovat v témže kalendářním roce 300 hodin,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dodržování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sjednaného a nejvýše přípustného rozsahu poloviny stanovené týdenní pracovní doby se posuzuje za celou dobu, na kterou byla dohoda o pracovní činnosti uzavřena,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nejdéle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však za období 52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týdnů,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dohodě musí být uvedeny sjednané práce, sjednaný rozsah pracovní doby a doba, na kterou se dohoda uzavírá.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4192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0" y="456967"/>
            <a:ext cx="1036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 doba a doba odpočinku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15644" y="1663561"/>
            <a:ext cx="11556682" cy="51398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78 zákoníku práce vymezuje: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dobu, kterou je doba, v níž je zaměstnanec povinen vykonávat pro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zaměstnavatele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práci, a doba, v níž je zaměstnanec na pracovišti připraven k výkonu práce podle pokynů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zaměstnavatele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dobou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odpočinku je doba, která není pracovní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dobou,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přesčas je práce konaná zaměstnancem na příkaz zaměstnavatele nebo s jeho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souhlasem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nad stanovenou týdenní pracovní dobu vyplývající z předem stanoveného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rozvržení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 doby a konaná mimo rámec rozvrhu pracovních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směn,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noční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prací je práce konaná v noční době; noční doba je doba mezi 22. a 6.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hodinou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0" y="456967"/>
            <a:ext cx="1036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 doba </a:t>
            </a: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15644" y="1663561"/>
            <a:ext cx="11556682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78-85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zákoníku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práce: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týdenní pracovní doba – délka činí 40 hodin týdně,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kratší pracovní doba – směna nesmí přesáhnout 12 hodin,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pružné rozvržení pracovní doby- zahrnuje časové úseky základní a volitelné pracovní doby.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každý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pracovník má nárok na přestávku v práci a bezpečnostní přestávku. Nejdéle po 6 hodinách nepřetržité práce je podle § 88 povinen zaměstnavatel poskytnout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přestávku v práci na jídlo a oddech v trvání nejméně 30 minut; mladistvému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musí být tato přestávka poskytnuta nejdéle po 4,5 hodinách nepřetržité práce.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456967"/>
            <a:ext cx="1036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BOZP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15644" y="1402080"/>
            <a:ext cx="9947556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Bezpečnost a ochranu zdraví při práci upravuje Hlava I zákoníku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aměstnavatel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povinen zajistit podle § 101 bezpečnost a ochranu zdraví zaměstnanců při práci s ohledem na rizika možného ohrožení jejich života a zdraví, která se týkají výkonu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aměstnavatel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povinen informovat o rizicích a přijatých opatřeních, které získal od jiných zaměstnavatelů, vytvářet bezpečné a zdraví neohrožující pracovní prostředí a pracovní podmínky vhodnou organizací bezpečnosti a ochrany zdraví při práci a přijímáním opatření k předcházení rizikům.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456967"/>
            <a:ext cx="1036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BOZP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15644" y="1402080"/>
            <a:ext cx="9947556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104 zákoníku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 upravuje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osobní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ochranné pracovní prostředky, pracovní oděvy a obuv, mycí, čisticí a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dezinfekční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prostředky a ochranné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nápoje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vláda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stanoví nařízením bližší podmínky poskytování osobních ochranných pracovních prostředků, mycích, čisticích a dezinfekčních prostředků a ochranných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nápojů,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poskytování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osobních ochranných pracovních prostředků nesmí zaměstnavatel nahrazovat finančním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plněním,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prostředí, v němž oděv nebo obuv podléhá při práci mimořádnému opotřebení nebo znečištění nebo plní ochrannou funkci, přísluší zaměstnanci od zaměstnavatele jako osobní ochranné pracovní prostředky též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 oděv nebo obuv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2191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0" y="456967"/>
            <a:ext cx="1036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Odměňování za práci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68753" y="1663561"/>
            <a:ext cx="11603573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109 zákoníku práce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z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vykonanou práci přísluší zaměstnanci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podle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mzda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plat nebo odměna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z dohody za podmínek stanovených tímto zákonem, nestanoví-li tento zákon nebo zvláštní právní předpis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jinak,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110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za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stejnou práci nebo za práci stejné hodnoty přísluší všem zaměstnancům u zaměstnavatele stejná mzda, plat nebo odměna z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dohody,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mzda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plat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poskytují podle složitosti, odpovědnosti a namáhavosti práce, podle obtížnosti pracovních podmínek, podle pracovní výkonnosti a dosahovaných pracovních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výsledků,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minimální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mzda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111) -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nejnižší přípustná výše odměny za práci v základním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pracovněprávním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vztahu podle § 3. Mzda, plat nebo odměna z dohody nesmí být nižší než minimální mzda.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0" y="456967"/>
            <a:ext cx="1036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Mzda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39092" y="1688805"/>
            <a:ext cx="9947556" cy="50937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mzda -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113 zákoníku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práce, sjednává se ve smlouvě nebo ji zaměstnavatel stanoví vnitřním předpisem anebo určuje mzdovým výměrem, není-li v odstavci 2 stanoveno jinak. Mzda musí být sjednána, stanovena nebo určena před začátkem výkonu práce, za kterou má tato mzda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příslušet,</a:t>
            </a:r>
          </a:p>
          <a:p>
            <a:pPr lvl="1" indent="-457200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Zákoník práce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rozlišuje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(§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114-120):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mzda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nebo náhradní volno za práci přesčas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mzda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náhradní volno nebo náhrada mzdy za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svátek, </a:t>
            </a:r>
          </a:p>
          <a:p>
            <a:pPr marL="914400" lvl="1" indent="-4572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mzda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noční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práci,</a:t>
            </a:r>
          </a:p>
          <a:p>
            <a:pPr marL="914400" lvl="1" indent="-4572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mzda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příplatek za práci ve ztíženém pracovním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prostředí,</a:t>
            </a:r>
          </a:p>
          <a:p>
            <a:pPr marL="914400" lvl="1" indent="-4572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mzda </a:t>
            </a:r>
            <a:r>
              <a:rPr lang="pl-PL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práci v sobotu a v </a:t>
            </a:r>
            <a:r>
              <a:rPr lang="pl-PL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neděli,</a:t>
            </a:r>
          </a:p>
          <a:p>
            <a:pPr marL="914400" lvl="1" indent="-4572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neturální mzda,</a:t>
            </a:r>
          </a:p>
          <a:p>
            <a:pPr marL="914400" lvl="1" indent="-4572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mzda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 uplatnění konta pracovní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doby.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2340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0" y="456967"/>
            <a:ext cx="1036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Mzda</a:t>
            </a: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plat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15644" y="1218193"/>
            <a:ext cx="9947556" cy="54476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plat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§ 122 zákoníku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určuje zaměstnanci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zaměstnavatel, není-li v odstavci 2 stanoveno jinak,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dále upravuje: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platové tarify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cs-CZ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příplatek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vedení, </a:t>
            </a: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příplatek za noční práci,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příplatek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práci v sobotu a neděli,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plat nebo náhradní volno za práci přesčas,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příplatek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práci ve ztíženém pracovním </a:t>
            </a: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prostředí,</a:t>
            </a:r>
            <a:endParaRPr lang="cs-CZ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zvláštní příplatek, </a:t>
            </a: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příplatek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rozdělenou </a:t>
            </a: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směnu, osobní příplatek,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příplatek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přímou pedagogickou činnost nad stanovený </a:t>
            </a: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rozsah,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specializační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příplatek pedagogického </a:t>
            </a: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pracovníka, 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odměna, cílová odměna,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plat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nebo náhradní volno za práci ve </a:t>
            </a: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svátek,</a:t>
            </a:r>
            <a:endParaRPr lang="cs-CZ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platový výměr.</a:t>
            </a:r>
            <a:endParaRPr lang="cs-CZ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0" y="456967"/>
            <a:ext cx="1036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Srážky z příjmu z </a:t>
            </a:r>
            <a:r>
              <a:rPr lang="cs-CZ" sz="4000" b="1" kern="0" dirty="0" err="1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</a:t>
            </a: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.-právního vztahu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15644" y="1402080"/>
            <a:ext cx="9947556" cy="4992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147 </a:t>
            </a: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smí </a:t>
            </a: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zaměstnavatel srazit zaměstnanci jen:</a:t>
            </a:r>
          </a:p>
          <a:p>
            <a:pPr marL="457200" lvl="0" indent="-457200">
              <a:lnSpc>
                <a:spcPts val="3200"/>
              </a:lnSpc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daň z příjmů fyzických osob ze závislé činnosti,</a:t>
            </a:r>
          </a:p>
          <a:p>
            <a:pPr marL="457200" lvl="0" indent="-457200">
              <a:lnSpc>
                <a:spcPts val="3200"/>
              </a:lnSpc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pojistné na sociální zabezpečení a příspěvek na státní politiku zaměstnanosti a pojistné na všeobecné zdravotní pojištění,</a:t>
            </a:r>
          </a:p>
          <a:p>
            <a:pPr marL="457200" lvl="0" indent="-457200">
              <a:lnSpc>
                <a:spcPts val="3200"/>
              </a:lnSpc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zálohu na mzdu nebo plat, kterou je zaměstnanec povinen vrátit proto, že nebyly splněny podmínky pro přiznání této mzdy nebo platu,</a:t>
            </a:r>
          </a:p>
          <a:p>
            <a:pPr marL="457200" lvl="0" indent="-457200">
              <a:lnSpc>
                <a:spcPts val="3200"/>
              </a:lnSpc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nevyúčtovanou zálohu na cestovní náhrady, popřípadě jiné nevyúčtované zálohy poskytnuté zaměstnanci k plnění jeho pracovních úkolů,</a:t>
            </a:r>
          </a:p>
          <a:p>
            <a:pPr marL="457200" lvl="0" indent="-457200">
              <a:lnSpc>
                <a:spcPts val="3200"/>
              </a:lnSpc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náhradu mzdy nebo platu za dovolenou, na niž zaměstnanec ztratil právo nebo na niž mu právo nevzniklo, a náhradu mzdy nebo platu, na niž zaměstnanci právo nevzniklo.</a:t>
            </a:r>
            <a:endParaRPr lang="cs-CZ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2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50076" y="456967"/>
            <a:ext cx="6233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Motivace  zaměstnanců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1720806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jednou z hlavních povinností správného zaměstnavatele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manažera,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základní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kámen úspěch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hybná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síla rozvoje – vytvořit v zaměstnanci přesvědčení, že „on sám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chce,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důležité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motivovat lidi podle individuálního spektra jejich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potřeb – nelze vypracovat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jeden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motivační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systém,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otivační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programy by měli být rozdílné dle potřeb 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požadavků jednotlivých úseků – KOL, 2008.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prosazovat </a:t>
            </a:r>
            <a:r>
              <a:rPr lang="pt-BR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diferenciaci v odměňování a využívat motivační a stimulační 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nástroje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Kučerová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Strašík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Šebová, 2010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vzdělávání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působí jako jeden z nejsilnějších prvků pozitivní motivace k práci, stability zaměstnanců a dobrého vztahu k firmě.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7133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0" y="456967"/>
            <a:ext cx="1036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Flexibilní formy práce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15644" y="1426334"/>
            <a:ext cx="9947556" cy="5016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2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Jedním z řešení humanizace práce jednotlivých zaměstnanců je zavedení flexibilních forem pracovního času (Kučerová a Šmardová,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2016),</a:t>
            </a:r>
          </a:p>
          <a:p>
            <a:pPr marL="457200" indent="-457200">
              <a:lnSpc>
                <a:spcPts val="32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plný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 úvazek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práce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zaměstnance týdenní pracovní dobu v délce 40 hodin týdně. (viz zákoník práce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457200" indent="-457200">
              <a:lnSpc>
                <a:spcPts val="32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částečný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 úvazek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vzniká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pokud zaměstnanec pracuje na poloviční, respektive zkrácený pracovní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úvazek,</a:t>
            </a:r>
          </a:p>
          <a:p>
            <a:pPr marL="457200" indent="-457200">
              <a:lnSpc>
                <a:spcPts val="32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sezónních prací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 smlouva uzavřena na několik měsíců v roce, v době sezóny, například obsluha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vleků, </a:t>
            </a:r>
          </a:p>
          <a:p>
            <a:pPr marL="457200" indent="-457200">
              <a:lnSpc>
                <a:spcPts val="32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směny je nejběžnější formou zařazení zaměstnanců v hotelově restauračních podnicích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CR,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jedná se o třísměnný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provoz. 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7693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0" y="456967"/>
            <a:ext cx="1036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Flexibilní formy práce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15644" y="1836420"/>
            <a:ext cx="9947556" cy="43499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2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dělená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služba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pokud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služba zákazníkům neposkytuje v průběhu celého dne, ale jen ve vymezených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hodinách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například snídaně a večeře v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hotelu,</a:t>
            </a:r>
          </a:p>
          <a:p>
            <a:pPr marL="457200" indent="-457200">
              <a:lnSpc>
                <a:spcPts val="32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pohyblivá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 doba nejvíce zohledňuje potřeby zaměstnanců v podnicích cestovního ruchu, například manažeři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podniku,</a:t>
            </a:r>
          </a:p>
          <a:p>
            <a:pPr marL="457200" indent="-457200">
              <a:lnSpc>
                <a:spcPts val="32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hodinová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krátkodobé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 nasazení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pomocných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zaměstnanců v případě velkých výkyvů ve výkonech podniku nebo práceschopnosti stálého zaměstnance, obvykle jsou to práce trvající déle než 4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hodiny. 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9287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224638" y="1684421"/>
            <a:ext cx="4731868" cy="7031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6" name="Picture 9" descr="MCj009038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583" y="3572395"/>
            <a:ext cx="1989978" cy="1841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50076" y="456967"/>
            <a:ext cx="6233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Motivace  zaměstnanců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94344"/>
            <a:ext cx="11720806" cy="52937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Motivační nástroje 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Vaculka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Poláčková, Pešek a  </a:t>
            </a: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Hlinský (2008).</a:t>
            </a:r>
            <a:endParaRPr lang="cs-CZ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vyhlášení nejlepšího zaměstnance (měsíce, čtvrtletí, roku)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naturální odměny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zaměstnanecké ceny za služby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oslavy v hotelu - za sníženou</a:t>
            </a: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cenu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sportovní akce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vouchery do domácího hotelu, ale i jinam - nová zkušenost a obohacení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pochvala - nic nás nestojí a dokáže dělat zázraky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kolektivní střediskové cíle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brunch pro děti – neztratit zaměstnance na mateřské dovolené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příspěvky na jazykové kursy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permanentky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peníze není </a:t>
            </a:r>
            <a:r>
              <a:rPr lang="pt-BR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hlavní </a:t>
            </a:r>
            <a:r>
              <a:rPr lang="pt-BR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motivace</a:t>
            </a: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113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50076" y="456967"/>
            <a:ext cx="6233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Motivace  zaměstnanců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94344"/>
            <a:ext cx="10255973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Finančně nenáročné motivační programy –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Vaculka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Poláčková, Pešek 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Hlinský (2008):</a:t>
            </a:r>
            <a:endParaRPr lang="pt-BR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ermanentky </a:t>
            </a:r>
            <a:r>
              <a:rPr lang="pt-BR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studií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pt-BR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ouchery </a:t>
            </a:r>
            <a:r>
              <a:rPr lang="pt-BR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obědy, 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večeře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pt-BR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yslání </a:t>
            </a:r>
            <a:r>
              <a:rPr lang="pt-BR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stáže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pt-BR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yslání </a:t>
            </a:r>
            <a:r>
              <a:rPr lang="pt-BR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kurzy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pt-BR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oděkování </a:t>
            </a:r>
            <a:r>
              <a:rPr lang="pt-BR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před 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ostatními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58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50076" y="456967"/>
            <a:ext cx="6233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 zaměstnanců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1720806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Dvořáková (2012) a Malátek (2014) 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uvádějí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mezi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oblastí spadají následující 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personální činnosti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Řízení pracovního výkonu a hodnocení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zaměstnanců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zahrnuje: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analýza a identifikace potřeb vzdělávání zaměstnanců a rozvoje managementu, plánování, příprava, organizace a hodnocení účinnosti vzdělávání a rozvoje zaměstnanců.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celopodnikové a individuální vzdělávání – systematické rozvíjení procesu vzdělávání za účelem rozvoje jejich schopností, realizace jejich potenciálu a zvýšení jejich zaměstnatelnosti.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rozvoj manažerů – k přispění cílů podniku.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řízení kariéry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plánování a rozvíjení kariéry lidí s potenciálem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965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50076" y="456967"/>
            <a:ext cx="6233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 zaměstnanců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861269"/>
            <a:ext cx="11720806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Vochozka, Mulač a kol. (2012, s. 220) a  Horalíková (2000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Utváření, prohlubování a rozšiřování schopností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zaměstnanců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vykonávání sjednané práce a dosahování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požadovaného výkonu,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Koubek (2009):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Systematické vzdělávání pracovníků má být v podniku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 neustále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opa-kující proces,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Zahrnuje: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identifikaci potřeb vzdělávání pracovníků, plánování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vzdělávání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realizaci procesu vzdělávání a vyhodnocení výsledků vzdělávání včetně účinnosti vzdělávacího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programu,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roli hrají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personální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agentury.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018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50076" y="456967"/>
            <a:ext cx="6233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 zaměstnanců</a:t>
            </a:r>
            <a:endParaRPr lang="cs-CZ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706398"/>
            <a:ext cx="11720806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Koubek (2009) – zahrnuje aktivity: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přizpůsobování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pracovních schopností měnícím se požadavkům pracovního místa, tj. prohlubování pracovních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schopností,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zvyšování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použitelnosti pracovníků, rozšiřování pracovních schopností,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rekvalifikační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procesy,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přizpůsobovat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 schopnosti nových pracovníků specifickým požadavkům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daného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pracovního místa, používané technice, technologii, stylu práce v podniku, apod.,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formování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pracovních schopností v rámci moderní personální práce překračuje hranice pouhé odborné způsobilosti (kvalifikace) a stále více zahrnuje i formování osobnosti pracovníka.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2393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2566</TotalTime>
  <Words>3257</Words>
  <Application>Microsoft Office PowerPoint</Application>
  <PresentationFormat>Širokoúhlá obrazovka</PresentationFormat>
  <Paragraphs>280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Times New Roman</vt:lpstr>
      <vt:lpstr>Wingdings</vt:lpstr>
      <vt:lpstr>Motiv Office</vt:lpstr>
      <vt:lpstr>PONIKÁNÍ V CESTOVNÍM RUCHU  P8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pellesova</cp:lastModifiedBy>
  <cp:revision>225</cp:revision>
  <dcterms:created xsi:type="dcterms:W3CDTF">2016-11-25T20:36:16Z</dcterms:created>
  <dcterms:modified xsi:type="dcterms:W3CDTF">2018-03-16T15:33:01Z</dcterms:modified>
</cp:coreProperties>
</file>