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65" r:id="rId3"/>
    <p:sldId id="266" r:id="rId4"/>
    <p:sldId id="269" r:id="rId5"/>
    <p:sldId id="304" r:id="rId6"/>
    <p:sldId id="307" r:id="rId7"/>
    <p:sldId id="267" r:id="rId8"/>
    <p:sldId id="271" r:id="rId9"/>
    <p:sldId id="305" r:id="rId10"/>
    <p:sldId id="303" r:id="rId11"/>
    <p:sldId id="273" r:id="rId12"/>
    <p:sldId id="275" r:id="rId13"/>
    <p:sldId id="310" r:id="rId14"/>
    <p:sldId id="306" r:id="rId15"/>
    <p:sldId id="276" r:id="rId16"/>
    <p:sldId id="277" r:id="rId17"/>
    <p:sldId id="308" r:id="rId18"/>
    <p:sldId id="309" r:id="rId19"/>
    <p:sldId id="259" r:id="rId20"/>
    <p:sldId id="278" r:id="rId21"/>
    <p:sldId id="283" r:id="rId22"/>
    <p:sldId id="284" r:id="rId23"/>
    <p:sldId id="287" r:id="rId24"/>
    <p:sldId id="288" r:id="rId25"/>
    <p:sldId id="289" r:id="rId26"/>
    <p:sldId id="290" r:id="rId27"/>
    <p:sldId id="285" r:id="rId28"/>
    <p:sldId id="295" r:id="rId29"/>
    <p:sldId id="286" r:id="rId30"/>
    <p:sldId id="294" r:id="rId31"/>
    <p:sldId id="280" r:id="rId32"/>
    <p:sldId id="291" r:id="rId33"/>
    <p:sldId id="292" r:id="rId34"/>
    <p:sldId id="293" r:id="rId35"/>
    <p:sldId id="296" r:id="rId36"/>
    <p:sldId id="297" r:id="rId37"/>
    <p:sldId id="300" r:id="rId38"/>
    <p:sldId id="262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219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P9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, Ph.D.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39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6901" y="2171535"/>
            <a:ext cx="993454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důvěra zaměstnanců k firmě,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spokojenost zákazníků,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investorů,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konkurenční výhody,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nákladů,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posílení image firmy.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807029" y="442525"/>
            <a:ext cx="6705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 – dopady na podnik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420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1649119"/>
            <a:ext cx="10196792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Přesnost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poskytování informací CK o svých službách budou pravdivé a přesné s ohledem na zákazníka,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Zveřejnění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CK poskytne písemně na základě žádosti klienta kompletní informace o zájezdu, ceně, místu, dopravě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další,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Vstřícnost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rychlost a vstřícná reakce zaměstnanců na jakékoliv stížnosti svých klientů,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Spolupráce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zavázání se kooperovat s ostatními CK, agenturami a organizacemi jednajícími v oblasti cestovního ruchu.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Důvěrnost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osobní údaje jsou důvěrnými informacemi, které nejsou do-voleny sdělovat neoprávněným osobám,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11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721966"/>
            <a:ext cx="10255973" cy="44319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soubory pravidel a zásad, kterými by se příslušné subjekty měly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řídit, upravují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etickou stránku činnosti daného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subjektu,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obsahují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návod, jak postupovat, co je v jejich rámci možné, stanovují normy pro dané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činnosti,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vypracovávají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profesionální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asociace, hospodářská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jednotlivé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hospodářské,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navazují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zákony tam, kde zákonná úprava není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nezbytná -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obvykle zavazují ty, na něž se vztahují, k dodržování příslušných zákonů.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Etický kodex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721966"/>
            <a:ext cx="10255973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oblasti cestovního ruchu a rekreace prakticky existují doslova tisíce etických kodexů, které jsou zaměřeny na hostitelské komunity, vlády, poskytovatele služeb, jednotlivé firmy a turisty po celém světě. Velká většina z nich je vázána na specifické aktivity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Fennell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Malloy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2007),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kodex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třem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cílům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následující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(Fennell, 2006):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stanovit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morální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hodnoty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uznávané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sdělit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očekávání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vůči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dokázat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zaměstnancům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veřejnosti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že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funguje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rámci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specifických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Etický kodex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11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550516"/>
            <a:ext cx="9934545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psané nebo nepsané zásady vhodného chování a činnosti, obecné nebo specifické pro daný obor činnosti.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dokument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stanovující základní principy etického chování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Univerzálním etickým kodexem cestovního ruchu se stal v roce 1999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Globální etický kodex cestovního ruchu Světové organizace cestovního ruchu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Etický kodex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78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851941" y="387781"/>
            <a:ext cx="88521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etický kodex cestovního ruchu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0710" y="1402080"/>
            <a:ext cx="9934545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shrnuje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zásady chování a činnosti nejen pro podnikatele v cestovním ruchu, ale 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návštěvníky (SOCR ČR, 2010),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rámec pro zodpovědný a udržitelný rozvoj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důvod vydání - minimalizace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negativních dopadů cestovního ruchu na životní prostředí  a kulturní dědictví v budoucnosti a maximalizaci přínosů pro obyvatele destinací.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19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26" y="1717848"/>
            <a:ext cx="993454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kodex AHR ČR (2006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Asociace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jeho členové se tímto dokumentem zavazují k aktivní účasti při hledání forem a cest, vedoucích k optimalizaci podmínek pro výkon podnikatelských činností v oboru pohostinství a ubytovacích služeb, a tím i podpoře rozvoje cestovního ruchu jako významného faktoru udržitelného rozvoje.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37896" y="387781"/>
            <a:ext cx="84802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ubytovacích službách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66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26" y="1717848"/>
            <a:ext cx="9934545" cy="46320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kodex AHR ČR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věnuje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zvýšenou pozornost informování veřejnosti o poskytovaných kvalitních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stravovacích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ubytovacích službách svých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tím souvisí výkon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 účast firmy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veřejně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prospěšných kulturních a společenských akcích a poskytování informací o jejich konání médiím a sekretariátu asociace pro jejich širší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uplatnění,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kroky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povedou ke zlepšení dobrého jména oborů pohostinství, ubytovacích služeb a cestovního ruchu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37896" y="387781"/>
            <a:ext cx="84802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ubytovacích službách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95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26" y="1717848"/>
            <a:ext cx="9934545" cy="46320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kodex AHR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zákazník má právo zakoupit zboží či službu v kvalitě odpovídající předpisům, standardům a normám,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zákazníkům jsou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 poskytovány pravdivé informace o druhu a úrovni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poskytovaných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služeb či zboží, s jasně deklarovaným druhem, množstvím, cenou zboží či služby a podmínkami nákupu/prodeje a nákladech s 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spojených,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nediskriminuje zákazníka dle jeho národnosti, pohlaví, barvy pleti, politické příslušnosti, sexuální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 náboženství.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37896" y="387781"/>
            <a:ext cx="84802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ubytovacích službách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93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699120" y="95048"/>
            <a:ext cx="51577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Etický kodex AHR ČR</a:t>
            </a:r>
            <a:endParaRPr kumimoji="0" lang="en-GB" sz="32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10726" y="1304191"/>
            <a:ext cx="9934545" cy="50475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Neetické praktiky: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neoznačení ubytovacího zařízení dle kategorizace a klasifikace,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označení ubytovacího zařízení vyšší třídou (*) než odpovídá skutečnému stavu,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poskytnutí ubytování v rozporu 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rezervací,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nezajištění stravování, které bylo sjednáno ve smlouvě,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nedostatky ve vybavení pokoje,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nefunkční zařízení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pokoji,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poškozené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pokoje,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nedostatečný úklid pokoje,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ýskyt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hmyzu,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0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98029"/>
            <a:ext cx="4297080" cy="38289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r>
              <a:rPr lang="pl-P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 A SPOLEČENSKY ODPOVĚDNÉ PODNIKÁNÍ V PODMÍNKÁCH CESTOVNÍHO RUCHU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2976893"/>
            <a:ext cx="5179193" cy="35041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Etika, etický kodex,</a:t>
            </a:r>
            <a:endPara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podnikatelské etiky v podnikatelské praxi,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vybraných etických kodexů ve 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vybraných oblastech cestovního </a:t>
            </a: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ruchu </a:t>
            </a:r>
            <a:endPara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17866" y="495173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1520" y="442525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ve stravovacích službách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stravovací služby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považují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takové služby, které jsou poskytované v objektech stravovacího zařízení dělícího se na fast food restaurace a na klasické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restaurace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určené k delšímu pobytu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hosta,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kodex AHR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 - zabránit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některým neetickým jednáním při provozování stravovací služeb. </a:t>
            </a:r>
            <a:endParaRPr lang="cs-CZ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640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6530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Neetické praktiky: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neprofesionální přístup k zákazníkům,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nepříjemné chování personálu, neochota obsloužit zákazníka,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dlouhá čekací doba na obsluhu,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podávání nedostatečně teplého až vychladlého pokrmu,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užívání nekvalitních či zkažených surovin pro přípravu pokrmu,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šizení hostů při placení, uplatňování dvojích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poškozování zákazníka v gramážích podávaných pokrmů a v mírách nápojů,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špinavé prostředí a vybavení stravovacího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zařízení,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42525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ve stravovacích službách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18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7386" y="2141553"/>
            <a:ext cx="10260107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 = podnikatel, který je na základě koncese oprávněn nabízet a prodávat zájezdy, na rozdíl od CA, která na základě volné živnosti, může zprostředkovat zájezdy pro CK, které mají oprávnění k podnikání.</a:t>
            </a:r>
          </a:p>
          <a:p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01486" y="442525"/>
            <a:ext cx="9506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cestovních kanceláří a agentur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68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054450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kodex  - Asociace českých cestovních kanceláří a agentur (AČCKA) - člen ctí zákony, jiné předpisy či normy, které upravují chování a jednání subjektů působících v cestovním ruchu, a vykonává svoji činnost erudovaně a čestně, v souladu s dobrými mravy, stanovami AČCKA a tímto Etickým kodexem,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 nespolupracuje s institucemi a podnikatelskými subjekty, jejichž činnost je v rozporu s právním řádem České republiky a dobrými mravy.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01486" y="442525"/>
            <a:ext cx="9506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cestovních kanceláří a agentur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69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765964"/>
            <a:ext cx="10255973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Morální kodex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ACK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 (2011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 členové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budou ve své činnosti s nejlepším vědomím a svědomím dodržovat ustanovení tohoto Kodexu zejména proto, aby klientům bez zbytečného odkladu bylo umožněno získat stanovisko k předložené otázce, námětu, problému či reklamaci, byly udržovány korektní vztahy mezi členy ACK a jejich obchodními partnery a klienty i mezi členy samotnými navzájem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01486" y="442525"/>
            <a:ext cx="9506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cestovních kanceláří a agentur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686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013003"/>
            <a:ext cx="10255973" cy="45391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nebo morální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kodex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 předcházet některým neetickým aktivitám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např.: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neodečtení částky ceny povinného cestovního pojištění (i v případě vlastního pojištění klienta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poplatky za změnu jména účastníků zájezdu, které jsou několikanásobně vyšší, než skutečné náklady na provedení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úkonu,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01486" y="442525"/>
            <a:ext cx="9506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cestovních kanceláří a agentur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39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346538"/>
            <a:ext cx="10255973" cy="3246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ubytování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klienta v jiném ubytovacím zařízení, než je stanoveno ve smlouvě,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neuznávání reklamací,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vymlouvání se na neznalost času odletů, zatajovaní informací zákazníkovi,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01486" y="442525"/>
            <a:ext cx="9506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cestovních kanceláří a agentur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80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902822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opravní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služby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významná a rozsáhlá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součást sektoru služeb, ale také základní podmínka realizace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opravní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služby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lze dělit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služby letecké dopravy,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železniční dopravy,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silniční dopravy,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námořní a vnitrozemské vodní dopravy,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vertikální dopravy (lanovky a vleky), 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dopravy v terénu (chůze, koně, velbloudi, osli, aj.),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kosmické dopravy a služby podpůrné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42525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dopravních službách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56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42525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dopravních službách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1902822"/>
            <a:ext cx="10260107" cy="3246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praxi v ČR např. v oblasti železniční dopravy: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kodex zaměstnance ČD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Cargo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kodex zaměstnance státní organizace Správa železniční dopravní cesty.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99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51520" y="289668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dopravních službách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1" y="1676327"/>
            <a:ext cx="10176994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Evropské dohody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posádek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vozidel v mezinárodní silniční dopravě (AETR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stanovuje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dobu řízení, dobu odpočinku řidiče atd. a v letecké dopravě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zdůrazňuje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tzv. Varšavskou smlouvu, která má nejblíže k vymezení etické odpovědnosti letecké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společnosti,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každá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letecká společnost má svůj etický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kodex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endParaRPr lang="cs-CZ" sz="2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Etika - 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0446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Nečadová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(2014):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etika (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ethos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mrav) - nazývaná teorií morálky, zabývá se zkoumáním morálky případně morálně závažného jednání a norem.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Podnikatelská etika =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etika podnikání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zahrnuje morální zásady a normy, které usměrňují chování ve světě podnikání (např. spravedlnost, poctivost, serióznost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402080"/>
            <a:ext cx="10002823" cy="50475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Neetické praktiky v dopravních službách: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poskytnutí dopravy v nižší třídě dopravního prostředku, než bylo domluveno,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změna dopravního prostředku,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nedostatečná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obsluha cestujícího během cesty,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chybějící transfer z letiště nebo nádraží do ubytovacího zařízení,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odmítnutí nastoupení cestujícího na palubu v důsledku strategie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yield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managementu letecké společnosti,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preferování zisku před spokojeností zákazníka,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89668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dopravních službách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843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442525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průvodcovské činnosti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1679599"/>
            <a:ext cx="10255973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průvodce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cestovního ruchu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vedoucího zájezdu, doprovod zájezdu, místní zástupce, místní průvodce cestovního ruchu, animátor, hosteska, horský průvodce, sportovní instruktor, průvodce okružní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plavby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kodex průvodců cestovního ruchu vydává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průvodců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 - každý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žadatel se v žádosti zavazuje k dodržování etického kodexu Asociace průvodců České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republiky.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74077" y="-684213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7877" y="1841094"/>
            <a:ext cx="1011961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Musí poskytovat profesionální služby návštěvníkům v péči a odpovědnosti. Poskytovat objektivní informace o navštíveném místě bez předsudků a propagandy.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Zaručit, jak jen je možné, že prezentované skutečnosti jsou pravdivé a jasně odlišit pravdu od výmyslů, pověstí, tradic, nebo úsudků.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Vystupovat nestranně a slušně při všech jednáních se všemi, kdo sjednávají průvodcovské služby a se všemi kolegy pracujícími ve všech odvětvích cestovního ruchu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550665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průvodcovské činnosti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939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7878" y="2316370"/>
            <a:ext cx="9518122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Neetické chování - neetické aktivit:</a:t>
            </a:r>
          </a:p>
          <a:p>
            <a:pPr>
              <a:lnSpc>
                <a:spcPct val="150000"/>
              </a:lnSpc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ohrožení života, zdraví nebo majetku účastníků,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neetické chování vůči účastníkům (netaktnost, neslušnost, nezdvořilost, nerozhodnost, nedochvilnost, nepřesnost apod.),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694194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průvodcovské činnosti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420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7878" y="2535645"/>
            <a:ext cx="9518122" cy="26108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nedodržování závazného programu,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neposkytnutí potřebných či podstatných informací,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neschopnost řešit mimořádné události,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ignorace stížností či reklamací, atd.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87878" y="694194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v průvodcovské činnosti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878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7878" y="1653825"/>
            <a:ext cx="9518122" cy="4585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Návštěvnické aktivity (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Horner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Swarbrooke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2003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spcBef>
                <a:spcPts val="600"/>
              </a:spcBef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muzea, galerie 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hrady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zámky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katedrály 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kostely, 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zábavní parky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speciální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události a festivaly</a:t>
            </a:r>
            <a:endParaRPr 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550665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kodexy návštěvnických atraktivit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95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7878" y="1957377"/>
            <a:ext cx="10119615" cy="41242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vymezeny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okruhy, které jsou považovány za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nejdůležitější,</a:t>
            </a:r>
          </a:p>
          <a:p>
            <a:pPr marL="514350" indent="-5143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ochrana spotřebitele vychází z principu boje proti nepoctivosti, která zahrnuje výrobu a prodej vadných nebo škodlivých předmětů, poskytování nekvalitních služeb, klamavou nebo nemravnou reklama a nečestnou </a:t>
            </a:r>
            <a:r>
              <a:rPr lang="cs-CZ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konkurenci,</a:t>
            </a:r>
          </a:p>
          <a:p>
            <a:pPr marL="514350" indent="-5143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spotřebitel se může bránit tím, že vybrané neetické praktiky oznámí České obchodní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inspekci - kontroluje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právnické a fyzické osoby poskytující služby nebo vyvíjející jinou podobnou činnost na vnitřním trhu apod.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503133"/>
            <a:ext cx="9654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o ochraně spotřebitele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869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6361" y="274187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zdroje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15356"/>
            <a:ext cx="10255973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SOCR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ČR, 2010. Globální etický kodex cestovního ruchu Světové organizace cestovního ruchu (UNWTO). [online] 2017 [cit. 2017-11-05]. Dostupné z: http://www.socr.cz/clanek/clanek-5025/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STRAKOŠ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M., 2009. Principy a nástroje podnikatelské etiky. Diplomová práce, Praha: UK v Praze. [online] 2017 [cit. 2017-11-05]. Dostupné z: https://is.cuni.cz/webapps/zzp/download/120115733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ŠMÍDOVÁ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I., 2013. 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Etika podnikání firem v cestovním ruchu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Brno: Provozně ekonomická fakulta. [online] 2017 [cit. 2017-11-02]. Dostupné z: http://docplayer.cz/18211104-Etika-podnikani-firem-v-cestovnim-ruchu.html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ŠRONĚK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I., 1995. 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Etiketa a etika v podnikání.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Management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80-85603-94-2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960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49119"/>
            <a:ext cx="10255973" cy="3892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zabývá se oblastí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lidského počínání, jehož účastníci většinou nepožívají statut profesionálů a jehož motivy jsou pokládány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poněkud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méně ušlechtilé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(Šroněk, 1995),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poslání podnikatelské etiky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zabývat  se  otázkami,  zda  konkrétní 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podnikatelské aktivity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přijatelné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nikoli,  zda  jsou  „dobré“ 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„špatné“,  zda  jsou  správné 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 nesprávné,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45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1922"/>
            <a:ext cx="10092630" cy="48628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obsahem podnikatelské etiky by měla být „reflexe etických principu do veškerých podnikatelských činností, zahrnující individuální a korporativní hodnoty - Strakoš (2009),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 rozměr  vnějších  vztahů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firmy  se  projevuje  ve  všech  formách  její 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vnější komunikace: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zákazníkovi,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dodavatelům,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konkurenci, 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bezprostřednímu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okolí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firmy,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 společnosti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celku.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9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1922"/>
            <a:ext cx="10092630" cy="45089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Etický kodex může upravovat mimo vnitřní vztahy ve firmě i např. (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Škubna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2013):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vůči státu, vládě a místním orgánům,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životnímu prostředí,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 konkurenci,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odběratelům,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dodavatelům,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zákazníkům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majitelům, investorům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670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1649119"/>
            <a:ext cx="10255973" cy="41857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Etika se dělí na další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disciplíny: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etiku pozitivní – ta se především zabývá zkoumáním stávající stavu,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etiku normativní – zkoumá stávající stav ve spojitosti s optimálním stavem,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etiku ctnosti,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etiku povinnosti,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etiku užitku,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odpovědnosti.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60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5001" y="1695285"/>
            <a:ext cx="9934545" cy="41857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Stanovené hodnoty v oblasti cestovního ruchu: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slušné chování - ujasnit pravidla oblékání.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respektovat lidská práva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trvat na dodržování zákona a přepisů.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budování dobrých vztahů se zákazníky a dodavateli - dodržovat platební a jiné závazky.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zakázat úplatky – popř. určit postihy a řešení při výskytu úplatků, dodržovat pravidla poctivé soutěže.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stanovit,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bude zacházeno s vnitřními údaji - ochrana dat, postihy za vynesení informací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95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5001" y="1695285"/>
            <a:ext cx="10852599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 etikety (</a:t>
            </a: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MMR):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slušnost 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zdvořilost,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cítění – vkus,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http://www.mmr.cz/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getmedia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/29ef96b4-5c47-41d0-861e-e79a5c5aa057/GetFile46.pdf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807029" y="442525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etika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5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10539</TotalTime>
  <Words>1929</Words>
  <Application>Microsoft Office PowerPoint</Application>
  <PresentationFormat>Širokoúhlá obrazovka</PresentationFormat>
  <Paragraphs>207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P9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76</cp:revision>
  <dcterms:created xsi:type="dcterms:W3CDTF">2016-11-25T20:36:16Z</dcterms:created>
  <dcterms:modified xsi:type="dcterms:W3CDTF">2018-03-16T15:34:17Z</dcterms:modified>
</cp:coreProperties>
</file>