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98" r:id="rId4"/>
    <p:sldId id="294" r:id="rId5"/>
    <p:sldId id="295" r:id="rId6"/>
    <p:sldId id="297" r:id="rId7"/>
    <p:sldId id="296" r:id="rId8"/>
    <p:sldId id="29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1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472608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31541" y="1871761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Společenský a diplomatický protokol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24128" y="2427734"/>
            <a:ext cx="3365655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alt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Pavlína Pellešová, Ph.D.</a:t>
            </a:r>
            <a:endParaRPr lang="cs-CZ" alt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7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č. d.  VB125</a:t>
            </a:r>
          </a:p>
          <a:p>
            <a:pPr algn="r"/>
            <a:r>
              <a:rPr lang="cs-CZ" altLang="cs-CZ" sz="17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pellesova@opf.slu.cz</a:t>
            </a:r>
          </a:p>
          <a:p>
            <a:pPr algn="r"/>
            <a:endParaRPr lang="cs-CZ" altLang="cs-CZ" sz="17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588224" y="3723878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da-DK" dirty="0"/>
              <a:t>kancelář č. d. VB127</a:t>
            </a:r>
          </a:p>
          <a:p>
            <a:pPr algn="just"/>
            <a:r>
              <a:rPr lang="da-DK" dirty="0"/>
              <a:t>e-mail: kajzar@opf.slu.cz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</a:t>
            </a:r>
            <a:r>
              <a:rPr lang="cs-CZ" sz="1600" dirty="0"/>
              <a:t>	Úvod do pravidel společenského styku</a:t>
            </a:r>
          </a:p>
          <a:p>
            <a:r>
              <a:rPr lang="cs-CZ" sz="1600" dirty="0"/>
              <a:t>Základní pravidla a pojmy. Etiketa a její historie. Osobnosti české etikety. Společenská významnost lidí. Společenské prohřešky lidí. Komunikace mezi lidmi. Představování, vizitky a tituly. </a:t>
            </a:r>
          </a:p>
          <a:p>
            <a:r>
              <a:rPr lang="cs-CZ" sz="1600" dirty="0"/>
              <a:t>2.	Společenské oblečení</a:t>
            </a:r>
          </a:p>
          <a:p>
            <a:r>
              <a:rPr lang="cs-CZ" sz="1600" dirty="0" err="1"/>
              <a:t>Dress</a:t>
            </a:r>
            <a:r>
              <a:rPr lang="cs-CZ" sz="1600" dirty="0"/>
              <a:t> </a:t>
            </a:r>
            <a:r>
              <a:rPr lang="cs-CZ" sz="1600" dirty="0" err="1"/>
              <a:t>Code</a:t>
            </a:r>
            <a:r>
              <a:rPr lang="cs-CZ" sz="1600" dirty="0"/>
              <a:t>, pánské oblečení, dámské oblečení.</a:t>
            </a:r>
          </a:p>
          <a:p>
            <a:r>
              <a:rPr lang="cs-CZ" sz="1600" dirty="0"/>
              <a:t>3.	Cestování a volný čas</a:t>
            </a:r>
          </a:p>
          <a:p>
            <a:r>
              <a:rPr lang="cs-CZ" sz="1600" dirty="0"/>
              <a:t>Obchodní cesta. Soukromá cesta. Dovolená a volný čas. Sport. Cestujeme MHD. Jezdíme na kole. Cestujeme vlakem a autobusem. Cestujeme lodí a letadlem. Jízda automobilem a na motocyklu.</a:t>
            </a:r>
          </a:p>
          <a:p>
            <a:r>
              <a:rPr lang="cs-CZ" sz="1600" dirty="0"/>
              <a:t>4.	V zaměstnání</a:t>
            </a:r>
          </a:p>
          <a:p>
            <a:r>
              <a:rPr lang="cs-CZ" sz="1600" dirty="0"/>
              <a:t>Ucházíme se o zaměstnání. Chování v zaměstnání. Poprvé šéfem. </a:t>
            </a:r>
            <a:r>
              <a:rPr lang="cs-CZ" sz="1600" dirty="0" err="1"/>
              <a:t>Timemanagement</a:t>
            </a:r>
            <a:r>
              <a:rPr lang="cs-CZ" sz="1600" dirty="0"/>
              <a:t>. Kolektiv.</a:t>
            </a:r>
          </a:p>
          <a:p>
            <a:r>
              <a:rPr lang="cs-CZ" sz="1600" dirty="0"/>
              <a:t>5.	Etika společenských akcí a v podnikání</a:t>
            </a:r>
          </a:p>
          <a:p>
            <a:r>
              <a:rPr lang="cs-CZ" sz="1600" dirty="0"/>
              <a:t>Základní zásady společenského chování při návštěvě různých společenských akcí – divadlo, kino, vernisáž, koncerty, plesy, taneční zábavy, promoce, svatební hostiny, firemní večírky, rauty. Pravidla stolování.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5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6.	Zásady a specifika obchodního jednání ve vybraných zemích</a:t>
            </a:r>
          </a:p>
          <a:p>
            <a:r>
              <a:rPr lang="cs-CZ" dirty="0"/>
              <a:t>Obchodní etiketa jednání se zahraničními partnery ve vybraných zemích. Příprava na obchodní jednání, základní charakteristika kultur.</a:t>
            </a:r>
          </a:p>
          <a:p>
            <a:r>
              <a:rPr lang="cs-CZ" dirty="0"/>
              <a:t>7.	Společenské podniky a příležitosti </a:t>
            </a:r>
          </a:p>
          <a:p>
            <a:r>
              <a:rPr lang="cs-CZ" dirty="0"/>
              <a:t>Druhy společenských podniků a příležitostí. Organizace jednotlivých podniků. Pozvání a pozvánky.</a:t>
            </a:r>
          </a:p>
          <a:p>
            <a:r>
              <a:rPr lang="cs-CZ" dirty="0"/>
              <a:t>8.	Diplomatické styky a diplomatický protokol</a:t>
            </a:r>
          </a:p>
          <a:p>
            <a:r>
              <a:rPr lang="cs-CZ" dirty="0"/>
              <a:t>Diplomacie a diplomatické styky. Orgány státu pro mezinárodní styk. Diplomatická mise. Konzulární styky a konzuláty. Pravidla pro další protokolární akce a diplomatickou korespondenci. </a:t>
            </a:r>
          </a:p>
          <a:p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51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-23584" y="843558"/>
            <a:ext cx="8964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Povinná:</a:t>
            </a:r>
          </a:p>
          <a:p>
            <a:r>
              <a:rPr lang="cs-CZ" dirty="0"/>
              <a:t>PELLEŠOVÁ, P, a P. KAJZAR, 2018. Společenský a diplomatický protokol: Distanční studijní text. 1. vyd. Karviná, ISBN 978-80</a:t>
            </a:r>
          </a:p>
          <a:p>
            <a:r>
              <a:rPr lang="cs-CZ" dirty="0"/>
              <a:t>GULLOVÁ, S., 2013. Mezinárodní obchodní a diplomatický protokol. 3., doplněné a přepracované vydání.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. ISBN 978–80-247-4418-6.</a:t>
            </a:r>
          </a:p>
          <a:p>
            <a:r>
              <a:rPr lang="cs-CZ" dirty="0"/>
              <a:t>NĚMČANSKÝ, M., 2011. Společenský, diplomatický a obchodní protokol. Karviná: SU OPF. ISBN 978-80-7248-636-6.</a:t>
            </a:r>
          </a:p>
          <a:p>
            <a:r>
              <a:rPr lang="cs-CZ" dirty="0"/>
              <a:t>SMEJKAL, V. a H. S. BACHRACHOVÁ, 2011. Velký lexikon společenského chování. 2. rozšířené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. ISBN 978-80-247-3650-1.</a:t>
            </a:r>
            <a:endParaRPr lang="cs-CZ" b="1" dirty="0"/>
          </a:p>
          <a:p>
            <a:r>
              <a:rPr lang="cs-CZ" b="1" dirty="0"/>
              <a:t>Doporučená:</a:t>
            </a:r>
          </a:p>
          <a:p>
            <a:r>
              <a:rPr lang="cs-CZ" dirty="0"/>
              <a:t>KAJZAR, P., 2013. Společenský protokol. Karviná: SU OPF. (k dispozici na univerzitním portále LMS </a:t>
            </a:r>
            <a:r>
              <a:rPr lang="cs-CZ" dirty="0" err="1"/>
              <a:t>Moodle</a:t>
            </a:r>
            <a:r>
              <a:rPr lang="cs-CZ" dirty="0"/>
              <a:t>)</a:t>
            </a:r>
          </a:p>
          <a:p>
            <a:r>
              <a:rPr lang="cs-CZ" dirty="0"/>
              <a:t>MATHÉ, I. a L. ŠPAČEK, 2005. Etiketa. Praha: BB art. ISBN 80-7341-564-X.</a:t>
            </a:r>
          </a:p>
          <a:p>
            <a:r>
              <a:rPr lang="cs-CZ" dirty="0"/>
              <a:t>POWELL, M., 2005. </a:t>
            </a:r>
            <a:r>
              <a:rPr lang="cs-CZ" dirty="0" err="1"/>
              <a:t>Behave</a:t>
            </a:r>
            <a:r>
              <a:rPr lang="cs-CZ" dirty="0"/>
              <a:t> </a:t>
            </a:r>
            <a:r>
              <a:rPr lang="cs-CZ" dirty="0" err="1"/>
              <a:t>Yourself</a:t>
            </a:r>
            <a:r>
              <a:rPr lang="cs-CZ" dirty="0"/>
              <a:t>!: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Essential</a:t>
            </a:r>
            <a:r>
              <a:rPr lang="cs-CZ" dirty="0"/>
              <a:t> </a:t>
            </a:r>
            <a:r>
              <a:rPr lang="cs-CZ" dirty="0" err="1"/>
              <a:t>Guide</a:t>
            </a:r>
            <a:r>
              <a:rPr lang="cs-CZ" dirty="0"/>
              <a:t> To International </a:t>
            </a:r>
            <a:r>
              <a:rPr lang="cs-CZ" dirty="0" err="1"/>
              <a:t>Etiquette</a:t>
            </a:r>
            <a:r>
              <a:rPr lang="cs-CZ" dirty="0"/>
              <a:t>. </a:t>
            </a:r>
            <a:r>
              <a:rPr lang="cs-CZ" dirty="0" err="1"/>
              <a:t>Rowman</a:t>
            </a:r>
            <a:r>
              <a:rPr lang="cs-CZ" dirty="0"/>
              <a:t> &amp; </a:t>
            </a:r>
            <a:r>
              <a:rPr lang="cs-CZ" dirty="0" err="1"/>
              <a:t>Littlefield</a:t>
            </a:r>
            <a:r>
              <a:rPr lang="cs-CZ" dirty="0"/>
              <a:t> </a:t>
            </a:r>
            <a:r>
              <a:rPr lang="cs-CZ" dirty="0" err="1"/>
              <a:t>Publishers</a:t>
            </a:r>
            <a:r>
              <a:rPr lang="cs-CZ" dirty="0"/>
              <a:t>, Inc. ISBN 9780762736720.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1296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840760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60 % povinná účast na seminářích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2 Průběžné testy (na přednášce) – 10b a 10b. TERMÍN - </a:t>
            </a:r>
            <a:r>
              <a:rPr lang="cs-CZ" sz="2400" b="1" dirty="0">
                <a:solidFill>
                  <a:srgbClr val="0070C0"/>
                </a:solidFill>
              </a:rPr>
              <a:t>9.11.2021 a 7.12. 2021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Ústní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496422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Témata dle sylabu aplikovaná na konkrétní případy společenského chování v praxi.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pl-PL" altLang="cs-CZ" sz="2400" b="1" dirty="0"/>
              <a:t>Obhajoba SP ve formě prezentace na 15 min.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vložení do </a:t>
            </a:r>
            <a:r>
              <a:rPr lang="cs-CZ" altLang="cs-CZ" sz="2400" b="1" dirty="0" err="1"/>
              <a:t>Isu</a:t>
            </a:r>
            <a:r>
              <a:rPr lang="cs-CZ" altLang="cs-CZ" sz="2400" b="1" dirty="0"/>
              <a:t> do </a:t>
            </a:r>
            <a:r>
              <a:rPr lang="cs-CZ" altLang="cs-CZ" sz="2400" b="1" dirty="0">
                <a:solidFill>
                  <a:srgbClr val="0070C0"/>
                </a:solidFill>
              </a:rPr>
              <a:t>14.12. 2021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i="1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 dirty="0">
                <a:cs typeface="Arial" panose="020B0604020202020204" pitchFamily="34" charset="0"/>
              </a:rPr>
              <a:t>Obsah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121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827584" y="2211710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648</Words>
  <Application>Microsoft Office PowerPoint</Application>
  <PresentationFormat>Předvádění na obrazovce (16:9)</PresentationFormat>
  <Paragraphs>68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Společenský a diplomatický protokol  </vt:lpstr>
      <vt:lpstr>Struktura přednášek</vt:lpstr>
      <vt:lpstr>Struktura přednášek</vt:lpstr>
      <vt:lpstr>Literatura</vt:lpstr>
      <vt:lpstr>Podmínky pro absolvování kurzu</vt:lpstr>
      <vt:lpstr>Témata seminárních prací</vt:lpstr>
      <vt:lpstr>Struktura seminární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kaj0001</cp:lastModifiedBy>
  <cp:revision>77</cp:revision>
  <dcterms:created xsi:type="dcterms:W3CDTF">2016-07-06T15:42:34Z</dcterms:created>
  <dcterms:modified xsi:type="dcterms:W3CDTF">2021-09-20T20:24:22Z</dcterms:modified>
</cp:coreProperties>
</file>