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519" r:id="rId2"/>
    <p:sldId id="256" r:id="rId3"/>
    <p:sldId id="442" r:id="rId4"/>
    <p:sldId id="498" r:id="rId5"/>
    <p:sldId id="499" r:id="rId6"/>
    <p:sldId id="500" r:id="rId7"/>
    <p:sldId id="501" r:id="rId8"/>
    <p:sldId id="502" r:id="rId9"/>
    <p:sldId id="503" r:id="rId10"/>
    <p:sldId id="504" r:id="rId11"/>
    <p:sldId id="505" r:id="rId12"/>
    <p:sldId id="506" r:id="rId13"/>
    <p:sldId id="507" r:id="rId14"/>
    <p:sldId id="508" r:id="rId15"/>
    <p:sldId id="509" r:id="rId16"/>
    <p:sldId id="510" r:id="rId17"/>
    <p:sldId id="511" r:id="rId18"/>
    <p:sldId id="512" r:id="rId19"/>
    <p:sldId id="513" r:id="rId20"/>
    <p:sldId id="514" r:id="rId21"/>
    <p:sldId id="515" r:id="rId22"/>
    <p:sldId id="516" r:id="rId23"/>
    <p:sldId id="517" r:id="rId24"/>
    <p:sldId id="518" r:id="rId25"/>
    <p:sldId id="480" r:id="rId26"/>
    <p:sldId id="293" r:id="rId2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533" autoAdjust="0"/>
  </p:normalViewPr>
  <p:slideViewPr>
    <p:cSldViewPr>
      <p:cViewPr varScale="1">
        <p:scale>
          <a:sx n="78" d="100"/>
          <a:sy n="78" d="100"/>
        </p:scale>
        <p:origin x="117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28.3.2018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0865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36794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35744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2639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44913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64630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77271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64918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9660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75818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6221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0530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59715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81187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24736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936926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786102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4248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0353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3516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11749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25241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96626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87407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5915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Společenský a diplomatický protokol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</a:t>
            </a:r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Patrik Kajzar, Ph.D.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xmlns="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xmlns="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374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Zahraniční návštěvy </a:t>
            </a:r>
            <a:r>
              <a:rPr lang="cs-CZ" dirty="0"/>
              <a:t>státních </a:t>
            </a:r>
            <a:r>
              <a:rPr lang="cs-CZ" dirty="0" smtClean="0"/>
              <a:t>představitelů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987574"/>
            <a:ext cx="9112012" cy="3844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Soukromé </a:t>
            </a:r>
            <a:r>
              <a:rPr lang="cs-CZ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návštěvy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vedoucích státních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činitelů v zahraničí mohou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být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samostatné (dovolená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léčení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kulturní podniky,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účast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na konferenci apod.),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při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tranzitu nebo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jako rozšíření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oficiální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návštěvy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o soukromou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část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I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soukromá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návštěva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se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děje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s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vědomím úřadu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hostitelské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země.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Návštěvník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ovšem tuto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návštěvu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organizuje, resp. dává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organizovat podle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vlastního zájmu a také ji sám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plně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financuje,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příp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. využívá pozvání jiných. 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Navštívený stát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dozírá na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bezpečnost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takového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návštěvníka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i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při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soukromé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návštěvě.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Každé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zahraniční návštěvě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státního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představitele </a:t>
            </a:r>
            <a:r>
              <a:rPr lang="cs-CZ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předchází </a:t>
            </a: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publicita v médiích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rozhlas, televize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tisk). 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Již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první informace, které dáváme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novinářům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týkající se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přesného termínu příjezdu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a odjezdu musí být konzultovaná s druhou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stranou.</a:t>
            </a:r>
            <a:endParaRPr lang="cs-CZ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91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pt-BR" dirty="0"/>
              <a:t>Navštívenky a jejich použití diplomatické a obchodní praxi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987574"/>
            <a:ext cx="9112012" cy="4403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Navštívenka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či běžně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používaný název </a:t>
            </a: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vizitka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vyjadřuje původní význam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této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kartičky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dnes zatlačovaný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do pozadí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 době,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kdy neexistoval telefon,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návštěvník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který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přišel bez ohlášení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oznamoval navštívenkou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předanou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služebnictvu svou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návštěvu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nebo žádal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o přijetí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Vizitky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jsou evropského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původu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. Slovo vizitka pochází z francouzského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slova </a:t>
            </a:r>
            <a:r>
              <a:rPr lang="cs-CZ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visiter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což znamená navštívit a v tomto smyslu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přešel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i do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češtiny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Ve francouzštině také zůstal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pro vizitky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původní název: 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</a:rPr>
              <a:t>carte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</a:rPr>
              <a:t>visite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v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němčině: 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</a:rPr>
              <a:t>Visitenkarte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 a v </a:t>
            </a:r>
            <a:r>
              <a:rPr lang="cs-CZ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anglictině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cs-CZ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card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Navštívenky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nebo-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</a:rPr>
              <a:t>li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vizitky představují důležitou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dnes již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samozřejmou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velmi praktickou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a nepostradatelnou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pomůcku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 pracovním,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společenském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i v osobním styku.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Zvláštní význam mají vizitky ve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vnějších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vztazích, specifický pak v diplomatickém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styku.</a:t>
            </a:r>
            <a:endParaRPr lang="cs-CZ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endParaRPr lang="cs-CZ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76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pt-BR" dirty="0"/>
              <a:t>Navštívenky a jejich použití diplomatické a obchodní praxi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987574"/>
            <a:ext cx="9112012" cy="3708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Obdrženou vizitku vždy oplácíme vizitkou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 také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osoba, které svou vizitku dáme, by nám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měla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oplatit svojí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vizitkou.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Vizitky </a:t>
            </a:r>
            <a:r>
              <a:rPr lang="cs-CZ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můžeme rozdělit </a:t>
            </a: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na :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osobní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(soukromé)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firemní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podnikové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vizitky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pro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účely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diplomatické a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některé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další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Podle druhu se liší i obsah vizitek. 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Všechny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ale plní stejnou funkci, funkci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informační (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č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i spíše identifikační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), kdy jedna osoba informuje druhou o svém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jméně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a o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některých dalších okolnostech </a:t>
            </a:r>
            <a:r>
              <a:rPr lang="cs-CZ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bezprostredně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s ní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souvisejících.</a:t>
            </a:r>
            <a:endParaRPr lang="cs-CZ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99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pt-BR" dirty="0"/>
              <a:t>Navštívenky a jejich použití diplomatické a obchodní praxi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782940"/>
            <a:ext cx="9112012" cy="3567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Osobní a soukromé vizitky. </a:t>
            </a:r>
            <a:endParaRPr lang="cs-CZ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Osobní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nebo soukromá vizitka poskytuje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nejzákladnější údaje o osobě,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tj. její jméno a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příjmení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. Pouze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výjimečně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se zde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uvádějí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i akademické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nebo vědecké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hodnosti. 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Soukromé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vizitky však obvykle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uvádějí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pouze jméno,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příjmení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emailové adresy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Pod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názvem osobní vizitky se dnes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někdy výjimečně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používají vizitky,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na kterých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se objevují i další údaje jako soukromá adresa, telefonní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číslo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nebo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e-mailová adresa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domu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Dříve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byly tyto vizitky zhotovovány pouze z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ručně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vyrobeného papíru a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musely být čistě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bílé. 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Dnes můžeme vidět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i soukromé vizitky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různého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provedení. Ženy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dávají přednost jemnějšímu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písmu. 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93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pt-BR" dirty="0"/>
              <a:t>Navštívenky a jejich použití diplomatické a obchodní praxi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782940"/>
            <a:ext cx="9112012" cy="3844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Firemní, podnikové, oficiální vizitky.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Tento druh vizitek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představuje dotyčnou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osobu jako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zaměstnance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nebo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představitele určité firmy či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instituce. 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Vedle údajů o osobě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(jméno a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příjmení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) obsahují tyto vizitky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vždy označení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instituce, její adresu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včetně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poštovního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směrovacího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č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ísla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telefonní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číslo, číslo faxu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e-mailovou adresu, WWW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 stránky organizace.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Čím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vyšší funkce v hierarchii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úřadu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firmy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či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instituce, tím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méně údajů (jako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je fax, telefon) vizitka obsahuje. 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Na těchto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vizitkách se nikdy neuvádí soukromé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údaje jako bydliště,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telefon domu atd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Instituce a firmy dávají pro své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zaměstnance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tisknout vizitky jednotné s využitím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loga, ochranné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známky nebo obchodního jména, s použitím firemních barev apod. 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6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pt-BR" dirty="0"/>
              <a:t>Navštívenky a jejich použití diplomatické a obchodní praxi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782940"/>
            <a:ext cx="9112012" cy="3980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Diplomatické vizitky.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Služební vizitky diplomatických pracovníku jsou vždy bílé a obsahují pouze jméno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 funkci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diplomata a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označení úřadu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(v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některých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zemích i státní znak), bez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akademických titulu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a bez dalších informací. 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Tento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typ vizitek používají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především vedoucí diplomatických úřadů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tj. velvyslanci k oficiálním protokolárním a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reprezentačním účelům.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Používání vizitek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Na rozdíl od evropských zemí (včetně ČR) je ve většině asijských zemí a na celém americkém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kontinentu dnes úplnou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samozřejmostí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mít vždy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při sobě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vizitky a používat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je při různých příležitostech. 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Vizitky se vyměňují  buď při seznamovacím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aktu nebo dojde-li k seznámení náhodou,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před rozloučením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a to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zejména tehdy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máme-li zájem s druhou osobou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či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firmou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pokračovat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 osobním nebo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pracovním styku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61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Používání akademických </a:t>
            </a:r>
            <a:r>
              <a:rPr lang="cs-CZ" dirty="0" smtClean="0"/>
              <a:t>titulů </a:t>
            </a:r>
            <a:r>
              <a:rPr lang="cs-CZ" dirty="0"/>
              <a:t>na </a:t>
            </a:r>
            <a:r>
              <a:rPr lang="cs-CZ" dirty="0" smtClean="0"/>
              <a:t>vizitkách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-25092" y="987574"/>
            <a:ext cx="9112012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Každý diplomat i obchodník by mel vždy mít u sebe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dostatečný počet vizitek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Obdrženou vizitku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oplácíme vždy vizitkou. 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Pro zahraniční činnost je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nezbytné mít k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dispozici navštívenky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různých světových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jazykových mutacích. 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Vzhledem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k tomu, že nároky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na formát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vizitek a druh písma bývají v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různých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zemích,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doporučuje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se, je-li to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technicky možné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nechat si vizitky vytisknout na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místě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při překladů použít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znalce místních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poměrů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č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i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zkušeného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překladatele.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Ve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styku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např.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s Itálií je vhodné používat všechny tituly (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čím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více, tím lépe).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Vizitky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ruštině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se tisknou v azbuce a zpravidla neobsahují odkaz na akademické tituly.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 některých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arabských zemích a v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některých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zemích Latinské Ameriky jsou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akademické tituly vítány.</a:t>
            </a:r>
          </a:p>
        </p:txBody>
      </p:sp>
    </p:spTree>
    <p:extLst>
      <p:ext uri="{BB962C8B-B14F-4D97-AF65-F5344CB8AC3E}">
        <p14:creationId xmlns:p14="http://schemas.microsoft.com/office/powerpoint/2010/main" val="16502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Používání akademických </a:t>
            </a:r>
            <a:r>
              <a:rPr lang="cs-CZ" dirty="0" smtClean="0"/>
              <a:t>titulů </a:t>
            </a:r>
            <a:r>
              <a:rPr lang="cs-CZ" dirty="0"/>
              <a:t>na </a:t>
            </a:r>
            <a:r>
              <a:rPr lang="cs-CZ" dirty="0" smtClean="0"/>
              <a:t>vizitkách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-25092" y="987574"/>
            <a:ext cx="9112012" cy="3149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Náš kandidát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věd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nebo doktor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věd jistě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ví, že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označení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CSc. je kdekoliv jinde na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světě kromě České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a Slovenské republiky nesrozumitelné. 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anglosaských zemích je možné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jej nahradit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písmeny PhD. za jménem, i když to není zcela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přesné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nebo Dr.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před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jménem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Pro německy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mluvící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země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je vhodné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označení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Dr.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před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jménem. 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Vědecká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hodnost DrSc.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Se muže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psát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před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jménem jako Dr. 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Na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ruských vizitkách se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uvádějí vědecké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hodnosti až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od kandidáta věd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výš </a:t>
            </a:r>
            <a:r>
              <a:rPr lang="cs-CZ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naprř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doktor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věd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s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označením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oboru, kandidát ekonomických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věd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apod.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 to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vždy menšími písmeny pod jménem.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3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Označení </a:t>
            </a:r>
            <a:r>
              <a:rPr lang="cs-CZ" dirty="0"/>
              <a:t>firemních funkcí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15566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dirty="0" smtClean="0"/>
              <a:t>Překlad </a:t>
            </a:r>
            <a:r>
              <a:rPr lang="cs-CZ" dirty="0"/>
              <a:t>firemních funkcí do cizích </a:t>
            </a:r>
            <a:r>
              <a:rPr lang="cs-CZ" dirty="0" smtClean="0"/>
              <a:t>jazyků </a:t>
            </a:r>
            <a:r>
              <a:rPr lang="cs-CZ" dirty="0"/>
              <a:t>bývá velkým problémem a je vždy </a:t>
            </a:r>
            <a:r>
              <a:rPr lang="cs-CZ" dirty="0" smtClean="0"/>
              <a:t>vhodné poradit </a:t>
            </a:r>
            <a:r>
              <a:rPr lang="cs-CZ" dirty="0"/>
              <a:t>se s odborníkem. </a:t>
            </a:r>
            <a:endParaRPr lang="cs-CZ" dirty="0" smtClean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dirty="0" smtClean="0"/>
              <a:t>Je ostudou</a:t>
            </a:r>
            <a:r>
              <a:rPr lang="cs-CZ" dirty="0"/>
              <a:t>, když naši diplomaté a podnikatelé ani </a:t>
            </a:r>
            <a:r>
              <a:rPr lang="cs-CZ" dirty="0" smtClean="0"/>
              <a:t>netuší, jakou vlastně </a:t>
            </a:r>
            <a:r>
              <a:rPr lang="cs-CZ" dirty="0"/>
              <a:t>zastává funkci ten, se kterým </a:t>
            </a:r>
            <a:r>
              <a:rPr lang="cs-CZ" dirty="0" smtClean="0"/>
              <a:t>jednají.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dirty="0" smtClean="0"/>
              <a:t>V německy </a:t>
            </a:r>
            <a:r>
              <a:rPr lang="cs-CZ" dirty="0"/>
              <a:t>mluvících zemích se problémy nevyskytují. Všechny naše funkce lze </a:t>
            </a:r>
            <a:r>
              <a:rPr lang="cs-CZ" dirty="0" smtClean="0"/>
              <a:t>bez velkých </a:t>
            </a:r>
            <a:r>
              <a:rPr lang="cs-CZ" dirty="0"/>
              <a:t>problému </a:t>
            </a:r>
            <a:r>
              <a:rPr lang="cs-CZ" dirty="0" smtClean="0"/>
              <a:t>přeložit </a:t>
            </a:r>
            <a:r>
              <a:rPr lang="cs-CZ" dirty="0"/>
              <a:t>do </a:t>
            </a:r>
            <a:r>
              <a:rPr lang="cs-CZ" dirty="0" smtClean="0"/>
              <a:t>němčiny</a:t>
            </a:r>
            <a:r>
              <a:rPr lang="cs-CZ" dirty="0"/>
              <a:t>, budou znamenat totéž jako u nás a </a:t>
            </a:r>
            <a:r>
              <a:rPr lang="cs-CZ" dirty="0" smtClean="0"/>
              <a:t>budou srozumitelné</a:t>
            </a:r>
            <a:r>
              <a:rPr lang="cs-CZ" dirty="0"/>
              <a:t>. </a:t>
            </a:r>
            <a:endParaRPr lang="cs-CZ" dirty="0" smtClean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dirty="0" smtClean="0"/>
              <a:t>Bez </a:t>
            </a:r>
            <a:r>
              <a:rPr lang="cs-CZ" dirty="0"/>
              <a:t>velkých problému lze </a:t>
            </a:r>
            <a:r>
              <a:rPr lang="cs-CZ" dirty="0" smtClean="0"/>
              <a:t>přeložit </a:t>
            </a:r>
            <a:r>
              <a:rPr lang="cs-CZ" dirty="0"/>
              <a:t>funkce i do ruštiny. </a:t>
            </a:r>
            <a:endParaRPr lang="cs-CZ" dirty="0" smtClean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dirty="0" smtClean="0"/>
              <a:t>Ve francouzsky mluvících </a:t>
            </a:r>
            <a:r>
              <a:rPr lang="cs-CZ" dirty="0"/>
              <a:t>zemích se generální </a:t>
            </a:r>
            <a:r>
              <a:rPr lang="cs-CZ" dirty="0" smtClean="0"/>
              <a:t>ředitel označuje </a:t>
            </a:r>
            <a:r>
              <a:rPr lang="cs-CZ" dirty="0"/>
              <a:t>jako </a:t>
            </a:r>
            <a:r>
              <a:rPr lang="cs-CZ" dirty="0" err="1"/>
              <a:t>Président</a:t>
            </a:r>
            <a:r>
              <a:rPr lang="cs-CZ" dirty="0"/>
              <a:t> – </a:t>
            </a:r>
            <a:r>
              <a:rPr lang="cs-CZ" dirty="0" err="1"/>
              <a:t>Directeur</a:t>
            </a:r>
            <a:r>
              <a:rPr lang="cs-CZ" dirty="0"/>
              <a:t> </a:t>
            </a:r>
            <a:r>
              <a:rPr lang="cs-CZ" dirty="0" err="1"/>
              <a:t>Général</a:t>
            </a:r>
            <a:r>
              <a:rPr lang="cs-CZ" dirty="0"/>
              <a:t>, </a:t>
            </a:r>
            <a:r>
              <a:rPr lang="cs-CZ" dirty="0" err="1"/>
              <a:t>reditel</a:t>
            </a:r>
            <a:r>
              <a:rPr lang="cs-CZ" dirty="0"/>
              <a:t> </a:t>
            </a:r>
            <a:r>
              <a:rPr lang="cs-CZ" dirty="0" smtClean="0"/>
              <a:t>je </a:t>
            </a:r>
            <a:r>
              <a:rPr lang="cs-CZ" dirty="0" err="1" smtClean="0"/>
              <a:t>Directeur</a:t>
            </a:r>
            <a:r>
              <a:rPr lang="cs-CZ" dirty="0"/>
              <a:t>, </a:t>
            </a:r>
            <a:r>
              <a:rPr lang="cs-CZ" dirty="0" err="1"/>
              <a:t>reditel</a:t>
            </a:r>
            <a:r>
              <a:rPr lang="cs-CZ" dirty="0"/>
              <a:t> exportu bude pak </a:t>
            </a:r>
            <a:r>
              <a:rPr lang="cs-CZ" dirty="0" err="1"/>
              <a:t>Directeur</a:t>
            </a:r>
            <a:r>
              <a:rPr lang="cs-CZ" dirty="0"/>
              <a:t> </a:t>
            </a:r>
            <a:r>
              <a:rPr lang="cs-CZ" dirty="0" err="1" smtClean="0"/>
              <a:t>d´exportation</a:t>
            </a:r>
            <a:r>
              <a:rPr lang="cs-CZ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b="1" dirty="0" smtClean="0"/>
              <a:t>Největší </a:t>
            </a:r>
            <a:r>
              <a:rPr lang="cs-CZ" b="1" dirty="0"/>
              <a:t>problémy </a:t>
            </a:r>
            <a:r>
              <a:rPr lang="cs-CZ" dirty="0" smtClean="0"/>
              <a:t>při překladech </a:t>
            </a:r>
            <a:r>
              <a:rPr lang="cs-CZ" dirty="0"/>
              <a:t>našich funkcí </a:t>
            </a:r>
            <a:r>
              <a:rPr lang="cs-CZ" b="1" dirty="0" smtClean="0"/>
              <a:t>představuje </a:t>
            </a:r>
            <a:r>
              <a:rPr lang="cs-CZ" b="1" dirty="0"/>
              <a:t>anglosaská oblast. </a:t>
            </a:r>
            <a:endParaRPr lang="cs-CZ" b="1" dirty="0" smtClean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b="1" dirty="0" err="1" smtClean="0"/>
              <a:t>Manager</a:t>
            </a:r>
            <a:r>
              <a:rPr lang="cs-CZ" dirty="0" smtClean="0"/>
              <a:t> je zde </a:t>
            </a:r>
            <a:r>
              <a:rPr lang="cs-CZ" dirty="0"/>
              <a:t>pouze vedoucí, nebo </a:t>
            </a:r>
            <a:r>
              <a:rPr lang="cs-CZ" dirty="0" smtClean="0"/>
              <a:t>ještě častěji osoba </a:t>
            </a:r>
            <a:r>
              <a:rPr lang="cs-CZ" dirty="0"/>
              <a:t>za </a:t>
            </a:r>
            <a:r>
              <a:rPr lang="cs-CZ" dirty="0" smtClean="0"/>
              <a:t>něco  zodpovědná tj</a:t>
            </a:r>
            <a:r>
              <a:rPr lang="cs-CZ" dirty="0"/>
              <a:t>. bez </a:t>
            </a:r>
            <a:r>
              <a:rPr lang="cs-CZ" dirty="0" smtClean="0"/>
              <a:t>podřízených či jakéhokoliv </a:t>
            </a:r>
            <a:r>
              <a:rPr lang="cs-CZ" dirty="0"/>
              <a:t>personálu, nikoliv však </a:t>
            </a:r>
            <a:r>
              <a:rPr lang="cs-CZ" dirty="0" smtClean="0"/>
              <a:t>ředitel </a:t>
            </a:r>
            <a:r>
              <a:rPr lang="cs-CZ" dirty="0"/>
              <a:t>firmy </a:t>
            </a:r>
            <a:r>
              <a:rPr lang="cs-CZ" dirty="0" smtClean="0"/>
              <a:t>či </a:t>
            </a:r>
            <a:r>
              <a:rPr lang="cs-CZ" dirty="0"/>
              <a:t>instituce. Jestliže se náš ř</a:t>
            </a:r>
            <a:r>
              <a:rPr lang="cs-CZ" dirty="0" smtClean="0"/>
              <a:t>editel prokazuje </a:t>
            </a:r>
            <a:r>
              <a:rPr lang="cs-CZ" dirty="0"/>
              <a:t>vizitkou s funkcí </a:t>
            </a:r>
            <a:r>
              <a:rPr lang="cs-CZ" dirty="0" err="1"/>
              <a:t>manager</a:t>
            </a:r>
            <a:r>
              <a:rPr lang="cs-CZ" dirty="0"/>
              <a:t> v tomto teritoriu, pak se z </a:t>
            </a:r>
            <a:r>
              <a:rPr lang="cs-CZ" dirty="0" smtClean="0"/>
              <a:t>něho </a:t>
            </a:r>
            <a:r>
              <a:rPr lang="cs-CZ" dirty="0"/>
              <a:t>stává prakticky ř</a:t>
            </a:r>
            <a:r>
              <a:rPr lang="cs-CZ" dirty="0" smtClean="0"/>
              <a:t>adový pracovník.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444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Označení </a:t>
            </a:r>
            <a:r>
              <a:rPr lang="cs-CZ" dirty="0"/>
              <a:t>firemních funkcí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15566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b="1" dirty="0"/>
              <a:t>General </a:t>
            </a:r>
            <a:r>
              <a:rPr lang="cs-CZ" b="1" dirty="0" err="1"/>
              <a:t>Manager</a:t>
            </a:r>
            <a:r>
              <a:rPr lang="cs-CZ" b="1" dirty="0"/>
              <a:t> </a:t>
            </a:r>
            <a:r>
              <a:rPr lang="cs-CZ" dirty="0"/>
              <a:t>je vedoucí </a:t>
            </a:r>
            <a:r>
              <a:rPr lang="cs-CZ" dirty="0" smtClean="0"/>
              <a:t>nějakého </a:t>
            </a:r>
            <a:r>
              <a:rPr lang="cs-CZ" dirty="0"/>
              <a:t>úseku, který má pod sebou </a:t>
            </a:r>
            <a:r>
              <a:rPr lang="cs-CZ" dirty="0" smtClean="0"/>
              <a:t>několik manažerů </a:t>
            </a:r>
            <a:r>
              <a:rPr lang="cs-CZ" dirty="0"/>
              <a:t>(tj. </a:t>
            </a:r>
            <a:r>
              <a:rPr lang="cs-CZ" dirty="0" smtClean="0"/>
              <a:t>podřízených zodpovědných </a:t>
            </a:r>
            <a:r>
              <a:rPr lang="cs-CZ" dirty="0"/>
              <a:t>za </a:t>
            </a:r>
            <a:r>
              <a:rPr lang="cs-CZ" dirty="0" smtClean="0"/>
              <a:t>nějakou </a:t>
            </a:r>
            <a:r>
              <a:rPr lang="cs-CZ" dirty="0"/>
              <a:t>oblast </a:t>
            </a:r>
            <a:r>
              <a:rPr lang="cs-CZ" dirty="0" smtClean="0"/>
              <a:t>či </a:t>
            </a:r>
            <a:r>
              <a:rPr lang="cs-CZ" dirty="0"/>
              <a:t>úsek), nejde o </a:t>
            </a:r>
            <a:r>
              <a:rPr lang="cs-CZ" dirty="0" smtClean="0"/>
              <a:t>funkci generálního </a:t>
            </a:r>
            <a:r>
              <a:rPr lang="cs-CZ" dirty="0"/>
              <a:t>ř</a:t>
            </a:r>
            <a:r>
              <a:rPr lang="cs-CZ" dirty="0" smtClean="0"/>
              <a:t>editele.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dirty="0" smtClean="0"/>
              <a:t>General </a:t>
            </a:r>
            <a:r>
              <a:rPr lang="cs-CZ" dirty="0" err="1"/>
              <a:t>Manager</a:t>
            </a:r>
            <a:r>
              <a:rPr lang="cs-CZ" dirty="0"/>
              <a:t> tedy </a:t>
            </a:r>
            <a:r>
              <a:rPr lang="cs-CZ" dirty="0" smtClean="0"/>
              <a:t>nemůže očekávat</a:t>
            </a:r>
            <a:r>
              <a:rPr lang="cs-CZ" dirty="0"/>
              <a:t>, že s ním v </a:t>
            </a:r>
            <a:r>
              <a:rPr lang="cs-CZ" dirty="0" smtClean="0"/>
              <a:t>zahraničí bude jednat </a:t>
            </a:r>
            <a:r>
              <a:rPr lang="cs-CZ" dirty="0"/>
              <a:t>generální </a:t>
            </a:r>
            <a:r>
              <a:rPr lang="cs-CZ" dirty="0" smtClean="0"/>
              <a:t>ředitel </a:t>
            </a:r>
            <a:r>
              <a:rPr lang="cs-CZ" dirty="0"/>
              <a:t>a že se mu dostane takového </a:t>
            </a:r>
            <a:r>
              <a:rPr lang="cs-CZ" dirty="0" smtClean="0"/>
              <a:t>přijetí </a:t>
            </a:r>
            <a:r>
              <a:rPr lang="cs-CZ" dirty="0"/>
              <a:t>jako generálnímu ř</a:t>
            </a:r>
            <a:r>
              <a:rPr lang="cs-CZ" dirty="0" smtClean="0"/>
              <a:t>editeli.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dirty="0"/>
              <a:t>V Británii jsou vedením firmy </a:t>
            </a:r>
            <a:r>
              <a:rPr lang="cs-CZ" dirty="0" smtClean="0"/>
              <a:t>pověřeni </a:t>
            </a:r>
            <a:r>
              <a:rPr lang="cs-CZ" b="1" dirty="0" err="1"/>
              <a:t>Directors</a:t>
            </a:r>
            <a:r>
              <a:rPr lang="cs-CZ" dirty="0"/>
              <a:t> – </a:t>
            </a:r>
            <a:r>
              <a:rPr lang="cs-CZ" dirty="0" smtClean="0"/>
              <a:t>ředitelé</a:t>
            </a:r>
            <a:r>
              <a:rPr lang="cs-CZ" dirty="0"/>
              <a:t>, z nichž jeden </a:t>
            </a:r>
            <a:r>
              <a:rPr lang="cs-CZ" dirty="0" smtClean="0"/>
              <a:t>je </a:t>
            </a:r>
            <a:r>
              <a:rPr lang="cs-CZ" dirty="0" err="1" smtClean="0"/>
              <a:t>Managing</a:t>
            </a:r>
            <a:r>
              <a:rPr lang="cs-CZ" dirty="0" smtClean="0"/>
              <a:t> </a:t>
            </a:r>
            <a:r>
              <a:rPr lang="cs-CZ" dirty="0" err="1"/>
              <a:t>Director</a:t>
            </a:r>
            <a:r>
              <a:rPr lang="cs-CZ" dirty="0"/>
              <a:t> tj. vedoucí </a:t>
            </a:r>
            <a:r>
              <a:rPr lang="cs-CZ" dirty="0" smtClean="0"/>
              <a:t>ředitel</a:t>
            </a:r>
            <a:r>
              <a:rPr lang="cs-CZ" dirty="0"/>
              <a:t>, tedy náš generální </a:t>
            </a:r>
            <a:r>
              <a:rPr lang="cs-CZ" dirty="0" smtClean="0"/>
              <a:t>ředitel.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dirty="0" smtClean="0"/>
              <a:t>Ve </a:t>
            </a:r>
            <a:r>
              <a:rPr lang="cs-CZ" dirty="0"/>
              <a:t>Spojených </a:t>
            </a:r>
            <a:r>
              <a:rPr lang="cs-CZ" dirty="0" smtClean="0"/>
              <a:t>státech amerických </a:t>
            </a:r>
            <a:r>
              <a:rPr lang="cs-CZ" dirty="0"/>
              <a:t>pojem </a:t>
            </a:r>
            <a:r>
              <a:rPr lang="cs-CZ" dirty="0" err="1"/>
              <a:t>Director</a:t>
            </a:r>
            <a:r>
              <a:rPr lang="cs-CZ" dirty="0"/>
              <a:t> </a:t>
            </a:r>
            <a:r>
              <a:rPr lang="cs-CZ" dirty="0" smtClean="0"/>
              <a:t>označuje člena </a:t>
            </a:r>
            <a:r>
              <a:rPr lang="cs-CZ" dirty="0"/>
              <a:t>správní rady, které sice </a:t>
            </a:r>
            <a:r>
              <a:rPr lang="cs-CZ" dirty="0" smtClean="0"/>
              <a:t>akcionáři svěřují vedení firmy</a:t>
            </a:r>
            <a:r>
              <a:rPr lang="cs-CZ" dirty="0"/>
              <a:t>, nikoliv ale operativní </a:t>
            </a:r>
            <a:r>
              <a:rPr lang="cs-CZ" dirty="0" smtClean="0"/>
              <a:t>řízení.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dirty="0"/>
              <a:t>V amerických firmách se setkáváme i se zkratkou CEO (</a:t>
            </a:r>
            <a:r>
              <a:rPr lang="cs-CZ" dirty="0" err="1"/>
              <a:t>Chief</a:t>
            </a:r>
            <a:r>
              <a:rPr lang="cs-CZ" dirty="0"/>
              <a:t> </a:t>
            </a:r>
            <a:r>
              <a:rPr lang="cs-CZ" dirty="0" err="1" smtClean="0"/>
              <a:t>Executive</a:t>
            </a:r>
            <a:r>
              <a:rPr lang="cs-CZ" dirty="0" smtClean="0"/>
              <a:t> </a:t>
            </a:r>
            <a:r>
              <a:rPr lang="cs-CZ" dirty="0" err="1" smtClean="0"/>
              <a:t>Officer</a:t>
            </a:r>
            <a:r>
              <a:rPr lang="cs-CZ" dirty="0"/>
              <a:t>), což je </a:t>
            </a:r>
            <a:r>
              <a:rPr lang="cs-CZ" dirty="0" smtClean="0"/>
              <a:t>vlastně </a:t>
            </a:r>
            <a:r>
              <a:rPr lang="cs-CZ" dirty="0"/>
              <a:t>nejvyšší výkonný </a:t>
            </a:r>
            <a:r>
              <a:rPr lang="cs-CZ" dirty="0" smtClean="0"/>
              <a:t>funkcionář </a:t>
            </a:r>
            <a:r>
              <a:rPr lang="cs-CZ" dirty="0"/>
              <a:t>tj. výkonný </a:t>
            </a:r>
            <a:r>
              <a:rPr lang="cs-CZ" dirty="0" smtClean="0"/>
              <a:t>ředitel.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986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9990" y="195486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59074" y="555525"/>
            <a:ext cx="5400600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r>
              <a:rPr lang="pl-PL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pl-PL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Pravidla pro další protokolární akce a </a:t>
            </a:r>
            <a:r>
              <a:rPr lang="pl-PL" sz="27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diplomatickou </a:t>
            </a:r>
            <a:r>
              <a:rPr lang="pl-PL" sz="27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korespondenci </a:t>
            </a:r>
            <a:r>
              <a:rPr lang="pl-PL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847257" y="2651800"/>
            <a:ext cx="3032806" cy="1152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Patrik Kajzar, Ph.D.</a:t>
            </a:r>
          </a:p>
          <a:p>
            <a:pPr algn="r"/>
            <a:r>
              <a:rPr lang="cs-CZ" altLang="cs-CZ" sz="1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Předmět: </a:t>
            </a:r>
          </a:p>
          <a:p>
            <a:pPr algn="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Společenský a diplomatický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protokol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Nadpis 1"/>
          <p:cNvSpPr txBox="1">
            <a:spLocks/>
          </p:cNvSpPr>
          <p:nvPr/>
        </p:nvSpPr>
        <p:spPr>
          <a:xfrm>
            <a:off x="259990" y="707925"/>
            <a:ext cx="5599684" cy="2160240"/>
          </a:xfrm>
          <a:prstGeom prst="rect">
            <a:avLst/>
          </a:prstGeom>
        </p:spPr>
        <p:txBody>
          <a:bodyPr anchor="t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59990" y="4062493"/>
            <a:ext cx="56081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Tato </a:t>
            </a:r>
            <a:r>
              <a:rPr lang="pl-PL" dirty="0" smtClean="0">
                <a:solidFill>
                  <a:schemeClr val="bg1"/>
                </a:solidFill>
              </a:rPr>
              <a:t>přednáška </a:t>
            </a:r>
            <a:r>
              <a:rPr lang="pl-PL" dirty="0">
                <a:solidFill>
                  <a:schemeClr val="bg1"/>
                </a:solidFill>
              </a:rPr>
              <a:t>byla vytvořena pro projekt„</a:t>
            </a:r>
            <a:r>
              <a:rPr lang="cs-CZ" dirty="0" smtClean="0">
                <a:solidFill>
                  <a:schemeClr val="bg1"/>
                </a:solidFill>
              </a:rPr>
              <a:t>Rozvoj vzdělávání na Slezské univerzitě v Opavě“ </a:t>
            </a:r>
            <a:r>
              <a:rPr lang="cs-CZ" dirty="0"/>
              <a:t>Opavě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841" y="1491630"/>
            <a:ext cx="5162922" cy="255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Nejčastěji </a:t>
            </a:r>
            <a:r>
              <a:rPr lang="cs-CZ" dirty="0"/>
              <a:t>používané zkratky </a:t>
            </a:r>
            <a:r>
              <a:rPr lang="cs-CZ" dirty="0" smtClean="0"/>
              <a:t> na vizitkách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896183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b="1" dirty="0" err="1"/>
              <a:t>p.f.</a:t>
            </a:r>
            <a:r>
              <a:rPr lang="cs-CZ" b="1" dirty="0"/>
              <a:t> – </a:t>
            </a:r>
            <a:r>
              <a:rPr lang="cs-CZ" dirty="0" err="1"/>
              <a:t>pour</a:t>
            </a:r>
            <a:r>
              <a:rPr lang="cs-CZ" dirty="0"/>
              <a:t> </a:t>
            </a:r>
            <a:r>
              <a:rPr lang="cs-CZ" dirty="0" err="1"/>
              <a:t>féliciter</a:t>
            </a:r>
            <a:r>
              <a:rPr lang="cs-CZ" dirty="0"/>
              <a:t> . Vizitka s </a:t>
            </a:r>
            <a:r>
              <a:rPr lang="cs-CZ" dirty="0" smtClean="0"/>
              <a:t>označením </a:t>
            </a:r>
            <a:r>
              <a:rPr lang="cs-CZ" dirty="0" err="1"/>
              <a:t>p.f.</a:t>
            </a:r>
            <a:r>
              <a:rPr lang="cs-CZ" dirty="0"/>
              <a:t> znamená </a:t>
            </a:r>
            <a:r>
              <a:rPr lang="cs-CZ" dirty="0" smtClean="0"/>
              <a:t>blahopřání </a:t>
            </a:r>
            <a:r>
              <a:rPr lang="cs-CZ" dirty="0"/>
              <a:t>k </a:t>
            </a:r>
            <a:r>
              <a:rPr lang="cs-CZ" dirty="0" smtClean="0"/>
              <a:t>čemukoliv</a:t>
            </a:r>
            <a:r>
              <a:rPr lang="cs-CZ" dirty="0"/>
              <a:t>. Zasílá </a:t>
            </a:r>
            <a:r>
              <a:rPr lang="cs-CZ" dirty="0" smtClean="0"/>
              <a:t>se např. </a:t>
            </a:r>
            <a:r>
              <a:rPr lang="cs-CZ" dirty="0"/>
              <a:t>i </a:t>
            </a:r>
            <a:r>
              <a:rPr lang="cs-CZ" dirty="0" smtClean="0"/>
              <a:t>při blahopřání ke </a:t>
            </a:r>
            <a:r>
              <a:rPr lang="cs-CZ" dirty="0"/>
              <a:t>státnímu svátku, k </a:t>
            </a:r>
            <a:r>
              <a:rPr lang="cs-CZ" dirty="0" smtClean="0"/>
              <a:t>výročí </a:t>
            </a:r>
            <a:r>
              <a:rPr lang="cs-CZ" dirty="0"/>
              <a:t>firmy, k narozeninám, k podpisu </a:t>
            </a:r>
            <a:r>
              <a:rPr lang="cs-CZ" dirty="0" smtClean="0"/>
              <a:t>dohody atd</a:t>
            </a:r>
            <a:r>
              <a:rPr lang="cs-CZ" dirty="0"/>
              <a:t>. Oplácí se vizitkou </a:t>
            </a:r>
            <a:r>
              <a:rPr lang="cs-CZ" dirty="0" err="1"/>
              <a:t>p.r</a:t>
            </a:r>
            <a:r>
              <a:rPr lang="cs-CZ" dirty="0"/>
              <a:t>. (</a:t>
            </a:r>
            <a:r>
              <a:rPr lang="cs-CZ" dirty="0" err="1"/>
              <a:t>pour</a:t>
            </a:r>
            <a:r>
              <a:rPr lang="cs-CZ" dirty="0"/>
              <a:t> </a:t>
            </a:r>
            <a:r>
              <a:rPr lang="cs-CZ" dirty="0" err="1"/>
              <a:t>remercier</a:t>
            </a:r>
            <a:r>
              <a:rPr lang="cs-CZ" dirty="0"/>
              <a:t>).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b="1" dirty="0" err="1"/>
              <a:t>p.f.F.N</a:t>
            </a:r>
            <a:r>
              <a:rPr lang="cs-CZ" b="1" dirty="0"/>
              <a:t>. </a:t>
            </a:r>
            <a:r>
              <a:rPr lang="cs-CZ" dirty="0"/>
              <a:t>– </a:t>
            </a:r>
            <a:r>
              <a:rPr lang="cs-CZ" dirty="0" err="1"/>
              <a:t>pour</a:t>
            </a:r>
            <a:r>
              <a:rPr lang="cs-CZ" dirty="0"/>
              <a:t> </a:t>
            </a:r>
            <a:r>
              <a:rPr lang="cs-CZ" dirty="0" err="1"/>
              <a:t>féliciter</a:t>
            </a:r>
            <a:r>
              <a:rPr lang="cs-CZ" dirty="0"/>
              <a:t> Féte </a:t>
            </a:r>
            <a:r>
              <a:rPr lang="cs-CZ" dirty="0" err="1"/>
              <a:t>Nationale</a:t>
            </a:r>
            <a:r>
              <a:rPr lang="cs-CZ" dirty="0"/>
              <a:t> – </a:t>
            </a:r>
            <a:r>
              <a:rPr lang="cs-CZ" dirty="0" smtClean="0"/>
              <a:t>blahopřání </a:t>
            </a:r>
            <a:r>
              <a:rPr lang="cs-CZ" dirty="0"/>
              <a:t>ke státnímu svátku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b="1" dirty="0" err="1"/>
              <a:t>p.f.N.A</a:t>
            </a:r>
            <a:r>
              <a:rPr lang="cs-CZ" b="1" dirty="0"/>
              <a:t>. </a:t>
            </a:r>
            <a:r>
              <a:rPr lang="cs-CZ" b="1" dirty="0" smtClean="0"/>
              <a:t>2020 </a:t>
            </a:r>
            <a:r>
              <a:rPr lang="cs-CZ" dirty="0"/>
              <a:t>– </a:t>
            </a:r>
            <a:r>
              <a:rPr lang="cs-CZ" dirty="0" err="1"/>
              <a:t>pour</a:t>
            </a:r>
            <a:r>
              <a:rPr lang="cs-CZ" dirty="0"/>
              <a:t> </a:t>
            </a:r>
            <a:r>
              <a:rPr lang="cs-CZ" dirty="0" err="1"/>
              <a:t>féliciter</a:t>
            </a:r>
            <a:r>
              <a:rPr lang="cs-CZ" dirty="0"/>
              <a:t> </a:t>
            </a:r>
            <a:r>
              <a:rPr lang="cs-CZ" dirty="0" err="1"/>
              <a:t>Nouvel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. Zasílá se jako </a:t>
            </a:r>
            <a:r>
              <a:rPr lang="cs-CZ" dirty="0" smtClean="0"/>
              <a:t>blahopřání </a:t>
            </a:r>
            <a:r>
              <a:rPr lang="cs-CZ" dirty="0"/>
              <a:t>k Novému roku</a:t>
            </a:r>
            <a:r>
              <a:rPr lang="cs-CZ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b="1" dirty="0" err="1"/>
              <a:t>p.p</a:t>
            </a:r>
            <a:r>
              <a:rPr lang="cs-CZ" b="1" dirty="0"/>
              <a:t>. </a:t>
            </a:r>
            <a:r>
              <a:rPr lang="cs-CZ" dirty="0"/>
              <a:t>– </a:t>
            </a:r>
            <a:r>
              <a:rPr lang="cs-CZ" dirty="0" err="1"/>
              <a:t>pour</a:t>
            </a:r>
            <a:r>
              <a:rPr lang="cs-CZ" dirty="0"/>
              <a:t> </a:t>
            </a:r>
            <a:r>
              <a:rPr lang="cs-CZ" dirty="0" err="1"/>
              <a:t>présenter</a:t>
            </a:r>
            <a:r>
              <a:rPr lang="cs-CZ" dirty="0"/>
              <a:t> tj. k </a:t>
            </a:r>
            <a:r>
              <a:rPr lang="cs-CZ" dirty="0" err="1"/>
              <a:t>predstavení</a:t>
            </a:r>
            <a:r>
              <a:rPr lang="cs-CZ" dirty="0"/>
              <a:t>. Nejedná se ovšem o </a:t>
            </a:r>
            <a:r>
              <a:rPr lang="cs-CZ" dirty="0" smtClean="0"/>
              <a:t>představení </a:t>
            </a:r>
            <a:r>
              <a:rPr lang="cs-CZ" dirty="0"/>
              <a:t>vlastní </a:t>
            </a:r>
            <a:r>
              <a:rPr lang="cs-CZ" dirty="0" smtClean="0"/>
              <a:t>osoby, chceme </a:t>
            </a:r>
            <a:r>
              <a:rPr lang="cs-CZ" dirty="0"/>
              <a:t>tím známého, </a:t>
            </a:r>
            <a:r>
              <a:rPr lang="cs-CZ" dirty="0" smtClean="0"/>
              <a:t>přítele</a:t>
            </a:r>
            <a:r>
              <a:rPr lang="cs-CZ" dirty="0"/>
              <a:t>, </a:t>
            </a:r>
            <a:r>
              <a:rPr lang="cs-CZ" dirty="0" smtClean="0"/>
              <a:t>podřízeného</a:t>
            </a:r>
            <a:r>
              <a:rPr lang="cs-CZ" dirty="0"/>
              <a:t>, dealera, obchodního </a:t>
            </a:r>
            <a:r>
              <a:rPr lang="cs-CZ" dirty="0" smtClean="0"/>
              <a:t>ředitele </a:t>
            </a:r>
            <a:r>
              <a:rPr lang="cs-CZ" dirty="0"/>
              <a:t>atd. </a:t>
            </a:r>
            <a:r>
              <a:rPr lang="cs-CZ" dirty="0" smtClean="0"/>
              <a:t>představit někomu </a:t>
            </a:r>
            <a:r>
              <a:rPr lang="cs-CZ" dirty="0"/>
              <a:t>jinému. Tímto </a:t>
            </a:r>
            <a:r>
              <a:rPr lang="cs-CZ" dirty="0" smtClean="0"/>
              <a:t>způsobem např. titulář </a:t>
            </a:r>
            <a:r>
              <a:rPr lang="cs-CZ" dirty="0"/>
              <a:t>oznamuje </a:t>
            </a:r>
            <a:r>
              <a:rPr lang="cs-CZ" dirty="0" smtClean="0"/>
              <a:t>příjezd </a:t>
            </a:r>
            <a:r>
              <a:rPr lang="cs-CZ" dirty="0"/>
              <a:t>nového </a:t>
            </a:r>
            <a:r>
              <a:rPr lang="cs-CZ" dirty="0" smtClean="0"/>
              <a:t>diplomatického pracovníka.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b="1" dirty="0" err="1"/>
              <a:t>p.f.v</a:t>
            </a:r>
            <a:r>
              <a:rPr lang="cs-CZ" dirty="0"/>
              <a:t>. –</a:t>
            </a:r>
            <a:r>
              <a:rPr lang="cs-CZ" dirty="0" err="1"/>
              <a:t>pour</a:t>
            </a:r>
            <a:r>
              <a:rPr lang="cs-CZ" dirty="0"/>
              <a:t> </a:t>
            </a:r>
            <a:r>
              <a:rPr lang="cs-CZ" dirty="0" err="1"/>
              <a:t>faire</a:t>
            </a:r>
            <a:r>
              <a:rPr lang="cs-CZ" dirty="0"/>
              <a:t> </a:t>
            </a:r>
            <a:r>
              <a:rPr lang="cs-CZ" dirty="0" err="1"/>
              <a:t>visite</a:t>
            </a:r>
            <a:r>
              <a:rPr lang="cs-CZ" dirty="0"/>
              <a:t> – za </a:t>
            </a:r>
            <a:r>
              <a:rPr lang="cs-CZ" dirty="0" smtClean="0"/>
              <a:t>účelem návštěvy </a:t>
            </a:r>
            <a:r>
              <a:rPr lang="cs-CZ" dirty="0"/>
              <a:t>. Takto </a:t>
            </a:r>
            <a:r>
              <a:rPr lang="cs-CZ" dirty="0" smtClean="0"/>
              <a:t>označenou </a:t>
            </a:r>
            <a:r>
              <a:rPr lang="cs-CZ" dirty="0"/>
              <a:t>vizitku zasíláme </a:t>
            </a:r>
            <a:r>
              <a:rPr lang="cs-CZ" dirty="0" smtClean="0"/>
              <a:t>žádáme-li někoho </a:t>
            </a:r>
            <a:r>
              <a:rPr lang="cs-CZ" dirty="0"/>
              <a:t>o </a:t>
            </a:r>
            <a:r>
              <a:rPr lang="cs-CZ" dirty="0" smtClean="0"/>
              <a:t>přijetí </a:t>
            </a:r>
            <a:r>
              <a:rPr lang="cs-CZ" dirty="0"/>
              <a:t>tj. máme-li zájem </a:t>
            </a:r>
            <a:r>
              <a:rPr lang="cs-CZ" dirty="0" smtClean="0"/>
              <a:t>někoho navštívit.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b="1" dirty="0"/>
              <a:t>p.a.a</a:t>
            </a:r>
            <a:r>
              <a:rPr lang="pt-BR" dirty="0"/>
              <a:t>. – pour annoncer´arrivée – oznámení o </a:t>
            </a:r>
            <a:r>
              <a:rPr lang="pt-BR" dirty="0" smtClean="0"/>
              <a:t>p</a:t>
            </a:r>
            <a:r>
              <a:rPr lang="cs-CZ" dirty="0" smtClean="0"/>
              <a:t>ř</a:t>
            </a:r>
            <a:r>
              <a:rPr lang="pt-BR" dirty="0" smtClean="0"/>
              <a:t>íjezdu</a:t>
            </a:r>
            <a:r>
              <a:rPr lang="pt-BR" dirty="0"/>
              <a:t>, </a:t>
            </a:r>
            <a:r>
              <a:rPr lang="pt-BR" dirty="0" smtClean="0"/>
              <a:t>p</a:t>
            </a:r>
            <a:r>
              <a:rPr lang="cs-CZ" dirty="0" smtClean="0"/>
              <a:t>ř</a:t>
            </a:r>
            <a:r>
              <a:rPr lang="pt-BR" dirty="0" smtClean="0"/>
              <a:t>íchodu</a:t>
            </a:r>
            <a:r>
              <a:rPr lang="pt-BR" dirty="0"/>
              <a:t>, nástupu do funkce apod</a:t>
            </a:r>
            <a:r>
              <a:rPr lang="pt-BR" dirty="0" smtClean="0"/>
              <a:t>.</a:t>
            </a:r>
            <a:endParaRPr lang="cs-CZ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b="1" dirty="0" err="1"/>
              <a:t>p.c</a:t>
            </a:r>
            <a:r>
              <a:rPr lang="cs-CZ" b="1" dirty="0"/>
              <a:t>. </a:t>
            </a:r>
            <a:r>
              <a:rPr lang="cs-CZ" dirty="0"/>
              <a:t>– </a:t>
            </a:r>
            <a:r>
              <a:rPr lang="cs-CZ" dirty="0" err="1"/>
              <a:t>pour</a:t>
            </a:r>
            <a:r>
              <a:rPr lang="cs-CZ" dirty="0"/>
              <a:t> </a:t>
            </a:r>
            <a:r>
              <a:rPr lang="cs-CZ" dirty="0" err="1"/>
              <a:t>condoléance</a:t>
            </a:r>
            <a:r>
              <a:rPr lang="cs-CZ" dirty="0"/>
              <a:t>. Chceme-li </a:t>
            </a:r>
            <a:r>
              <a:rPr lang="cs-CZ" dirty="0" smtClean="0"/>
              <a:t>vyjádřit </a:t>
            </a:r>
            <a:r>
              <a:rPr lang="cs-CZ" dirty="0"/>
              <a:t>soustrast zasíláme vizitku s tímto </a:t>
            </a:r>
            <a:r>
              <a:rPr lang="cs-CZ" dirty="0" smtClean="0"/>
              <a:t>označením nebo </a:t>
            </a:r>
            <a:r>
              <a:rPr lang="cs-CZ" dirty="0"/>
              <a:t>s </a:t>
            </a:r>
            <a:r>
              <a:rPr lang="cs-CZ" dirty="0" smtClean="0"/>
              <a:t>označením </a:t>
            </a:r>
            <a:r>
              <a:rPr lang="cs-CZ" b="1" dirty="0" err="1"/>
              <a:t>p.p.p</a:t>
            </a:r>
            <a:r>
              <a:rPr lang="cs-CZ" b="1" dirty="0"/>
              <a:t>. </a:t>
            </a:r>
            <a:r>
              <a:rPr lang="cs-CZ" dirty="0"/>
              <a:t>(</a:t>
            </a:r>
            <a:r>
              <a:rPr lang="cs-CZ" dirty="0" err="1"/>
              <a:t>pour</a:t>
            </a:r>
            <a:r>
              <a:rPr lang="cs-CZ" dirty="0"/>
              <a:t> </a:t>
            </a:r>
            <a:r>
              <a:rPr lang="cs-CZ" dirty="0" err="1"/>
              <a:t>prendre</a:t>
            </a:r>
            <a:r>
              <a:rPr lang="cs-CZ" dirty="0"/>
              <a:t> part). U nás se dnes </a:t>
            </a:r>
            <a:r>
              <a:rPr lang="cs-CZ" dirty="0" smtClean="0"/>
              <a:t>běžněji </a:t>
            </a:r>
            <a:r>
              <a:rPr lang="cs-CZ" dirty="0"/>
              <a:t>vypisuje </a:t>
            </a:r>
            <a:r>
              <a:rPr lang="cs-CZ" dirty="0" smtClean="0"/>
              <a:t>slovy „Upřímnou </a:t>
            </a:r>
            <a:r>
              <a:rPr lang="cs-CZ" dirty="0"/>
              <a:t>soustrast“. Na tyto vizitky se odpovídá vizitkou s </a:t>
            </a:r>
            <a:r>
              <a:rPr lang="cs-CZ" dirty="0" smtClean="0"/>
              <a:t>děkovnou </a:t>
            </a:r>
            <a:r>
              <a:rPr lang="cs-CZ" dirty="0"/>
              <a:t>zkratkou </a:t>
            </a:r>
            <a:r>
              <a:rPr lang="cs-CZ" b="1" dirty="0" err="1"/>
              <a:t>p.r</a:t>
            </a:r>
            <a:r>
              <a:rPr lang="cs-CZ" b="1" dirty="0"/>
              <a:t>.</a:t>
            </a:r>
            <a:endParaRPr lang="cs-CZ" b="1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918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Nejčastěji </a:t>
            </a:r>
            <a:r>
              <a:rPr lang="cs-CZ" dirty="0"/>
              <a:t>používané zkratky </a:t>
            </a:r>
            <a:r>
              <a:rPr lang="cs-CZ" dirty="0" smtClean="0"/>
              <a:t> na vizitkách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87574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b="1" dirty="0" err="1"/>
              <a:t>p.r</a:t>
            </a:r>
            <a:r>
              <a:rPr lang="cs-CZ" b="1" dirty="0"/>
              <a:t>. </a:t>
            </a:r>
            <a:r>
              <a:rPr lang="cs-CZ" dirty="0"/>
              <a:t>– </a:t>
            </a:r>
            <a:r>
              <a:rPr lang="cs-CZ" dirty="0" err="1"/>
              <a:t>pour</a:t>
            </a:r>
            <a:r>
              <a:rPr lang="cs-CZ" dirty="0"/>
              <a:t> </a:t>
            </a:r>
            <a:r>
              <a:rPr lang="cs-CZ" dirty="0" err="1"/>
              <a:t>remercier</a:t>
            </a:r>
            <a:r>
              <a:rPr lang="cs-CZ" dirty="0"/>
              <a:t> . </a:t>
            </a:r>
            <a:r>
              <a:rPr lang="cs-CZ" dirty="0" smtClean="0"/>
              <a:t>Poděkování</a:t>
            </a:r>
            <a:r>
              <a:rPr lang="cs-CZ" dirty="0"/>
              <a:t>. Posílá se velmi </a:t>
            </a:r>
            <a:r>
              <a:rPr lang="cs-CZ" dirty="0" smtClean="0"/>
              <a:t>často např. </a:t>
            </a:r>
            <a:r>
              <a:rPr lang="cs-CZ" dirty="0"/>
              <a:t>po obdržení vizitky </a:t>
            </a:r>
            <a:r>
              <a:rPr lang="cs-CZ" dirty="0" err="1"/>
              <a:t>p.f</a:t>
            </a:r>
            <a:r>
              <a:rPr lang="cs-CZ" dirty="0" err="1" smtClean="0"/>
              <a:t>.</a:t>
            </a:r>
            <a:r>
              <a:rPr lang="cs-CZ" dirty="0" smtClean="0"/>
              <a:t>, poděkování </a:t>
            </a:r>
            <a:r>
              <a:rPr lang="cs-CZ" dirty="0"/>
              <a:t>za službu, projev díku apod</a:t>
            </a:r>
            <a:r>
              <a:rPr lang="cs-CZ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b="1" dirty="0" err="1"/>
              <a:t>p.r</a:t>
            </a:r>
            <a:r>
              <a:rPr lang="cs-CZ" b="1" dirty="0"/>
              <a:t>. et </a:t>
            </a:r>
            <a:r>
              <a:rPr lang="cs-CZ" b="1" dirty="0" err="1"/>
              <a:t>p.f</a:t>
            </a:r>
            <a:r>
              <a:rPr lang="cs-CZ" dirty="0" err="1"/>
              <a:t>.</a:t>
            </a:r>
            <a:r>
              <a:rPr lang="cs-CZ" dirty="0"/>
              <a:t> – projev </a:t>
            </a:r>
            <a:r>
              <a:rPr lang="cs-CZ" dirty="0" smtClean="0"/>
              <a:t>poděkování </a:t>
            </a:r>
            <a:r>
              <a:rPr lang="cs-CZ" dirty="0"/>
              <a:t>a </a:t>
            </a:r>
            <a:r>
              <a:rPr lang="cs-CZ" dirty="0" smtClean="0"/>
              <a:t>současně blahopřání.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b="1" dirty="0" err="1"/>
              <a:t>p.p.c</a:t>
            </a:r>
            <a:r>
              <a:rPr lang="cs-CZ" b="1" dirty="0"/>
              <a:t>. </a:t>
            </a:r>
            <a:r>
              <a:rPr lang="cs-CZ" dirty="0"/>
              <a:t>– </a:t>
            </a:r>
            <a:r>
              <a:rPr lang="cs-CZ" dirty="0" err="1"/>
              <a:t>pour</a:t>
            </a:r>
            <a:r>
              <a:rPr lang="cs-CZ" dirty="0"/>
              <a:t> </a:t>
            </a:r>
            <a:r>
              <a:rPr lang="cs-CZ" dirty="0" err="1"/>
              <a:t>prendre</a:t>
            </a:r>
            <a:r>
              <a:rPr lang="cs-CZ" dirty="0"/>
              <a:t> </a:t>
            </a:r>
            <a:r>
              <a:rPr lang="cs-CZ" dirty="0" err="1"/>
              <a:t>congé</a:t>
            </a:r>
            <a:r>
              <a:rPr lang="cs-CZ" dirty="0"/>
              <a:t> . Na </a:t>
            </a:r>
            <a:r>
              <a:rPr lang="cs-CZ" dirty="0" smtClean="0"/>
              <a:t>rozloučenou</a:t>
            </a:r>
            <a:r>
              <a:rPr lang="cs-CZ" dirty="0"/>
              <a:t>. Posílá se osobám, s nimiž se nehodláme </a:t>
            </a:r>
            <a:r>
              <a:rPr lang="cs-CZ" dirty="0" smtClean="0"/>
              <a:t>nebo nemůžeme rozloučit osobně </a:t>
            </a:r>
            <a:r>
              <a:rPr lang="cs-CZ" dirty="0"/>
              <a:t>nebo dopisem. Na tyto vizitky se již </a:t>
            </a:r>
            <a:r>
              <a:rPr lang="cs-CZ" dirty="0" smtClean="0"/>
              <a:t>neodpovídá.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717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Diplomatická korespondence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87574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b="1" dirty="0"/>
              <a:t>Diplomatická korespondence </a:t>
            </a:r>
            <a:r>
              <a:rPr lang="cs-CZ" dirty="0"/>
              <a:t>existovala v </a:t>
            </a:r>
            <a:r>
              <a:rPr lang="cs-CZ" dirty="0" smtClean="0"/>
              <a:t>některých vyspělejších </a:t>
            </a:r>
            <a:r>
              <a:rPr lang="cs-CZ" dirty="0"/>
              <a:t>civilizacích </a:t>
            </a:r>
            <a:r>
              <a:rPr lang="cs-CZ" dirty="0" smtClean="0"/>
              <a:t>ještě před naším letopočtem</a:t>
            </a:r>
            <a:r>
              <a:rPr lang="cs-CZ" dirty="0"/>
              <a:t>. </a:t>
            </a:r>
            <a:endParaRPr lang="cs-CZ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dirty="0" smtClean="0"/>
              <a:t>Např. faraónové udržovali </a:t>
            </a:r>
            <a:r>
              <a:rPr lang="cs-CZ" dirty="0"/>
              <a:t>už ve 14.století </a:t>
            </a:r>
            <a:r>
              <a:rPr lang="cs-CZ" dirty="0" smtClean="0"/>
              <a:t>před </a:t>
            </a:r>
            <a:r>
              <a:rPr lang="cs-CZ" dirty="0"/>
              <a:t>n.l. živou diplomatickou korespondenci na </a:t>
            </a:r>
            <a:r>
              <a:rPr lang="cs-CZ" dirty="0" smtClean="0"/>
              <a:t>hliněných destičkách </a:t>
            </a:r>
            <a:r>
              <a:rPr lang="cs-CZ" dirty="0"/>
              <a:t>s knížaty </a:t>
            </a:r>
            <a:r>
              <a:rPr lang="cs-CZ" dirty="0" smtClean="0"/>
              <a:t>předoasijských </a:t>
            </a:r>
            <a:r>
              <a:rPr lang="cs-CZ" dirty="0"/>
              <a:t>nárazníkových státu, závislých na Egyptu. Na </a:t>
            </a:r>
            <a:r>
              <a:rPr lang="cs-CZ" dirty="0" smtClean="0"/>
              <a:t>deskách najdeme </a:t>
            </a:r>
            <a:r>
              <a:rPr lang="cs-CZ" dirty="0"/>
              <a:t>pozdravná poselství, </a:t>
            </a:r>
            <a:r>
              <a:rPr lang="cs-CZ" dirty="0" smtClean="0"/>
              <a:t>důkazy </a:t>
            </a:r>
            <a:r>
              <a:rPr lang="cs-CZ" dirty="0"/>
              <a:t>oddanosti, žádosti o </a:t>
            </a:r>
            <a:r>
              <a:rPr lang="cs-CZ" dirty="0" smtClean="0"/>
              <a:t>pomoc apod.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dirty="0" smtClean="0"/>
              <a:t>Dnes </a:t>
            </a:r>
            <a:r>
              <a:rPr lang="cs-CZ" dirty="0"/>
              <a:t>v </a:t>
            </a:r>
            <a:r>
              <a:rPr lang="cs-CZ" dirty="0" smtClean="0"/>
              <a:t>době počítačů platí</a:t>
            </a:r>
            <a:r>
              <a:rPr lang="cs-CZ" dirty="0"/>
              <a:t>, že pouze </a:t>
            </a:r>
            <a:r>
              <a:rPr lang="cs-CZ" dirty="0" smtClean="0"/>
              <a:t>včasná</a:t>
            </a:r>
            <a:r>
              <a:rPr lang="cs-CZ" dirty="0"/>
              <a:t>, </a:t>
            </a:r>
            <a:r>
              <a:rPr lang="cs-CZ" dirty="0" smtClean="0"/>
              <a:t>přesná </a:t>
            </a:r>
            <a:r>
              <a:rPr lang="cs-CZ" dirty="0"/>
              <a:t>a pravdivá informace umožní rychlé a správné rozhodnutí.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dirty="0" smtClean="0"/>
              <a:t>Okamžitě předané </a:t>
            </a:r>
            <a:r>
              <a:rPr lang="cs-CZ" dirty="0"/>
              <a:t>informace o </a:t>
            </a:r>
            <a:r>
              <a:rPr lang="cs-CZ" dirty="0" smtClean="0"/>
              <a:t>důležitých </a:t>
            </a:r>
            <a:r>
              <a:rPr lang="cs-CZ" dirty="0"/>
              <a:t>politických, </a:t>
            </a:r>
            <a:r>
              <a:rPr lang="cs-CZ" dirty="0" smtClean="0"/>
              <a:t>hospodářských</a:t>
            </a:r>
            <a:r>
              <a:rPr lang="cs-CZ" dirty="0"/>
              <a:t>, </a:t>
            </a:r>
            <a:r>
              <a:rPr lang="cs-CZ" dirty="0" smtClean="0"/>
              <a:t>finančních, vojenských</a:t>
            </a:r>
            <a:r>
              <a:rPr lang="cs-CZ" dirty="0"/>
              <a:t>, </a:t>
            </a:r>
            <a:r>
              <a:rPr lang="cs-CZ" dirty="0" smtClean="0"/>
              <a:t>bezpečnostních </a:t>
            </a:r>
            <a:r>
              <a:rPr lang="cs-CZ" dirty="0"/>
              <a:t>apod. problémech a </a:t>
            </a:r>
            <a:r>
              <a:rPr lang="cs-CZ" dirty="0" smtClean="0"/>
              <a:t>změnách </a:t>
            </a:r>
            <a:r>
              <a:rPr lang="cs-CZ" dirty="0"/>
              <a:t>v jednotlivých teritoriích </a:t>
            </a:r>
            <a:r>
              <a:rPr lang="cs-CZ" dirty="0" smtClean="0"/>
              <a:t>patří k těm nejcennějším</a:t>
            </a:r>
            <a:r>
              <a:rPr lang="cs-CZ" dirty="0"/>
              <a:t>. </a:t>
            </a:r>
            <a:endParaRPr lang="cs-CZ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dirty="0" smtClean="0"/>
              <a:t>Informace </a:t>
            </a:r>
            <a:r>
              <a:rPr lang="cs-CZ" dirty="0"/>
              <a:t>mohou mít podobu písemnou, ústní nebo </a:t>
            </a:r>
            <a:r>
              <a:rPr lang="cs-CZ" dirty="0" smtClean="0"/>
              <a:t>kombinovanou formu.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dirty="0"/>
              <a:t>Písemné informace si mezi sebou </a:t>
            </a:r>
            <a:r>
              <a:rPr lang="cs-CZ" dirty="0" smtClean="0"/>
              <a:t>vyměňují nejčastěji ústřední </a:t>
            </a:r>
            <a:r>
              <a:rPr lang="cs-CZ" dirty="0"/>
              <a:t>orgány, které </a:t>
            </a:r>
            <a:r>
              <a:rPr lang="cs-CZ" dirty="0" smtClean="0"/>
              <a:t>řídí zahraniční službu </a:t>
            </a:r>
            <a:r>
              <a:rPr lang="cs-CZ" dirty="0"/>
              <a:t>(tj. </a:t>
            </a:r>
            <a:r>
              <a:rPr lang="cs-CZ" dirty="0" smtClean="0"/>
              <a:t>např. </a:t>
            </a:r>
            <a:r>
              <a:rPr lang="cs-CZ" dirty="0"/>
              <a:t>ministerstvo </a:t>
            </a:r>
            <a:r>
              <a:rPr lang="cs-CZ" dirty="0" smtClean="0"/>
              <a:t>zahraničí</a:t>
            </a:r>
            <a:r>
              <a:rPr lang="cs-CZ" dirty="0"/>
              <a:t>) a diplomatické mise v </a:t>
            </a:r>
            <a:r>
              <a:rPr lang="cs-CZ" dirty="0" smtClean="0"/>
              <a:t>zahraničí.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092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Diplomatická korespondence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87574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dirty="0"/>
              <a:t>Mezi tyto </a:t>
            </a:r>
            <a:r>
              <a:rPr lang="cs-CZ" b="1" dirty="0" smtClean="0"/>
              <a:t>písemné materiály </a:t>
            </a:r>
            <a:r>
              <a:rPr lang="cs-CZ" dirty="0" smtClean="0"/>
              <a:t>patří např. </a:t>
            </a:r>
            <a:r>
              <a:rPr lang="cs-CZ" dirty="0"/>
              <a:t>zprávy, informace a jiné písemnosti, dále instrukce, pokyny a </a:t>
            </a:r>
            <a:r>
              <a:rPr lang="cs-CZ" dirty="0" smtClean="0"/>
              <a:t>různé krátké </a:t>
            </a:r>
            <a:r>
              <a:rPr lang="cs-CZ" dirty="0"/>
              <a:t>informace </a:t>
            </a:r>
            <a:r>
              <a:rPr lang="cs-CZ" dirty="0" smtClean="0"/>
              <a:t>ústředí</a:t>
            </a:r>
            <a:r>
              <a:rPr lang="cs-CZ" dirty="0"/>
              <a:t>, které se zasílají na zastupitelské </a:t>
            </a:r>
            <a:r>
              <a:rPr lang="cs-CZ" dirty="0" smtClean="0"/>
              <a:t>úřady </a:t>
            </a:r>
            <a:r>
              <a:rPr lang="cs-CZ" dirty="0"/>
              <a:t>v </a:t>
            </a:r>
            <a:r>
              <a:rPr lang="cs-CZ" dirty="0" smtClean="0"/>
              <a:t>zahraničí </a:t>
            </a:r>
            <a:r>
              <a:rPr lang="cs-CZ" dirty="0"/>
              <a:t>v šifrované </a:t>
            </a:r>
            <a:r>
              <a:rPr lang="cs-CZ" dirty="0" smtClean="0"/>
              <a:t>i nešifrované </a:t>
            </a:r>
            <a:r>
              <a:rPr lang="cs-CZ" dirty="0"/>
              <a:t>(in </a:t>
            </a:r>
            <a:r>
              <a:rPr lang="cs-CZ" dirty="0" err="1"/>
              <a:t>claris</a:t>
            </a:r>
            <a:r>
              <a:rPr lang="cs-CZ" dirty="0"/>
              <a:t>) </a:t>
            </a:r>
            <a:r>
              <a:rPr lang="cs-CZ" dirty="0" smtClean="0"/>
              <a:t>podobě </a:t>
            </a:r>
            <a:r>
              <a:rPr lang="cs-CZ" dirty="0"/>
              <a:t>jako telexy, mikrofiše, CD, telegramy, e-maily, faxy, </a:t>
            </a:r>
            <a:r>
              <a:rPr lang="cs-CZ" dirty="0" smtClean="0"/>
              <a:t>SMS atd.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dirty="0"/>
              <a:t>Zprávy jsou obvykle rozsáhlejší vícestránkové písemné materiály, informace jsou </a:t>
            </a:r>
            <a:r>
              <a:rPr lang="cs-CZ" dirty="0" smtClean="0"/>
              <a:t>kratší.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dirty="0"/>
              <a:t>Jednotlivé druhy diplomatické korespondence muže </a:t>
            </a:r>
            <a:r>
              <a:rPr lang="cs-CZ" dirty="0" smtClean="0"/>
              <a:t>zasílat:</a:t>
            </a:r>
          </a:p>
          <a:p>
            <a:pPr algn="just"/>
            <a:r>
              <a:rPr lang="cs-CZ" b="1" dirty="0" smtClean="0"/>
              <a:t>a) Hlava státu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dirty="0" smtClean="0"/>
              <a:t>pověřovací a odvolací listiny (hlava státu jmenuje velvyslance nebo vyslance u druhé hlavy </a:t>
            </a:r>
            <a:r>
              <a:rPr lang="cs-CZ" dirty="0"/>
              <a:t>státu a odvolává velvyslance nebo vyslance), </a:t>
            </a:r>
            <a:r>
              <a:rPr lang="cs-CZ" dirty="0" smtClean="0"/>
              <a:t>opětovné pověřovací listiny, pověřovací </a:t>
            </a:r>
            <a:r>
              <a:rPr lang="cs-CZ" dirty="0"/>
              <a:t>listiny se zvláštním posláním,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dirty="0" smtClean="0"/>
              <a:t>dopis</a:t>
            </a:r>
            <a:r>
              <a:rPr lang="cs-CZ" dirty="0"/>
              <a:t>, poselství, deklarace,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dirty="0" smtClean="0"/>
              <a:t>telegramy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730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Diplomatická korespondence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9467" y="771550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b="1" dirty="0" smtClean="0"/>
              <a:t>b) Předseda </a:t>
            </a:r>
            <a:r>
              <a:rPr lang="cs-CZ" b="1" dirty="0"/>
              <a:t>vlády nebo </a:t>
            </a:r>
            <a:r>
              <a:rPr lang="cs-CZ" b="1" dirty="0" smtClean="0"/>
              <a:t>člen </a:t>
            </a:r>
            <a:r>
              <a:rPr lang="cs-CZ" b="1" dirty="0"/>
              <a:t>vlády: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dirty="0" smtClean="0"/>
              <a:t>dopisy</a:t>
            </a:r>
            <a:r>
              <a:rPr lang="cs-CZ" dirty="0"/>
              <a:t>, poselství (</a:t>
            </a:r>
            <a:r>
              <a:rPr lang="cs-CZ" dirty="0" smtClean="0"/>
              <a:t>např. </a:t>
            </a:r>
            <a:r>
              <a:rPr lang="cs-CZ" dirty="0"/>
              <a:t>jedné hlavy státu </a:t>
            </a:r>
            <a:r>
              <a:rPr lang="cs-CZ" dirty="0" smtClean="0"/>
              <a:t>hlavě </a:t>
            </a:r>
            <a:r>
              <a:rPr lang="cs-CZ" dirty="0"/>
              <a:t>druhého státu), </a:t>
            </a:r>
            <a:r>
              <a:rPr lang="cs-CZ" dirty="0" smtClean="0"/>
              <a:t>telegramy</a:t>
            </a:r>
          </a:p>
          <a:p>
            <a:pPr algn="just"/>
            <a:r>
              <a:rPr lang="cs-CZ" b="1" dirty="0" smtClean="0"/>
              <a:t>c) Ministr zahraničí</a:t>
            </a:r>
            <a:r>
              <a:rPr lang="cs-CZ" b="1" dirty="0"/>
              <a:t>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dirty="0" smtClean="0"/>
              <a:t>kabinetní </a:t>
            </a:r>
            <a:r>
              <a:rPr lang="cs-CZ" dirty="0"/>
              <a:t>list (</a:t>
            </a:r>
            <a:r>
              <a:rPr lang="cs-CZ" dirty="0" smtClean="0"/>
              <a:t>představení </a:t>
            </a:r>
            <a:r>
              <a:rPr lang="cs-CZ" dirty="0"/>
              <a:t>chargé d´affaires),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dirty="0" smtClean="0"/>
              <a:t>konzulský </a:t>
            </a:r>
            <a:r>
              <a:rPr lang="cs-CZ" dirty="0"/>
              <a:t>patent (</a:t>
            </a:r>
            <a:r>
              <a:rPr lang="cs-CZ" dirty="0" smtClean="0"/>
              <a:t>pověření </a:t>
            </a:r>
            <a:r>
              <a:rPr lang="cs-CZ" dirty="0"/>
              <a:t>výkonem konzulárních funkcí),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dirty="0" smtClean="0"/>
              <a:t>telegramy.</a:t>
            </a:r>
          </a:p>
          <a:p>
            <a:pPr algn="just"/>
            <a:r>
              <a:rPr lang="cs-CZ" b="1" dirty="0" smtClean="0"/>
              <a:t>d) Zastupitelský úřad</a:t>
            </a:r>
            <a:r>
              <a:rPr lang="cs-CZ" b="1" dirty="0"/>
              <a:t>, ministerstvo </a:t>
            </a:r>
            <a:r>
              <a:rPr lang="cs-CZ" b="1" dirty="0" smtClean="0"/>
              <a:t>zahraničí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dirty="0" smtClean="0"/>
              <a:t>Korespondence se </a:t>
            </a:r>
            <a:r>
              <a:rPr lang="cs-CZ" dirty="0"/>
              <a:t>zastupitelskými </a:t>
            </a:r>
            <a:r>
              <a:rPr lang="cs-CZ" dirty="0" smtClean="0"/>
              <a:t>úřady </a:t>
            </a:r>
            <a:r>
              <a:rPr lang="cs-CZ" dirty="0"/>
              <a:t>se </a:t>
            </a:r>
            <a:r>
              <a:rPr lang="cs-CZ" dirty="0" smtClean="0"/>
              <a:t>uskutečňuje </a:t>
            </a:r>
            <a:r>
              <a:rPr lang="cs-CZ" dirty="0"/>
              <a:t>ve </a:t>
            </a:r>
            <a:r>
              <a:rPr lang="cs-CZ" b="1" dirty="0" smtClean="0"/>
              <a:t>formě </a:t>
            </a:r>
            <a:r>
              <a:rPr lang="cs-CZ" b="1" dirty="0"/>
              <a:t>tzv. nót</a:t>
            </a:r>
            <a:r>
              <a:rPr lang="cs-CZ" dirty="0"/>
              <a:t>, které jsou </a:t>
            </a:r>
            <a:r>
              <a:rPr lang="cs-CZ" dirty="0" smtClean="0"/>
              <a:t>nejčastějším druhem </a:t>
            </a:r>
            <a:r>
              <a:rPr lang="cs-CZ" dirty="0"/>
              <a:t>diplomatické korespondence</a:t>
            </a:r>
            <a:r>
              <a:rPr lang="cs-CZ" b="1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cs-CZ" b="1" dirty="0"/>
              <a:t>Formální (osobní) nóta - </a:t>
            </a:r>
            <a:r>
              <a:rPr lang="cs-CZ" dirty="0" smtClean="0"/>
              <a:t>např. dopis </a:t>
            </a:r>
            <a:r>
              <a:rPr lang="cs-CZ" dirty="0"/>
              <a:t>vedoucího zastupitelského </a:t>
            </a:r>
            <a:r>
              <a:rPr lang="cs-CZ" dirty="0" smtClean="0"/>
              <a:t>úřadu </a:t>
            </a:r>
            <a:r>
              <a:rPr lang="cs-CZ" dirty="0"/>
              <a:t>psaný v </a:t>
            </a:r>
            <a:r>
              <a:rPr lang="cs-CZ" dirty="0" smtClean="0"/>
              <a:t>první osobě, </a:t>
            </a:r>
            <a:r>
              <a:rPr lang="cs-CZ" dirty="0"/>
              <a:t>adresovaný jinému vedoucímu zastupitelského </a:t>
            </a:r>
            <a:r>
              <a:rPr lang="cs-CZ" dirty="0" smtClean="0"/>
              <a:t>úřadu </a:t>
            </a:r>
            <a:r>
              <a:rPr lang="cs-CZ" dirty="0"/>
              <a:t>nebo ministru </a:t>
            </a:r>
            <a:r>
              <a:rPr lang="cs-CZ" dirty="0" smtClean="0"/>
              <a:t>zahraničí nebo </a:t>
            </a:r>
            <a:r>
              <a:rPr lang="cs-CZ" dirty="0"/>
              <a:t>jinému představiteli přijímajícího státu. Používá se málo</a:t>
            </a:r>
            <a:r>
              <a:rPr lang="cs-CZ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cs-CZ" b="1" dirty="0"/>
              <a:t>Verbální nóta, Kolektivní nóta, Identická nóta, Cirkulární nóta, Memorandum, </a:t>
            </a:r>
            <a:r>
              <a:rPr lang="cs-CZ" b="1" dirty="0" err="1" smtClean="0"/>
              <a:t>Aide-memoire</a:t>
            </a:r>
            <a:r>
              <a:rPr lang="cs-CZ" b="1" dirty="0"/>
              <a:t>, </a:t>
            </a:r>
            <a:r>
              <a:rPr lang="cs-CZ" b="1" dirty="0" err="1"/>
              <a:t>Bout</a:t>
            </a:r>
            <a:r>
              <a:rPr lang="cs-CZ" b="1" dirty="0"/>
              <a:t> de </a:t>
            </a:r>
            <a:r>
              <a:rPr lang="cs-CZ" b="1" dirty="0" err="1" smtClean="0"/>
              <a:t>papier</a:t>
            </a:r>
            <a:r>
              <a:rPr lang="cs-CZ" b="1" dirty="0"/>
              <a:t>, </a:t>
            </a:r>
            <a:r>
              <a:rPr lang="cs-CZ" b="1" dirty="0" smtClean="0"/>
              <a:t>Non-</a:t>
            </a:r>
            <a:r>
              <a:rPr lang="cs-CZ" b="1" dirty="0" err="1" smtClean="0"/>
              <a:t>paper</a:t>
            </a:r>
            <a:r>
              <a:rPr lang="cs-CZ" b="1" dirty="0"/>
              <a:t>, Protestní a ultimativní nóty, Prohlášení, </a:t>
            </a:r>
            <a:r>
              <a:rPr lang="cs-CZ" b="1" dirty="0" smtClean="0"/>
              <a:t>deklarace.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74597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123478"/>
            <a:ext cx="7704856" cy="507703"/>
          </a:xfrm>
        </p:spPr>
        <p:txBody>
          <a:bodyPr/>
          <a:lstStyle/>
          <a:p>
            <a:r>
              <a:rPr lang="cs-CZ" dirty="0" smtClean="0"/>
              <a:t>Výběr z použité literatury: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1059582"/>
            <a:ext cx="91440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100" dirty="0"/>
              <a:t>GULLOVÁ, S., 2013. Mezinárodní obchodní a diplomatický protokol. 3., doplněné a </a:t>
            </a:r>
            <a:r>
              <a:rPr lang="cs-CZ" sz="2100" dirty="0" err="1" smtClean="0"/>
              <a:t>přepr</a:t>
            </a:r>
            <a:r>
              <a:rPr lang="cs-CZ" sz="2100" dirty="0" smtClean="0"/>
              <a:t>. vydání</a:t>
            </a:r>
            <a:r>
              <a:rPr lang="cs-CZ" sz="2100" dirty="0"/>
              <a:t>. Praha: </a:t>
            </a:r>
            <a:r>
              <a:rPr lang="cs-CZ" sz="2100" dirty="0" err="1"/>
              <a:t>Grada</a:t>
            </a:r>
            <a:r>
              <a:rPr lang="cs-CZ" sz="2100" dirty="0"/>
              <a:t> </a:t>
            </a:r>
            <a:r>
              <a:rPr lang="cs-CZ" sz="2100" dirty="0" err="1" smtClean="0"/>
              <a:t>Publishing</a:t>
            </a:r>
            <a:r>
              <a:rPr lang="cs-CZ" sz="2100" dirty="0" smtClean="0"/>
              <a:t>. ISBN </a:t>
            </a:r>
            <a:r>
              <a:rPr lang="cs-CZ" sz="2100" dirty="0"/>
              <a:t>978–80-247-4418-6.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100" dirty="0" smtClean="0"/>
              <a:t>MATHÉ</a:t>
            </a:r>
            <a:r>
              <a:rPr lang="cs-CZ" sz="2100" dirty="0"/>
              <a:t>, I. a L. ŠPAČEK, 2005. Etiketa. Praha: BB art. ISBN 80-7341-564-X.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100" dirty="0"/>
              <a:t>NĚMČANSKÝ, M., 2011. Společenský, diplomatický a obchodní protokol. SU OPF Karviná, ISBN 978-80-7248-636-6.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100" dirty="0"/>
              <a:t>SMEJKAL, V. a H. S. BACHRACHOVÁ, 2011. Velký lexikon společenského chování. 2. rozšířené vyd. Praha: </a:t>
            </a:r>
            <a:r>
              <a:rPr lang="cs-CZ" sz="2100" dirty="0" err="1"/>
              <a:t>Grada</a:t>
            </a:r>
            <a:r>
              <a:rPr lang="cs-CZ" sz="2100" dirty="0"/>
              <a:t> </a:t>
            </a:r>
            <a:r>
              <a:rPr lang="cs-CZ" sz="2100" dirty="0" err="1"/>
              <a:t>Publishing</a:t>
            </a:r>
            <a:r>
              <a:rPr lang="cs-CZ" sz="2100" dirty="0"/>
              <a:t>. ISBN 978-80-247-3650-1</a:t>
            </a:r>
            <a:r>
              <a:rPr lang="cs-CZ" sz="2100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100" dirty="0"/>
              <a:t>ŠPAČEK, L, 2008. Nová velká kniha etikety. Praha:	Mladá fronta. ISBN 978-80-204-1954-5</a:t>
            </a:r>
            <a:r>
              <a:rPr lang="cs-CZ" sz="2100" dirty="0" smtClean="0"/>
              <a:t>.</a:t>
            </a:r>
            <a:endParaRPr lang="cs-CZ" sz="2100" dirty="0"/>
          </a:p>
        </p:txBody>
      </p:sp>
    </p:spTree>
    <p:extLst>
      <p:ext uri="{BB962C8B-B14F-4D97-AF65-F5344CB8AC3E}">
        <p14:creationId xmlns:p14="http://schemas.microsoft.com/office/powerpoint/2010/main" val="190655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79512" y="703189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3"/>
          <a:srcRect t="44093" b="34910"/>
          <a:stretch/>
        </p:blipFill>
        <p:spPr>
          <a:xfrm>
            <a:off x="4499992" y="2339451"/>
            <a:ext cx="4572638" cy="720081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4072" y="1425316"/>
            <a:ext cx="3542083" cy="2548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44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Konferenční </a:t>
            </a:r>
            <a:r>
              <a:rPr lang="cs-CZ" dirty="0"/>
              <a:t>diplomacie a </a:t>
            </a:r>
            <a:r>
              <a:rPr lang="cs-CZ" dirty="0" smtClean="0"/>
              <a:t>konferenční </a:t>
            </a:r>
            <a:r>
              <a:rPr lang="cs-CZ" dirty="0"/>
              <a:t>praxe</a:t>
            </a:r>
            <a:br>
              <a:rPr lang="cs-CZ" dirty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1988" y="987574"/>
            <a:ext cx="9112012" cy="3285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Mezinárodní konferencí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se rozumí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shromáždění zástupců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jednotlivých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států zmocněných projednat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nebo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vyřešit určité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otázky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společného zájmu.</a:t>
            </a:r>
            <a:endParaRPr lang="cs-CZ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Mezinárodní organizace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jsou sdružení státu, která mají vlastní stálé orgány a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vykonávají trvale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úkoly, uložené jim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členskými státy.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Rozdíly mezi konferencemi a organizacemi z hlediska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věcného spočívají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mj. v tom,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že konference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se svolávají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příležitostně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nebo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nepravidelně, většinou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k užší tematice,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zatímco organizace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pracují trvale. </a:t>
            </a:r>
            <a:endParaRPr lang="cs-CZ" sz="2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Prvně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jmenovaná skupina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zřizuje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sekretariát pouze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pro zabezpečení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konkrétního zasedání, organizace mají sekretariát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stálý.</a:t>
            </a:r>
          </a:p>
        </p:txBody>
      </p:sp>
    </p:spTree>
    <p:extLst>
      <p:ext uri="{BB962C8B-B14F-4D97-AF65-F5344CB8AC3E}">
        <p14:creationId xmlns:p14="http://schemas.microsoft.com/office/powerpoint/2010/main" val="141599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Konferenční </a:t>
            </a:r>
            <a:r>
              <a:rPr lang="cs-CZ" dirty="0"/>
              <a:t>diplomacie a </a:t>
            </a:r>
            <a:r>
              <a:rPr lang="cs-CZ" dirty="0" smtClean="0"/>
              <a:t>konferenční </a:t>
            </a:r>
            <a:r>
              <a:rPr lang="cs-CZ" dirty="0"/>
              <a:t>praxe</a:t>
            </a:r>
            <a:br>
              <a:rPr lang="cs-CZ" dirty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1988" y="987574"/>
            <a:ext cx="9112012" cy="3541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Mezinárodní konference je možné </a:t>
            </a:r>
            <a:r>
              <a:rPr lang="cs-CZ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třídit různými způsoby</a:t>
            </a: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cs-CZ" sz="20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Rozlišujeme např. </a:t>
            </a: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konference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bilaterální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multilaterální,</a:t>
            </a:r>
            <a:endParaRPr lang="cs-CZ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monotématické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polytematické,</a:t>
            </a:r>
            <a:endParaRPr lang="cs-CZ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ad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hoc, pravidelné,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permanentní,</a:t>
            </a:r>
            <a:endParaRPr lang="cs-CZ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se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stálým sekretariátem nebo bez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něho,</a:t>
            </a:r>
            <a:endParaRPr lang="cs-CZ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mezivládní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a vrcholné (summit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),</a:t>
            </a:r>
            <a:endParaRPr lang="cs-CZ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na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neutrální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pude.</a:t>
            </a:r>
          </a:p>
        </p:txBody>
      </p:sp>
    </p:spTree>
    <p:extLst>
      <p:ext uri="{BB962C8B-B14F-4D97-AF65-F5344CB8AC3E}">
        <p14:creationId xmlns:p14="http://schemas.microsoft.com/office/powerpoint/2010/main" val="183208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Konferenční </a:t>
            </a:r>
            <a:r>
              <a:rPr lang="cs-CZ" dirty="0"/>
              <a:t>diplomacie a </a:t>
            </a:r>
            <a:r>
              <a:rPr lang="cs-CZ" dirty="0" smtClean="0"/>
              <a:t>konferenční </a:t>
            </a:r>
            <a:r>
              <a:rPr lang="cs-CZ" dirty="0"/>
              <a:t>praxe</a:t>
            </a:r>
            <a:br>
              <a:rPr lang="cs-CZ" dirty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1988" y="987574"/>
            <a:ext cx="9112012" cy="3875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Z hlediska </a:t>
            </a:r>
            <a:r>
              <a:rPr lang="cs-CZ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cílů, </a:t>
            </a: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které konference i organizace sledují, je </a:t>
            </a:r>
            <a:r>
              <a:rPr lang="cs-CZ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můžeme </a:t>
            </a: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dále </a:t>
            </a:r>
            <a:r>
              <a:rPr lang="cs-CZ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členit např. </a:t>
            </a: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takto: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diskusní fórum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ke konkrétnímu tématu nebo souboru témat,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jako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institut pro vypracování nezávazných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doporučení určených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vládám nebo v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případě organizací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jejich vyšším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orgánům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orgán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s úkolem vypracovat závazná rozhodnutí pro vlády,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místo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pro vypracování návrhu mezinárodního dokumentu (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např.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smlouvy, kodexy atp.),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vytvořit fórum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(prostor) pro mezinárodní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výměnu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informací (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např. bezpečnost jaderných elektráren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),</a:t>
            </a:r>
            <a:endParaRPr lang="cs-CZ" sz="2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27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Zahraniční návštěvy </a:t>
            </a:r>
            <a:r>
              <a:rPr lang="cs-CZ" dirty="0"/>
              <a:t>státních </a:t>
            </a:r>
            <a:r>
              <a:rPr lang="cs-CZ" dirty="0" smtClean="0"/>
              <a:t>představitelů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1988" y="915566"/>
            <a:ext cx="9112012" cy="3901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Návštěvy můžeme dělit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podle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několika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hledisek. </a:t>
            </a:r>
            <a:endParaRPr lang="cs-CZ" sz="2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Jedním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je </a:t>
            </a: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funkce, kterou má </a:t>
            </a:r>
            <a:r>
              <a:rPr lang="cs-CZ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představitel jednoho </a:t>
            </a: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státu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ve druhém státe. Druhým je, zda jde o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návštěvu </a:t>
            </a: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oficiální nebo </a:t>
            </a:r>
            <a:r>
              <a:rPr lang="cs-CZ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soukromou, pracovní či zdvořilostní</a:t>
            </a: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cs-CZ" sz="20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uplynulých desetiletích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výrazně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vzrostl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počet návštěv státních představitelů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v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zahraničí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přičemž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takové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návštěvy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mají vedle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věcné náplně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i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své protokolární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hledisko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Oficiální </a:t>
            </a:r>
            <a:r>
              <a:rPr lang="cs-CZ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návštěvy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se týkají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určitého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okruhu osob, resp. osob zastávajících oficiální funkce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 které patří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k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mezinárodně právně chráněným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osobám. Je to hlava státu (nejvyšší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typ vrcholové návštěvy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),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předseda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vlády, obvykle ministr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zahraničí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případně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další č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lenové vlády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 Do tohoto okruhu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patří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dále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předseda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zákonodárného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sboru, případně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i delegace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členů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zákonodárného sboru.</a:t>
            </a:r>
            <a:endParaRPr lang="cs-CZ" sz="2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2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Zahraniční návštěvy </a:t>
            </a:r>
            <a:r>
              <a:rPr lang="cs-CZ" dirty="0"/>
              <a:t>státních </a:t>
            </a:r>
            <a:r>
              <a:rPr lang="cs-CZ" dirty="0" smtClean="0"/>
              <a:t>představitelů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1988" y="915566"/>
            <a:ext cx="9112012" cy="2977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Oficiální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návštěvy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vedoucích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představitelů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tzv. vrcholové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návštěvy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jednoho státu ve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druhém se uskutečňují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na základe písemného pozvání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přijímajícího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státu. </a:t>
            </a:r>
            <a:endParaRPr lang="cs-CZ" sz="2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Jde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o osobní dopis,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který zasílá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osoba hostitele diplomatickou cestou. </a:t>
            </a:r>
            <a:endParaRPr lang="cs-CZ" sz="2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Jde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o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zdvořilostní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dopis, ve kterém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se zdůrazňuje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, že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návštěva jistě přispěje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k rozvoji dalších vztahu mezi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oběma zeměmi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přispěje k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lepšímu poznání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země a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lidu hostitele. </a:t>
            </a:r>
            <a:endParaRPr lang="cs-CZ" sz="2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Ve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zvacím dopise není stanovený termín, uvádí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se, že návštěva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se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uskuteční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v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době,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která bude hostovi co nejlépe </a:t>
            </a:r>
            <a:r>
              <a:rPr lang="cs-C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vyhovovat.</a:t>
            </a:r>
          </a:p>
        </p:txBody>
      </p:sp>
    </p:spTree>
    <p:extLst>
      <p:ext uri="{BB962C8B-B14F-4D97-AF65-F5344CB8AC3E}">
        <p14:creationId xmlns:p14="http://schemas.microsoft.com/office/powerpoint/2010/main" val="37692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Zahraniční návštěvy </a:t>
            </a:r>
            <a:r>
              <a:rPr lang="cs-CZ" dirty="0"/>
              <a:t>státních </a:t>
            </a:r>
            <a:r>
              <a:rPr lang="cs-CZ" dirty="0" smtClean="0"/>
              <a:t>představitelů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1988" y="915566"/>
            <a:ext cx="9112012" cy="3844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 souvislosti s oficiálními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návštěvami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je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při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jejich organizaci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nutné:</a:t>
            </a:r>
            <a:endParaRPr lang="cs-CZ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při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ceremoniálu platí pravidla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přijímajícího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státu,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přičemž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stejné minimum se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uplatňuje při každé návštěvě,</a:t>
            </a:r>
            <a:endParaRPr lang="cs-CZ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p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ři návštěvě zahraničního hosta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je nutno brát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zřetel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také na jeho zdravotní stav,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věk a omezení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vyplývající z náboženských,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případně, předpisů,</a:t>
            </a:r>
            <a:endParaRPr lang="cs-CZ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je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nutné zajistit uvítání (podle místa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příjezdu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) a ceremoniál. K uvítání se dostavuje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vedle hostitele ještě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další okruh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činitelů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podle významu a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zaměření návštěvy,</a:t>
            </a:r>
            <a:endParaRPr lang="cs-CZ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host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a doprovázející osoby obdrží velmi podrobný program (tzv. 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</a:rPr>
              <a:t>minutovník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) tak,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aby byl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pro hosta srozumitelný (tj. obvykle v jeho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mateřském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jazyce), malých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rozměrů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asi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10 x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15 cm, svázaný do malé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knížečky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na kvalitním papíre tak, aby se vešel do kapsy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u saka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Č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eský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doprovod obdrží 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</a:rPr>
              <a:t>minutovník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 v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české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verzi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84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Zahraniční návštěvy </a:t>
            </a:r>
            <a:r>
              <a:rPr lang="cs-CZ" dirty="0"/>
              <a:t>státních </a:t>
            </a:r>
            <a:r>
              <a:rPr lang="cs-CZ" dirty="0" smtClean="0"/>
              <a:t>představitelů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1988" y="915566"/>
            <a:ext cx="9112012" cy="3849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ubytování hosta i doprovodu musí odpovídat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funkční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úrovni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návštěvníků,</a:t>
            </a:r>
            <a:endParaRPr lang="cs-CZ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má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být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zajištěna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vhodná publicita,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je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nezbytné hostovi poskytnout dostatek casu na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odpočinek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po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celou dobu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návštěvy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musí být k dispozici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lékař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a zdravotnický personál,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je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vhodné respektovat požadavky hosta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např.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na kulturní program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či návštěva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míst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mimo hlavní město,</a:t>
            </a:r>
            <a:endParaRPr lang="cs-CZ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je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nezbytné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připravit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podrobný program pro manželku hosta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včetně zajištění tlumočníka a doprovodu,</a:t>
            </a:r>
          </a:p>
          <a:p>
            <a:pPr marL="342900" indent="-342900" algn="just">
              <a:spcBef>
                <a:spcPts val="600"/>
              </a:spcBef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dárky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se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předávají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hlavním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hostům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a významným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členům delegace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ostatní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dostávají spíše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upomínkové 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předměty.</a:t>
            </a:r>
            <a:endParaRPr lang="cs-CZ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58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4141</TotalTime>
  <Words>2858</Words>
  <Application>Microsoft Office PowerPoint</Application>
  <PresentationFormat>Předvádění na obrazovce (16:9)</PresentationFormat>
  <Paragraphs>200</Paragraphs>
  <Slides>26</Slides>
  <Notes>25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1" baseType="lpstr">
      <vt:lpstr>Arial</vt:lpstr>
      <vt:lpstr>Calibri</vt:lpstr>
      <vt:lpstr>Times New Roman</vt:lpstr>
      <vt:lpstr>Wingdings</vt:lpstr>
      <vt:lpstr>SLU</vt:lpstr>
      <vt:lpstr>Název prezentace</vt:lpstr>
      <vt:lpstr>12. Pravidla pro další protokolární akce a diplomatickou korespondenci      </vt:lpstr>
      <vt:lpstr>Konferenční diplomacie a konferenční praxe </vt:lpstr>
      <vt:lpstr>Konferenční diplomacie a konferenční praxe </vt:lpstr>
      <vt:lpstr>Konferenční diplomacie a konferenční praxe </vt:lpstr>
      <vt:lpstr>Zahraniční návštěvy státních představitelů </vt:lpstr>
      <vt:lpstr>Zahraniční návštěvy státních představitelů </vt:lpstr>
      <vt:lpstr>Zahraniční návštěvy státních představitelů </vt:lpstr>
      <vt:lpstr>Zahraniční návštěvy státních představitelů </vt:lpstr>
      <vt:lpstr>Zahraniční návštěvy státních představitelů </vt:lpstr>
      <vt:lpstr>Navštívenky a jejich použití diplomatické a obchodní praxi </vt:lpstr>
      <vt:lpstr>Navštívenky a jejich použití diplomatické a obchodní praxi </vt:lpstr>
      <vt:lpstr>Navštívenky a jejich použití diplomatické a obchodní praxi </vt:lpstr>
      <vt:lpstr>Navštívenky a jejich použití diplomatické a obchodní praxi </vt:lpstr>
      <vt:lpstr>Navštívenky a jejich použití diplomatické a obchodní praxi </vt:lpstr>
      <vt:lpstr>Používání akademických titulů na vizitkách </vt:lpstr>
      <vt:lpstr>Používání akademických titulů na vizitkách </vt:lpstr>
      <vt:lpstr>Označení firemních funkcí </vt:lpstr>
      <vt:lpstr>Označení firemních funkcí </vt:lpstr>
      <vt:lpstr>Nejčastěji používané zkratky  na vizitkách </vt:lpstr>
      <vt:lpstr>Nejčastěji používané zkratky  na vizitkách </vt:lpstr>
      <vt:lpstr>Diplomatická korespondence </vt:lpstr>
      <vt:lpstr>Diplomatická korespondence </vt:lpstr>
      <vt:lpstr>Diplomatická korespondence </vt:lpstr>
      <vt:lpstr>Výběr z použité literatury: 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kajzar</cp:lastModifiedBy>
  <cp:revision>252</cp:revision>
  <dcterms:created xsi:type="dcterms:W3CDTF">2016-07-06T15:42:34Z</dcterms:created>
  <dcterms:modified xsi:type="dcterms:W3CDTF">2018-03-28T14:51:29Z</dcterms:modified>
</cp:coreProperties>
</file>