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6" r:id="rId4"/>
    <p:sldId id="267" r:id="rId5"/>
    <p:sldId id="275" r:id="rId6"/>
    <p:sldId id="271" r:id="rId7"/>
    <p:sldId id="274" r:id="rId8"/>
    <p:sldId id="270" r:id="rId9"/>
    <p:sldId id="269" r:id="rId10"/>
    <p:sldId id="277" r:id="rId11"/>
    <p:sldId id="273" r:id="rId12"/>
    <p:sldId id="279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9F2B2B"/>
    <a:srgbClr val="000000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vacha@opf.slu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Hotelnictví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Úvodné</a:t>
            </a:r>
            <a:r>
              <a:rPr lang="cs-CZ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informácie</a:t>
            </a:r>
            <a:endParaRPr lang="cs-CZ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Zimný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2021/2022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48263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Jakub Vacha, Ph.D. student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Doktorand, katedra CVA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2021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904656" cy="507703"/>
          </a:xfrm>
        </p:spPr>
        <p:txBody>
          <a:bodyPr/>
          <a:lstStyle/>
          <a:p>
            <a:r>
              <a:rPr lang="sk-SK" b="1" dirty="0">
                <a:solidFill>
                  <a:srgbClr val="9F2B2B"/>
                </a:solidFill>
              </a:rPr>
              <a:t>Hodnotiace kritéria pre prezentáciu v PWT</a:t>
            </a:r>
          </a:p>
        </p:txBody>
      </p:sp>
      <p:sp>
        <p:nvSpPr>
          <p:cNvPr id="3" name="Obdélník 2"/>
          <p:cNvSpPr/>
          <p:nvPr/>
        </p:nvSpPr>
        <p:spPr>
          <a:xfrm>
            <a:off x="233772" y="730561"/>
            <a:ext cx="75065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i="1" dirty="0"/>
              <a:t>Obsahová stránka </a:t>
            </a:r>
            <a:r>
              <a:rPr lang="sk-SK" dirty="0"/>
              <a:t>– </a:t>
            </a:r>
            <a:r>
              <a:rPr lang="sk-SK" dirty="0" err="1"/>
              <a:t>pwt</a:t>
            </a:r>
            <a:r>
              <a:rPr lang="sk-SK" dirty="0"/>
              <a:t> odpovedá zadanému </a:t>
            </a:r>
            <a:r>
              <a:rPr lang="sk-SK" dirty="0" err="1"/>
              <a:t>tématu</a:t>
            </a:r>
            <a:r>
              <a:rPr lang="sk-SK" dirty="0"/>
              <a:t>, uvedenie a zhrnutie, logická skladba, odborná terminológia, zaujímavosť </a:t>
            </a:r>
            <a:r>
              <a:rPr lang="sk-SK" dirty="0" smtClean="0"/>
              <a:t>a </a:t>
            </a:r>
            <a:r>
              <a:rPr lang="sk-SK" dirty="0"/>
              <a:t>aktuálnosť </a:t>
            </a:r>
            <a:r>
              <a:rPr lang="sk-SK" dirty="0" smtClean="0"/>
              <a:t>údajov, relevantnosť obsahu </a:t>
            </a:r>
            <a:r>
              <a:rPr lang="sk-SK" b="1" dirty="0">
                <a:solidFill>
                  <a:srgbClr val="9F2B2B"/>
                </a:solidFill>
              </a:rPr>
              <a:t>5</a:t>
            </a:r>
            <a:r>
              <a:rPr lang="sk-SK" b="1" dirty="0" smtClean="0">
                <a:solidFill>
                  <a:srgbClr val="9F2B2B"/>
                </a:solidFill>
              </a:rPr>
              <a:t>b</a:t>
            </a:r>
            <a:endParaRPr lang="sk-SK" b="1" dirty="0">
              <a:solidFill>
                <a:srgbClr val="9F2B2B"/>
              </a:solidFill>
            </a:endParaRPr>
          </a:p>
          <a:p>
            <a:endParaRPr lang="sk-SK" b="1" i="1" dirty="0" smtClean="0"/>
          </a:p>
          <a:p>
            <a:r>
              <a:rPr lang="sk-SK" b="1" i="1" dirty="0" smtClean="0"/>
              <a:t>Formálna </a:t>
            </a:r>
            <a:r>
              <a:rPr lang="sk-SK" b="1" i="1" dirty="0"/>
              <a:t>stránka </a:t>
            </a:r>
            <a:r>
              <a:rPr lang="sk-SK" dirty="0"/>
              <a:t>– grafická úprava </a:t>
            </a:r>
            <a:r>
              <a:rPr lang="sk-SK" dirty="0" smtClean="0"/>
              <a:t>prezentácie, </a:t>
            </a:r>
            <a:r>
              <a:rPr lang="sk-SK" dirty="0"/>
              <a:t>obrázkov, animácií – aktivizujúce prvky, dodržanie typografických pravidiel (zvýraznenie, zarovnanie textu, veľkosť písma</a:t>
            </a:r>
            <a:r>
              <a:rPr lang="sk-SK" dirty="0" smtClean="0"/>
              <a:t>...), </a:t>
            </a:r>
            <a:r>
              <a:rPr lang="sk-SK" smtClean="0"/>
              <a:t>správnosť citácií </a:t>
            </a:r>
            <a:r>
              <a:rPr lang="sk-SK" b="1" dirty="0">
                <a:solidFill>
                  <a:srgbClr val="9F2B2B"/>
                </a:solidFill>
              </a:rPr>
              <a:t>5</a:t>
            </a:r>
            <a:r>
              <a:rPr lang="sk-SK" b="1" smtClean="0">
                <a:solidFill>
                  <a:srgbClr val="9F2B2B"/>
                </a:solidFill>
              </a:rPr>
              <a:t>b</a:t>
            </a:r>
            <a:endParaRPr lang="sk-SK" b="1" dirty="0">
              <a:solidFill>
                <a:srgbClr val="9F2B2B"/>
              </a:solidFill>
            </a:endParaRPr>
          </a:p>
          <a:p>
            <a:endParaRPr lang="sk-SK" b="1" i="1" dirty="0" smtClean="0"/>
          </a:p>
          <a:p>
            <a:r>
              <a:rPr lang="sk-SK" b="1" i="1" dirty="0" smtClean="0"/>
              <a:t>Prezentačná </a:t>
            </a:r>
            <a:r>
              <a:rPr lang="sk-SK" b="1" i="1" dirty="0"/>
              <a:t>stránka </a:t>
            </a:r>
            <a:r>
              <a:rPr lang="sk-SK" dirty="0"/>
              <a:t>– verbálna (spisovnosť, modulácia hlasu – intonácia, plynulosť) a neverbálna (očný kontakt, </a:t>
            </a:r>
            <a:r>
              <a:rPr lang="sk-SK" dirty="0" err="1"/>
              <a:t>posturika</a:t>
            </a:r>
            <a:r>
              <a:rPr lang="sk-SK" dirty="0"/>
              <a:t> – postoj, práca s rukami, upravenosť, vzhľad</a:t>
            </a:r>
            <a:r>
              <a:rPr lang="sk-SK" dirty="0" smtClean="0"/>
              <a:t>) </a:t>
            </a:r>
            <a:r>
              <a:rPr lang="sk-SK" b="1" dirty="0">
                <a:solidFill>
                  <a:srgbClr val="9F2B2B"/>
                </a:solidFill>
              </a:rPr>
              <a:t>2</a:t>
            </a:r>
            <a:r>
              <a:rPr lang="sk-SK" b="1" dirty="0" smtClean="0">
                <a:solidFill>
                  <a:srgbClr val="9F2B2B"/>
                </a:solidFill>
              </a:rPr>
              <a:t>b</a:t>
            </a:r>
            <a:endParaRPr lang="sk-SK" b="1" dirty="0">
              <a:solidFill>
                <a:srgbClr val="9F2B2B"/>
              </a:solidFill>
            </a:endParaRPr>
          </a:p>
          <a:p>
            <a:endParaRPr lang="sk-SK" b="1" dirty="0" smtClean="0"/>
          </a:p>
          <a:p>
            <a:r>
              <a:rPr lang="sk-SK" b="1" dirty="0" smtClean="0"/>
              <a:t>Celkový </a:t>
            </a:r>
            <a:r>
              <a:rPr lang="sk-SK" b="1" dirty="0"/>
              <a:t>dojem </a:t>
            </a:r>
            <a:r>
              <a:rPr lang="sk-SK" b="1" dirty="0" smtClean="0">
                <a:solidFill>
                  <a:srgbClr val="9F2B2B"/>
                </a:solidFill>
              </a:rPr>
              <a:t>3b</a:t>
            </a:r>
            <a:endParaRPr lang="sk-SK" b="1" dirty="0">
              <a:solidFill>
                <a:srgbClr val="9F2B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28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9F2B2B"/>
                </a:solidFill>
              </a:rPr>
              <a:t>Literatúra</a:t>
            </a:r>
            <a:endParaRPr lang="sk-SK" b="1" dirty="0">
              <a:solidFill>
                <a:srgbClr val="9F2B2B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38178" y="703189"/>
            <a:ext cx="77768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Základní: </a:t>
            </a:r>
            <a:r>
              <a:rPr lang="cs-CZ" sz="1600" dirty="0"/>
              <a:t>KAJZAR P. a P. </a:t>
            </a:r>
            <a:r>
              <a:rPr lang="cs-CZ" sz="1600" dirty="0" smtClean="0"/>
              <a:t>PELLEŠOVÁ, 2016. </a:t>
            </a:r>
            <a:r>
              <a:rPr lang="cs-CZ" sz="1600" i="1" dirty="0"/>
              <a:t>Ekonomika </a:t>
            </a:r>
            <a:r>
              <a:rPr lang="cs-CZ" sz="1600" i="1" dirty="0" smtClean="0"/>
              <a:t>hotelnictví</a:t>
            </a:r>
            <a:r>
              <a:rPr lang="cs-CZ" sz="1600" dirty="0" smtClean="0"/>
              <a:t>. </a:t>
            </a:r>
            <a:r>
              <a:rPr lang="cs-CZ" sz="1600" dirty="0"/>
              <a:t>Karviná: SU OPF. </a:t>
            </a:r>
            <a:endParaRPr lang="cs-CZ" sz="1600" b="1" dirty="0"/>
          </a:p>
          <a:p>
            <a:r>
              <a:rPr lang="cs-CZ" sz="1600" b="1" dirty="0"/>
              <a:t>Základní:</a:t>
            </a:r>
            <a:r>
              <a:rPr lang="cs-CZ" sz="1600" dirty="0"/>
              <a:t> KUČEROVÁ, J., STRAŠÍK, </a:t>
            </a:r>
            <a:r>
              <a:rPr lang="cs-CZ" sz="1600" dirty="0" smtClean="0"/>
              <a:t>A. a Ľ. </a:t>
            </a:r>
            <a:r>
              <a:rPr lang="cs-CZ" sz="1600" dirty="0" smtClean="0"/>
              <a:t>ŠEBOVÁ, 2010. </a:t>
            </a:r>
            <a:r>
              <a:rPr lang="cs-CZ" sz="1600" i="1" dirty="0"/>
              <a:t>Ekonomika podniku cestovného ruchu</a:t>
            </a:r>
            <a:r>
              <a:rPr lang="cs-CZ" sz="1600" dirty="0"/>
              <a:t>. Banská Bystrica: DALI-BB, s.r.o</a:t>
            </a:r>
            <a:r>
              <a:rPr lang="cs-CZ" sz="1600" dirty="0" smtClean="0"/>
              <a:t>.. </a:t>
            </a:r>
            <a:r>
              <a:rPr lang="cs-CZ" sz="1600" dirty="0"/>
              <a:t>ISBN 978-80-89090-75-4. </a:t>
            </a:r>
          </a:p>
          <a:p>
            <a:r>
              <a:rPr lang="cs-CZ" sz="1600" b="1" dirty="0"/>
              <a:t>Základní:</a:t>
            </a:r>
            <a:r>
              <a:rPr lang="cs-CZ" sz="1600" dirty="0"/>
              <a:t> ŠEBESTOVÁ, J</a:t>
            </a:r>
            <a:r>
              <a:rPr lang="cs-CZ" sz="1600" dirty="0" smtClean="0"/>
              <a:t>., 2009. </a:t>
            </a:r>
            <a:r>
              <a:rPr lang="cs-CZ" sz="1600" i="1" dirty="0"/>
              <a:t>Nabídkové kalkulace ve </a:t>
            </a:r>
            <a:r>
              <a:rPr lang="cs-CZ" sz="1600" i="1" dirty="0" smtClean="0"/>
              <a:t>službách</a:t>
            </a:r>
            <a:r>
              <a:rPr lang="cs-CZ" sz="1600" dirty="0" smtClean="0"/>
              <a:t>. </a:t>
            </a:r>
            <a:r>
              <a:rPr lang="cs-CZ" sz="1600" dirty="0"/>
              <a:t>Karviná: SU </a:t>
            </a:r>
            <a:r>
              <a:rPr lang="cs-CZ" sz="1600" dirty="0" smtClean="0"/>
              <a:t>OPF. </a:t>
            </a:r>
            <a:r>
              <a:rPr lang="cs-CZ" sz="1600" dirty="0"/>
              <a:t>ISBN 978-80-7248-526-0. </a:t>
            </a:r>
          </a:p>
          <a:p>
            <a:r>
              <a:rPr lang="cs-CZ" sz="1600" b="1" dirty="0"/>
              <a:t>Základní:</a:t>
            </a:r>
            <a:r>
              <a:rPr lang="cs-CZ" sz="1600" dirty="0"/>
              <a:t> KOTÍKOVÁ, H. a E. </a:t>
            </a:r>
            <a:r>
              <a:rPr lang="cs-CZ" sz="1600" dirty="0" smtClean="0"/>
              <a:t>SCHWARTZHOFFOVÁ, 2008. </a:t>
            </a:r>
            <a:r>
              <a:rPr lang="cs-CZ" sz="1600" i="1" dirty="0" smtClean="0"/>
              <a:t>Nové </a:t>
            </a:r>
            <a:r>
              <a:rPr lang="cs-CZ" sz="1600" i="1" dirty="0"/>
              <a:t>trendy v pořádání akcí a událostí (</a:t>
            </a:r>
            <a:r>
              <a:rPr lang="cs-CZ" sz="1600" i="1" dirty="0" err="1"/>
              <a:t>events</a:t>
            </a:r>
            <a:r>
              <a:rPr lang="cs-CZ" sz="1600" i="1" dirty="0"/>
              <a:t>) v cestovním ruchu</a:t>
            </a:r>
            <a:r>
              <a:rPr lang="cs-CZ" sz="1600" dirty="0"/>
              <a:t>. Praha: MMR </a:t>
            </a:r>
            <a:r>
              <a:rPr lang="cs-CZ" sz="1600" dirty="0" smtClean="0"/>
              <a:t>ČR. </a:t>
            </a:r>
            <a:r>
              <a:rPr lang="cs-CZ" sz="1600" dirty="0"/>
              <a:t>ISBN 978-80-87147-04-7. </a:t>
            </a:r>
          </a:p>
          <a:p>
            <a:r>
              <a:rPr lang="cs-CZ" sz="1600" b="1" dirty="0"/>
              <a:t>Základní:</a:t>
            </a:r>
            <a:r>
              <a:rPr lang="cs-CZ" sz="1600" dirty="0"/>
              <a:t> PETRÚ, Z. </a:t>
            </a:r>
            <a:r>
              <a:rPr lang="cs-CZ" sz="1600" dirty="0" smtClean="0"/>
              <a:t>2007. </a:t>
            </a:r>
            <a:r>
              <a:rPr lang="cs-CZ" sz="1600" i="1" dirty="0" smtClean="0"/>
              <a:t>Základy </a:t>
            </a:r>
            <a:r>
              <a:rPr lang="cs-CZ" sz="1600" i="1" dirty="0"/>
              <a:t>ekonomiky cestovního ruchu</a:t>
            </a:r>
            <a:r>
              <a:rPr lang="cs-CZ" sz="1600" dirty="0"/>
              <a:t>. Praha: Idea </a:t>
            </a:r>
            <a:r>
              <a:rPr lang="cs-CZ" sz="1600" dirty="0" smtClean="0"/>
              <a:t>Servis. </a:t>
            </a:r>
            <a:r>
              <a:rPr lang="cs-CZ" sz="1600" dirty="0"/>
              <a:t>ISBN 978-80-85970-55-5. </a:t>
            </a:r>
          </a:p>
          <a:p>
            <a:r>
              <a:rPr lang="cs-CZ" sz="1600" b="1" dirty="0"/>
              <a:t>Doporučená:</a:t>
            </a:r>
            <a:r>
              <a:rPr lang="cs-CZ" sz="1600" dirty="0"/>
              <a:t> SHEELA, A. M</a:t>
            </a:r>
            <a:r>
              <a:rPr lang="cs-CZ" sz="1600" dirty="0" smtClean="0"/>
              <a:t>., 2008.  </a:t>
            </a:r>
            <a:r>
              <a:rPr lang="cs-CZ" sz="1600" i="1" dirty="0" err="1"/>
              <a:t>Economics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Hotel Management</a:t>
            </a:r>
            <a:r>
              <a:rPr lang="cs-CZ" sz="1600" dirty="0"/>
              <a:t>. New </a:t>
            </a:r>
            <a:r>
              <a:rPr lang="cs-CZ" sz="1600" dirty="0" err="1"/>
              <a:t>Delhi</a:t>
            </a:r>
            <a:r>
              <a:rPr lang="cs-CZ" sz="1600" dirty="0"/>
              <a:t>: New Age International Ltd</a:t>
            </a:r>
            <a:r>
              <a:rPr lang="cs-CZ" sz="1600" dirty="0" smtClean="0"/>
              <a:t>.. </a:t>
            </a:r>
            <a:r>
              <a:rPr lang="cs-CZ" sz="1600" dirty="0"/>
              <a:t>ISBN 978-81-2241-419-6. </a:t>
            </a:r>
          </a:p>
          <a:p>
            <a:r>
              <a:rPr lang="cs-CZ" sz="1600" b="1" dirty="0"/>
              <a:t>Doporučená:</a:t>
            </a:r>
            <a:r>
              <a:rPr lang="cs-CZ" sz="1600" dirty="0"/>
              <a:t> NEUFUS, J a F. </a:t>
            </a:r>
            <a:r>
              <a:rPr lang="cs-CZ" sz="1600" dirty="0" smtClean="0"/>
              <a:t>KŘÍŽEK, 2011. </a:t>
            </a:r>
            <a:r>
              <a:rPr lang="cs-CZ" sz="1600" i="1" dirty="0" smtClean="0"/>
              <a:t>Moderní </a:t>
            </a:r>
            <a:r>
              <a:rPr lang="cs-CZ" sz="1600" i="1" dirty="0"/>
              <a:t>hotelový management</a:t>
            </a:r>
            <a:r>
              <a:rPr lang="cs-CZ" sz="1600" dirty="0"/>
              <a:t>. Praha: Grada </a:t>
            </a:r>
            <a:r>
              <a:rPr lang="cs-CZ" sz="1600" dirty="0" smtClean="0"/>
              <a:t>Publishing. </a:t>
            </a:r>
            <a:r>
              <a:rPr lang="cs-CZ" sz="1600" dirty="0"/>
              <a:t>ISBN 978-80-247-3868-0. </a:t>
            </a: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3727423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131590"/>
            <a:ext cx="691276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9F2B2B"/>
                </a:solidFill>
              </a:rPr>
              <a:t>28. 9. 2021 – seminár ODPADÁ (sviatok)</a:t>
            </a:r>
          </a:p>
          <a:p>
            <a:endParaRPr lang="sk-SK" b="1" dirty="0">
              <a:solidFill>
                <a:srgbClr val="9F2B2B"/>
              </a:solidFill>
            </a:endParaRPr>
          </a:p>
          <a:p>
            <a:endParaRPr lang="sk-SK" b="1" dirty="0" smtClean="0">
              <a:solidFill>
                <a:srgbClr val="9F2B2B"/>
              </a:solidFill>
            </a:endParaRPr>
          </a:p>
          <a:p>
            <a:endParaRPr lang="sk-SK" b="1" dirty="0">
              <a:solidFill>
                <a:srgbClr val="9F2B2B"/>
              </a:solidFill>
            </a:endParaRPr>
          </a:p>
          <a:p>
            <a:endParaRPr lang="sk-SK" b="1" dirty="0" smtClean="0">
              <a:solidFill>
                <a:srgbClr val="9F2B2B"/>
              </a:solidFill>
            </a:endParaRPr>
          </a:p>
          <a:p>
            <a:pPr algn="ctr"/>
            <a:r>
              <a:rPr lang="sk-SK" sz="2400" b="1" dirty="0" smtClean="0">
                <a:solidFill>
                  <a:srgbClr val="307871"/>
                </a:solidFill>
              </a:rPr>
              <a:t>ĎAKUJEM ZA POZORNOSŤ!</a:t>
            </a:r>
          </a:p>
        </p:txBody>
      </p:sp>
    </p:spTree>
    <p:extLst>
      <p:ext uri="{BB962C8B-B14F-4D97-AF65-F5344CB8AC3E}">
        <p14:creationId xmlns:p14="http://schemas.microsoft.com/office/powerpoint/2010/main" val="268227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9F2B2B"/>
                </a:solidFill>
              </a:rPr>
              <a:t>Predstavenie</a:t>
            </a:r>
            <a:endParaRPr lang="sk-SK" b="1" dirty="0">
              <a:solidFill>
                <a:srgbClr val="9F2B2B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059582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Meno: </a:t>
            </a:r>
            <a:r>
              <a:rPr lang="sk-SK" dirty="0" smtClean="0"/>
              <a:t>Jakub Vacha</a:t>
            </a:r>
          </a:p>
          <a:p>
            <a:r>
              <a:rPr lang="pt-BR" b="1" i="1" dirty="0"/>
              <a:t>Email: </a:t>
            </a:r>
            <a:r>
              <a:rPr lang="pt-BR" u="sng" dirty="0" smtClean="0">
                <a:solidFill>
                  <a:srgbClr val="FF0000"/>
                </a:solidFill>
                <a:hlinkClick r:id="rId2"/>
              </a:rPr>
              <a:t>va</a:t>
            </a:r>
            <a:r>
              <a:rPr lang="sk-SK" u="sng" dirty="0" smtClean="0">
                <a:solidFill>
                  <a:srgbClr val="FF0000"/>
                </a:solidFill>
                <a:hlinkClick r:id="rId2"/>
              </a:rPr>
              <a:t>cha</a:t>
            </a:r>
            <a:r>
              <a:rPr lang="pt-BR" u="sng" dirty="0" smtClean="0">
                <a:solidFill>
                  <a:srgbClr val="FF0000"/>
                </a:solidFill>
                <a:hlinkClick r:id="rId2"/>
              </a:rPr>
              <a:t>@opf.slu.cz</a:t>
            </a:r>
            <a:r>
              <a:rPr lang="sk-SK" u="sng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(maily posielať len z Vašich fakultných mailov!)</a:t>
            </a:r>
            <a:endParaRPr lang="pt-BR" dirty="0"/>
          </a:p>
          <a:p>
            <a:r>
              <a:rPr lang="sk-SK" b="1" i="1" dirty="0" smtClean="0"/>
              <a:t>Kancelária: </a:t>
            </a:r>
            <a:r>
              <a:rPr lang="pt-BR" dirty="0" smtClean="0"/>
              <a:t>VB 12</a:t>
            </a:r>
            <a:r>
              <a:rPr lang="sk-SK" dirty="0" smtClean="0"/>
              <a:t>6</a:t>
            </a:r>
            <a:endParaRPr lang="pt-BR" dirty="0"/>
          </a:p>
          <a:p>
            <a:r>
              <a:rPr lang="pt-BR" b="1" i="1" dirty="0"/>
              <a:t>Konzultačné hodiny: </a:t>
            </a:r>
            <a:r>
              <a:rPr lang="sk-SK" dirty="0" smtClean="0">
                <a:solidFill>
                  <a:srgbClr val="FF0000"/>
                </a:solidFill>
              </a:rPr>
              <a:t>utorok 	08:05 – 09:40hod. (po dohode mailom)</a:t>
            </a:r>
          </a:p>
          <a:p>
            <a:r>
              <a:rPr lang="sk-SK" dirty="0">
                <a:solidFill>
                  <a:srgbClr val="FF0000"/>
                </a:solidFill>
              </a:rPr>
              <a:t>	</a:t>
            </a:r>
            <a:r>
              <a:rPr lang="sk-SK" dirty="0" smtClean="0">
                <a:solidFill>
                  <a:srgbClr val="FF0000"/>
                </a:solidFill>
              </a:rPr>
              <a:t>		10:35 – 12:10hod.</a:t>
            </a:r>
            <a:endParaRPr lang="pt-BR" dirty="0">
              <a:solidFill>
                <a:srgbClr val="FF0000"/>
              </a:solidFill>
            </a:endParaRPr>
          </a:p>
          <a:p>
            <a:endParaRPr lang="sk-SK" dirty="0"/>
          </a:p>
        </p:txBody>
      </p:sp>
      <p:pic>
        <p:nvPicPr>
          <p:cNvPr id="4" name="Picture 12" descr="Výsledok vyh&amp;lcaron;adávania obrázkov pre dopyt konzul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571750"/>
            <a:ext cx="3888432" cy="18317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ok 8" descr="w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11877" y="2260358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5624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9F2B2B"/>
                </a:solidFill>
              </a:rPr>
              <a:t>Základné údaje o predmete</a:t>
            </a:r>
            <a:endParaRPr lang="sk-SK" b="1" dirty="0">
              <a:solidFill>
                <a:srgbClr val="9F2B2B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006500"/>
            <a:ext cx="6480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0"/>
              </a:spcAft>
            </a:pPr>
            <a:r>
              <a:rPr lang="cs-CZ" b="1" i="1" dirty="0"/>
              <a:t>Zkratka předmětu:</a:t>
            </a:r>
            <a:r>
              <a:rPr lang="cs-CZ" dirty="0"/>
              <a:t>		</a:t>
            </a:r>
            <a:r>
              <a:rPr lang="cs-CZ" dirty="0" smtClean="0"/>
              <a:t>CVABPEHL</a:t>
            </a:r>
            <a:endParaRPr lang="cs-CZ" dirty="0"/>
          </a:p>
          <a:p>
            <a:pPr marL="342900" indent="-342900">
              <a:lnSpc>
                <a:spcPct val="150000"/>
              </a:lnSpc>
              <a:spcAft>
                <a:spcPts val="0"/>
              </a:spcAft>
            </a:pPr>
            <a:r>
              <a:rPr lang="cs-CZ" b="1" i="1" dirty="0"/>
              <a:t>Kredity: </a:t>
            </a:r>
            <a:r>
              <a:rPr lang="cs-CZ" dirty="0"/>
              <a:t>			</a:t>
            </a:r>
            <a:r>
              <a:rPr lang="cs-CZ" dirty="0" smtClean="0"/>
              <a:t>5</a:t>
            </a:r>
            <a:endParaRPr lang="cs-CZ" dirty="0"/>
          </a:p>
          <a:p>
            <a:pPr marL="342900" indent="-342900">
              <a:lnSpc>
                <a:spcPct val="150000"/>
              </a:lnSpc>
              <a:spcAft>
                <a:spcPts val="0"/>
              </a:spcAft>
            </a:pPr>
            <a:r>
              <a:rPr lang="cs-CZ" b="1" i="1" dirty="0"/>
              <a:t>Rozsah  hodin: </a:t>
            </a:r>
            <a:r>
              <a:rPr lang="cs-CZ" dirty="0"/>
              <a:t>		</a:t>
            </a:r>
            <a:r>
              <a:rPr lang="cs-CZ" dirty="0" smtClean="0"/>
              <a:t>2 </a:t>
            </a:r>
            <a:r>
              <a:rPr lang="cs-CZ" dirty="0"/>
              <a:t>+ </a:t>
            </a:r>
            <a:r>
              <a:rPr lang="cs-CZ" dirty="0" smtClean="0"/>
              <a:t>1</a:t>
            </a:r>
            <a:endParaRPr lang="cs-CZ" dirty="0"/>
          </a:p>
          <a:p>
            <a:pPr marL="342900" indent="-342900">
              <a:lnSpc>
                <a:spcPct val="150000"/>
              </a:lnSpc>
              <a:spcAft>
                <a:spcPts val="0"/>
              </a:spcAft>
            </a:pPr>
            <a:r>
              <a:rPr lang="cs-CZ" b="1" i="1" dirty="0"/>
              <a:t>Způsob  zakončení: </a:t>
            </a:r>
            <a:r>
              <a:rPr lang="cs-CZ" dirty="0"/>
              <a:t>	</a:t>
            </a:r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307580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i="1" dirty="0" err="1" smtClean="0"/>
              <a:t>Požadavky</a:t>
            </a:r>
            <a:r>
              <a:rPr lang="sk-SK" b="1" i="1" dirty="0" smtClean="0"/>
              <a:t> na </a:t>
            </a:r>
            <a:r>
              <a:rPr lang="sk-SK" b="1" i="1" dirty="0" err="1" smtClean="0"/>
              <a:t>studenta</a:t>
            </a:r>
            <a:r>
              <a:rPr lang="sk-SK" b="1" i="1" dirty="0" smtClean="0"/>
              <a:t>: </a:t>
            </a:r>
            <a:r>
              <a:rPr lang="sk-SK" b="1" i="1" dirty="0"/>
              <a:t>	</a:t>
            </a:r>
            <a:endParaRPr lang="sk-SK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v</a:t>
            </a:r>
            <a:r>
              <a:rPr lang="sk-SK" dirty="0" err="1" smtClean="0"/>
              <a:t>ypracování</a:t>
            </a:r>
            <a:r>
              <a:rPr lang="sk-SK" dirty="0" smtClean="0"/>
              <a:t> </a:t>
            </a:r>
            <a:r>
              <a:rPr lang="sk-SK" dirty="0" err="1"/>
              <a:t>seminární</a:t>
            </a:r>
            <a:r>
              <a:rPr lang="sk-SK" dirty="0"/>
              <a:t> práce a </a:t>
            </a:r>
            <a:r>
              <a:rPr lang="sk-SK" dirty="0" err="1"/>
              <a:t>její</a:t>
            </a:r>
            <a:r>
              <a:rPr lang="sk-SK" dirty="0"/>
              <a:t> </a:t>
            </a:r>
            <a:r>
              <a:rPr lang="sk-SK" dirty="0" err="1"/>
              <a:t>úspěšná</a:t>
            </a:r>
            <a:r>
              <a:rPr lang="sk-SK" dirty="0"/>
              <a:t> obhajoba,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60</a:t>
            </a:r>
            <a:r>
              <a:rPr lang="sk-SK" dirty="0"/>
              <a:t>% </a:t>
            </a:r>
            <a:r>
              <a:rPr lang="sk-SK" dirty="0" err="1"/>
              <a:t>účast</a:t>
            </a:r>
            <a:r>
              <a:rPr lang="sk-SK" dirty="0"/>
              <a:t> na </a:t>
            </a:r>
            <a:r>
              <a:rPr lang="sk-SK" dirty="0" err="1"/>
              <a:t>seminářích</a:t>
            </a:r>
            <a:r>
              <a:rPr lang="sk-SK" dirty="0"/>
              <a:t>, </a:t>
            </a:r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 smtClean="0"/>
              <a:t>průběžný</a:t>
            </a:r>
            <a:r>
              <a:rPr lang="sk-SK" dirty="0" smtClean="0"/>
              <a:t> test.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415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9F2B2B"/>
                </a:solidFill>
              </a:rPr>
              <a:t>Obsah predmetu</a:t>
            </a:r>
            <a:endParaRPr lang="sk-SK" b="1" dirty="0">
              <a:solidFill>
                <a:srgbClr val="9F2B2B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714556"/>
            <a:ext cx="763284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/>
              <a:t>1. Hotelový </a:t>
            </a:r>
            <a:r>
              <a:rPr lang="sk-SK" sz="1600" dirty="0" err="1"/>
              <a:t>průmysl</a:t>
            </a:r>
            <a:r>
              <a:rPr lang="sk-SK" sz="1600" dirty="0"/>
              <a:t>, charakteristika, </a:t>
            </a:r>
            <a:r>
              <a:rPr lang="sk-SK" sz="1600" dirty="0" err="1"/>
              <a:t>specifikace</a:t>
            </a:r>
            <a:r>
              <a:rPr lang="sk-SK" sz="1600" dirty="0"/>
              <a:t>, význam a jeho postavení v </a:t>
            </a:r>
            <a:r>
              <a:rPr lang="sk-SK" sz="1600" dirty="0" err="1"/>
              <a:t>ekonomice</a:t>
            </a:r>
            <a:r>
              <a:rPr lang="sk-SK" sz="1600" dirty="0" smtClean="0"/>
              <a:t>.</a:t>
            </a:r>
            <a:r>
              <a:rPr lang="sk-SK" sz="1600" dirty="0"/>
              <a:t/>
            </a:r>
            <a:br>
              <a:rPr lang="sk-SK" sz="1600" dirty="0"/>
            </a:br>
            <a:r>
              <a:rPr lang="sk-SK" sz="1600" dirty="0"/>
              <a:t>2. </a:t>
            </a:r>
            <a:r>
              <a:rPr lang="sk-SK" sz="1600" dirty="0" err="1"/>
              <a:t>Standardizace</a:t>
            </a:r>
            <a:r>
              <a:rPr lang="sk-SK" sz="1600" dirty="0"/>
              <a:t> </a:t>
            </a:r>
            <a:r>
              <a:rPr lang="sk-SK" sz="1600" dirty="0" err="1"/>
              <a:t>služeb</a:t>
            </a:r>
            <a:r>
              <a:rPr lang="sk-SK" sz="1600" dirty="0"/>
              <a:t> </a:t>
            </a:r>
            <a:r>
              <a:rPr lang="sk-SK" sz="1600" dirty="0" err="1"/>
              <a:t>hotelnictví</a:t>
            </a:r>
            <a:r>
              <a:rPr lang="sk-SK" sz="1600" dirty="0"/>
              <a:t>, charakteristika a </a:t>
            </a:r>
            <a:r>
              <a:rPr lang="sk-SK" sz="1600" dirty="0" err="1"/>
              <a:t>fungování</a:t>
            </a:r>
            <a:r>
              <a:rPr lang="sk-SK" sz="1600" dirty="0"/>
              <a:t> hotelových </a:t>
            </a:r>
            <a:r>
              <a:rPr lang="sk-SK" sz="1600" dirty="0" err="1"/>
              <a:t>skupin</a:t>
            </a:r>
            <a:r>
              <a:rPr lang="sk-SK" sz="1600" dirty="0"/>
              <a:t>/</a:t>
            </a:r>
            <a:r>
              <a:rPr lang="sk-SK" sz="1600" dirty="0" err="1"/>
              <a:t>řetězců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3. </a:t>
            </a:r>
            <a:r>
              <a:rPr lang="sk-SK" sz="1600" dirty="0" err="1"/>
              <a:t>Organizace</a:t>
            </a:r>
            <a:r>
              <a:rPr lang="sk-SK" sz="1600" dirty="0"/>
              <a:t> a organizační </a:t>
            </a:r>
            <a:r>
              <a:rPr lang="sk-SK" sz="1600" dirty="0" err="1"/>
              <a:t>struktura</a:t>
            </a:r>
            <a:r>
              <a:rPr lang="sk-SK" sz="1600" dirty="0"/>
              <a:t> </a:t>
            </a:r>
            <a:r>
              <a:rPr lang="sk-SK" sz="1600" dirty="0" err="1"/>
              <a:t>subjektů</a:t>
            </a:r>
            <a:r>
              <a:rPr lang="sk-SK" sz="1600" dirty="0"/>
              <a:t>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4. Cena a cenová politika.</a:t>
            </a:r>
            <a:br>
              <a:rPr lang="sk-SK" sz="1600" dirty="0"/>
            </a:br>
            <a:r>
              <a:rPr lang="sk-SK" sz="1600" dirty="0"/>
              <a:t>5. Ekonomika a </a:t>
            </a:r>
            <a:r>
              <a:rPr lang="sk-SK" sz="1600" dirty="0" err="1"/>
              <a:t>hospodárnost</a:t>
            </a:r>
            <a:r>
              <a:rPr lang="sk-SK" sz="1600" dirty="0"/>
              <a:t> ubytovacích </a:t>
            </a:r>
            <a:r>
              <a:rPr lang="sk-SK" sz="1600" dirty="0" err="1"/>
              <a:t>zařízení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6. </a:t>
            </a:r>
            <a:r>
              <a:rPr lang="sk-SK" sz="1600" dirty="0" err="1"/>
              <a:t>Yield</a:t>
            </a:r>
            <a:r>
              <a:rPr lang="sk-SK" sz="1600" dirty="0"/>
              <a:t> Management, </a:t>
            </a:r>
            <a:r>
              <a:rPr lang="sk-SK" sz="1600" dirty="0" err="1"/>
              <a:t>Revenue</a:t>
            </a:r>
            <a:r>
              <a:rPr lang="sk-SK" sz="1600" dirty="0"/>
              <a:t> management.</a:t>
            </a:r>
            <a:br>
              <a:rPr lang="sk-SK" sz="1600" dirty="0"/>
            </a:br>
            <a:r>
              <a:rPr lang="sk-SK" sz="1600" dirty="0"/>
              <a:t>7. Náklady, výnosy a zisk hotelu.</a:t>
            </a:r>
            <a:br>
              <a:rPr lang="sk-SK" sz="1600" dirty="0"/>
            </a:br>
            <a:r>
              <a:rPr lang="sk-SK" sz="1600" dirty="0"/>
              <a:t>8. </a:t>
            </a:r>
            <a:r>
              <a:rPr lang="sk-SK" sz="1600" dirty="0" err="1"/>
              <a:t>Efektivnost</a:t>
            </a:r>
            <a:r>
              <a:rPr lang="sk-SK" sz="1600" dirty="0"/>
              <a:t> podniku, </a:t>
            </a:r>
            <a:r>
              <a:rPr lang="sk-SK" sz="1600" dirty="0" err="1"/>
              <a:t>metody</a:t>
            </a:r>
            <a:r>
              <a:rPr lang="sk-SK" sz="1600" dirty="0"/>
              <a:t> </a:t>
            </a:r>
            <a:r>
              <a:rPr lang="sk-SK" sz="1600" dirty="0" err="1"/>
              <a:t>komplexního</a:t>
            </a:r>
            <a:r>
              <a:rPr lang="sk-SK" sz="1600" dirty="0"/>
              <a:t> </a:t>
            </a:r>
            <a:r>
              <a:rPr lang="sk-SK" sz="1600" dirty="0" err="1"/>
              <a:t>hodnocení</a:t>
            </a:r>
            <a:r>
              <a:rPr lang="sk-SK" sz="1600" dirty="0"/>
              <a:t> podniku v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9. Možnosti </a:t>
            </a:r>
            <a:r>
              <a:rPr lang="sk-SK" sz="1600" dirty="0" err="1"/>
              <a:t>financování</a:t>
            </a:r>
            <a:r>
              <a:rPr lang="sk-SK" sz="1600" dirty="0"/>
              <a:t> </a:t>
            </a:r>
            <a:r>
              <a:rPr lang="sk-SK" sz="1600" dirty="0" err="1"/>
              <a:t>hotelů</a:t>
            </a:r>
            <a:r>
              <a:rPr lang="sk-SK" sz="1600" dirty="0"/>
              <a:t>, outsourcing v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10. Personalistika v </a:t>
            </a:r>
            <a:r>
              <a:rPr lang="sk-SK" sz="1600" dirty="0" err="1"/>
              <a:t>hotelovém</a:t>
            </a:r>
            <a:r>
              <a:rPr lang="sk-SK" sz="1600" dirty="0"/>
              <a:t> </a:t>
            </a:r>
            <a:r>
              <a:rPr lang="sk-SK" sz="1600" dirty="0" err="1"/>
              <a:t>průmyslu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11. </a:t>
            </a:r>
            <a:r>
              <a:rPr lang="sk-SK" sz="1600" dirty="0" err="1"/>
              <a:t>Controlling</a:t>
            </a:r>
            <a:r>
              <a:rPr lang="sk-SK" sz="1600" dirty="0"/>
              <a:t> </a:t>
            </a:r>
            <a:r>
              <a:rPr lang="sk-SK" sz="1600" dirty="0" err="1"/>
              <a:t>podniků</a:t>
            </a:r>
            <a:r>
              <a:rPr lang="sk-SK" sz="1600" dirty="0"/>
              <a:t> v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12. </a:t>
            </a:r>
            <a:r>
              <a:rPr lang="sk-SK" sz="1600" dirty="0" err="1"/>
              <a:t>Profesní</a:t>
            </a:r>
            <a:r>
              <a:rPr lang="sk-SK" sz="1600" dirty="0"/>
              <a:t> </a:t>
            </a:r>
            <a:r>
              <a:rPr lang="sk-SK" sz="1600" dirty="0" err="1"/>
              <a:t>sdružení</a:t>
            </a:r>
            <a:r>
              <a:rPr lang="sk-SK" sz="1600" dirty="0"/>
              <a:t> a </a:t>
            </a:r>
            <a:r>
              <a:rPr lang="sk-SK" sz="1600" dirty="0" err="1"/>
              <a:t>asociace</a:t>
            </a:r>
            <a:r>
              <a:rPr lang="sk-SK" sz="1600" dirty="0"/>
              <a:t> v oblasti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13. </a:t>
            </a:r>
            <a:r>
              <a:rPr lang="sk-SK" sz="1600" dirty="0" err="1"/>
              <a:t>Současnost</a:t>
            </a:r>
            <a:r>
              <a:rPr lang="sk-SK" sz="1600" dirty="0"/>
              <a:t> a </a:t>
            </a:r>
            <a:r>
              <a:rPr lang="sk-SK" sz="1600" dirty="0" err="1"/>
              <a:t>perspektivy</a:t>
            </a:r>
            <a:r>
              <a:rPr lang="sk-SK" sz="1600" dirty="0"/>
              <a:t> </a:t>
            </a:r>
            <a:r>
              <a:rPr lang="sk-SK" sz="1600" dirty="0" err="1"/>
              <a:t>moderního</a:t>
            </a:r>
            <a:r>
              <a:rPr lang="sk-SK" sz="1600" dirty="0"/>
              <a:t> hotelového </a:t>
            </a:r>
            <a:r>
              <a:rPr lang="sk-SK" sz="1600" dirty="0" err="1"/>
              <a:t>průmyslu</a:t>
            </a:r>
            <a:r>
              <a:rPr lang="sk-SK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3151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sk-SK" b="1" dirty="0" smtClean="0">
                <a:solidFill>
                  <a:srgbClr val="9F2B2B"/>
                </a:solidFill>
              </a:rPr>
              <a:t>Podmienky pre úspešné absolvovanie predmetu</a:t>
            </a:r>
            <a:endParaRPr lang="sk-SK" b="1" dirty="0">
              <a:solidFill>
                <a:srgbClr val="9F2B2B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27976" y="703189"/>
            <a:ext cx="744036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/>
              <a:t>Dochádzka – </a:t>
            </a:r>
            <a:r>
              <a:rPr lang="sk-SK" sz="1600" b="1" dirty="0" smtClean="0">
                <a:solidFill>
                  <a:srgbClr val="9F2B2B"/>
                </a:solidFill>
              </a:rPr>
              <a:t>počet bodov 10</a:t>
            </a:r>
            <a:endParaRPr lang="sk-SK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Splniť 60% účasť na seminároch – t.j. dostaviť sa </a:t>
            </a:r>
            <a:r>
              <a:rPr lang="sk-SK" sz="1600" b="1" dirty="0" smtClean="0">
                <a:solidFill>
                  <a:srgbClr val="FF0000"/>
                </a:solidFill>
              </a:rPr>
              <a:t>aspoň 8 krát </a:t>
            </a:r>
          </a:p>
          <a:p>
            <a:endParaRPr lang="sk-SK" sz="1200" b="1" dirty="0" smtClean="0"/>
          </a:p>
          <a:p>
            <a:r>
              <a:rPr lang="sk-SK" sz="1600" b="1" dirty="0" smtClean="0"/>
              <a:t>Seminárna </a:t>
            </a:r>
            <a:r>
              <a:rPr lang="sk-SK" sz="1600" b="1" dirty="0"/>
              <a:t>práca </a:t>
            </a:r>
            <a:r>
              <a:rPr lang="sk-SK" sz="1600" b="1" dirty="0" smtClean="0"/>
              <a:t>– </a:t>
            </a:r>
            <a:r>
              <a:rPr lang="sk-SK" sz="1600" b="1" dirty="0" smtClean="0">
                <a:solidFill>
                  <a:srgbClr val="9F2B2B"/>
                </a:solidFill>
              </a:rPr>
              <a:t>počet bodov 15</a:t>
            </a:r>
            <a:endParaRPr lang="sk-SK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Vypracovanie </a:t>
            </a:r>
            <a:r>
              <a:rPr lang="sk-SK" sz="1600" dirty="0"/>
              <a:t>a obhájenie SP </a:t>
            </a:r>
            <a:r>
              <a:rPr lang="sk-SK" sz="1600" dirty="0" smtClean="0"/>
              <a:t>– téma </a:t>
            </a:r>
            <a:r>
              <a:rPr lang="sk-SK" sz="1600" dirty="0"/>
              <a:t>podľa sylabu aplikovaná na konkrétne </a:t>
            </a:r>
            <a:r>
              <a:rPr lang="sk-SK" sz="1600" dirty="0" smtClean="0"/>
              <a:t>hotelové subjekty a jeho podnikateľské aktivity – </a:t>
            </a:r>
            <a:r>
              <a:rPr lang="sk-SK" sz="1600" b="1" dirty="0" smtClean="0">
                <a:solidFill>
                  <a:srgbClr val="FF0000"/>
                </a:solidFill>
              </a:rPr>
              <a:t>Word + PowerPoint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b="1" dirty="0" smtClean="0">
                <a:solidFill>
                  <a:srgbClr val="307871"/>
                </a:solidFill>
              </a:rPr>
              <a:t>WORD –</a:t>
            </a:r>
            <a:r>
              <a:rPr lang="sk-SK" sz="1600" b="1" dirty="0">
                <a:solidFill>
                  <a:srgbClr val="307871"/>
                </a:solidFill>
              </a:rPr>
              <a:t> </a:t>
            </a:r>
            <a:r>
              <a:rPr lang="sk-SK" sz="1600" b="1" dirty="0" smtClean="0">
                <a:solidFill>
                  <a:srgbClr val="FF0000"/>
                </a:solidFill>
              </a:rPr>
              <a:t>vložiť </a:t>
            </a:r>
            <a:r>
              <a:rPr lang="sk-SK" sz="1600" b="1" dirty="0">
                <a:solidFill>
                  <a:srgbClr val="FF0000"/>
                </a:solidFill>
              </a:rPr>
              <a:t>do IS SU do 17. 12. </a:t>
            </a:r>
            <a:r>
              <a:rPr lang="sk-SK" sz="1600" b="1" dirty="0" smtClean="0">
                <a:solidFill>
                  <a:srgbClr val="FF0000"/>
                </a:solidFill>
              </a:rPr>
              <a:t>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b="1" dirty="0" smtClean="0"/>
              <a:t>PWT – </a:t>
            </a:r>
            <a:r>
              <a:rPr lang="sk-SK" sz="1600" b="1" dirty="0" smtClean="0">
                <a:solidFill>
                  <a:srgbClr val="FF0000"/>
                </a:solidFill>
              </a:rPr>
              <a:t>zaslať do nedele 20:00 </a:t>
            </a:r>
            <a:r>
              <a:rPr lang="sk-SK" sz="1600" b="1" dirty="0">
                <a:solidFill>
                  <a:srgbClr val="FF0000"/>
                </a:solidFill>
              </a:rPr>
              <a:t>hod. </a:t>
            </a:r>
            <a:r>
              <a:rPr lang="sk-SK" sz="1600" dirty="0" smtClean="0">
                <a:solidFill>
                  <a:srgbClr val="307871"/>
                </a:solidFill>
              </a:rPr>
              <a:t>t.j. v týždni pred </a:t>
            </a:r>
            <a:r>
              <a:rPr lang="sk-SK" sz="1600" dirty="0" smtClean="0"/>
              <a:t>vlastnou obhajobou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b="1" dirty="0" smtClean="0"/>
              <a:t>PWT – </a:t>
            </a:r>
            <a:r>
              <a:rPr lang="sk-SK" sz="1600" b="1" i="1" dirty="0" smtClean="0">
                <a:solidFill>
                  <a:srgbClr val="307871"/>
                </a:solidFill>
              </a:rPr>
              <a:t>možno konzultovať priebežne</a:t>
            </a:r>
            <a:r>
              <a:rPr lang="sk-SK" sz="1600" dirty="0" smtClean="0"/>
              <a:t>, </a:t>
            </a:r>
            <a:r>
              <a:rPr lang="sk-SK" sz="1600" u="sng" dirty="0" smtClean="0"/>
              <a:t>najneskôr však do utorka 20:00hod</a:t>
            </a:r>
            <a:r>
              <a:rPr lang="sk-SK" sz="1600" dirty="0" smtClean="0"/>
              <a:t>. t.j. týždeň pred vlastnou obhajobou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b="1" dirty="0" smtClean="0"/>
              <a:t>Úkol </a:t>
            </a:r>
            <a:r>
              <a:rPr lang="sk-SK" sz="1600" b="1" dirty="0"/>
              <a:t>sa považuje za </a:t>
            </a:r>
            <a:r>
              <a:rPr lang="sk-SK" sz="1600" b="1" dirty="0" smtClean="0"/>
              <a:t>nesplnený, </a:t>
            </a:r>
            <a:r>
              <a:rPr lang="sk-SK" sz="1600" dirty="0" smtClean="0"/>
              <a:t>ak sa študent nedostaví na seminár v deň svojej obhajoby a neospravedlní sa do 5 pracovných dní.</a:t>
            </a:r>
            <a:endParaRPr lang="sk-SK" sz="1600" dirty="0"/>
          </a:p>
          <a:p>
            <a:endParaRPr lang="sk-SK" sz="1200" b="1" dirty="0" smtClean="0"/>
          </a:p>
          <a:p>
            <a:r>
              <a:rPr lang="sk-SK" sz="1600" b="1" dirty="0" smtClean="0"/>
              <a:t>Priebežný </a:t>
            </a:r>
            <a:r>
              <a:rPr lang="sk-SK" sz="1600" b="1" dirty="0"/>
              <a:t>test </a:t>
            </a:r>
            <a:r>
              <a:rPr lang="sk-SK" sz="1600" b="1" dirty="0" smtClean="0"/>
              <a:t>– </a:t>
            </a:r>
            <a:r>
              <a:rPr lang="sk-SK" sz="1600" b="1" dirty="0" smtClean="0">
                <a:solidFill>
                  <a:srgbClr val="9F2B2B"/>
                </a:solidFill>
              </a:rPr>
              <a:t>počet bodov 15 – </a:t>
            </a:r>
            <a:r>
              <a:rPr lang="sk-SK" sz="1600" b="1" dirty="0">
                <a:solidFill>
                  <a:srgbClr val="FF0000"/>
                </a:solidFill>
              </a:rPr>
              <a:t>8</a:t>
            </a:r>
            <a:r>
              <a:rPr lang="sk-SK" sz="1600" b="1" dirty="0" smtClean="0">
                <a:solidFill>
                  <a:srgbClr val="FF0000"/>
                </a:solidFill>
              </a:rPr>
              <a:t>. 11. 2021 (na prednáške)</a:t>
            </a:r>
            <a:endParaRPr lang="sk-SK" sz="1600" b="1" dirty="0" smtClean="0">
              <a:solidFill>
                <a:srgbClr val="9F2B2B"/>
              </a:solidFill>
            </a:endParaRPr>
          </a:p>
          <a:p>
            <a:endParaRPr lang="sk-SK" sz="1200" b="1" dirty="0" smtClean="0">
              <a:solidFill>
                <a:srgbClr val="307871"/>
              </a:solidFill>
            </a:endParaRPr>
          </a:p>
          <a:p>
            <a:r>
              <a:rPr lang="sk-SK" sz="1600" b="1" dirty="0" smtClean="0">
                <a:solidFill>
                  <a:srgbClr val="307871"/>
                </a:solidFill>
              </a:rPr>
              <a:t>Skúška</a:t>
            </a:r>
            <a:r>
              <a:rPr lang="sk-SK" sz="1600" b="1" dirty="0" smtClean="0">
                <a:solidFill>
                  <a:srgbClr val="FF0000"/>
                </a:solidFill>
              </a:rPr>
              <a:t> </a:t>
            </a:r>
            <a:r>
              <a:rPr lang="sk-SK" sz="1600" b="1" dirty="0" smtClean="0">
                <a:solidFill>
                  <a:srgbClr val="307871"/>
                </a:solidFill>
              </a:rPr>
              <a:t>– </a:t>
            </a:r>
            <a:r>
              <a:rPr lang="sk-SK" sz="1600" b="1" dirty="0" smtClean="0">
                <a:solidFill>
                  <a:srgbClr val="9F2B2B"/>
                </a:solidFill>
              </a:rPr>
              <a:t>počet bodov 60</a:t>
            </a:r>
            <a:endParaRPr lang="sk-SK" sz="1600" b="1" dirty="0">
              <a:solidFill>
                <a:srgbClr val="9F2B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23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9F2B2B"/>
                </a:solidFill>
              </a:rPr>
              <a:t>Celkové hodnotenie</a:t>
            </a:r>
            <a:endParaRPr lang="sk-SK" b="1" dirty="0">
              <a:solidFill>
                <a:srgbClr val="9F2B2B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987574"/>
            <a:ext cx="3672408" cy="365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25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9F2B2B"/>
                </a:solidFill>
              </a:rPr>
              <a:t>Téma seminárnej práce</a:t>
            </a:r>
            <a:endParaRPr lang="sk-SK" b="1" dirty="0">
              <a:solidFill>
                <a:srgbClr val="9F2B2B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719657"/>
            <a:ext cx="7272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1. Hotelový </a:t>
            </a:r>
            <a:r>
              <a:rPr lang="sk-SK" sz="1600" dirty="0" err="1"/>
              <a:t>průmysl</a:t>
            </a:r>
            <a:r>
              <a:rPr lang="sk-SK" sz="1600" dirty="0"/>
              <a:t>, charakteristika, </a:t>
            </a:r>
            <a:r>
              <a:rPr lang="sk-SK" sz="1600" dirty="0" err="1"/>
              <a:t>specifikace</a:t>
            </a:r>
            <a:r>
              <a:rPr lang="sk-SK" sz="1600" dirty="0"/>
              <a:t>, význam a jeho postavení v </a:t>
            </a:r>
            <a:r>
              <a:rPr lang="sk-SK" sz="1600" dirty="0" err="1"/>
              <a:t>ekonomice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2. </a:t>
            </a:r>
            <a:r>
              <a:rPr lang="sk-SK" sz="1600" dirty="0" err="1"/>
              <a:t>Standardizace</a:t>
            </a:r>
            <a:r>
              <a:rPr lang="sk-SK" sz="1600" dirty="0"/>
              <a:t> </a:t>
            </a:r>
            <a:r>
              <a:rPr lang="sk-SK" sz="1600" dirty="0" err="1"/>
              <a:t>služeb</a:t>
            </a:r>
            <a:r>
              <a:rPr lang="sk-SK" sz="1600" dirty="0"/>
              <a:t> </a:t>
            </a:r>
            <a:r>
              <a:rPr lang="sk-SK" sz="1600" dirty="0" err="1"/>
              <a:t>hotelnictví</a:t>
            </a:r>
            <a:r>
              <a:rPr lang="sk-SK" sz="1600" dirty="0"/>
              <a:t>, charakteristika a </a:t>
            </a:r>
            <a:r>
              <a:rPr lang="sk-SK" sz="1600" dirty="0" err="1"/>
              <a:t>fungování</a:t>
            </a:r>
            <a:r>
              <a:rPr lang="sk-SK" sz="1600" dirty="0"/>
              <a:t> hotelových </a:t>
            </a:r>
            <a:r>
              <a:rPr lang="sk-SK" sz="1600" dirty="0" err="1"/>
              <a:t>skupin</a:t>
            </a:r>
            <a:r>
              <a:rPr lang="sk-SK" sz="1600" dirty="0"/>
              <a:t>/</a:t>
            </a:r>
            <a:r>
              <a:rPr lang="sk-SK" sz="1600" dirty="0" err="1"/>
              <a:t>řetězců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3. </a:t>
            </a:r>
            <a:r>
              <a:rPr lang="sk-SK" sz="1600" dirty="0" err="1"/>
              <a:t>Organizace</a:t>
            </a:r>
            <a:r>
              <a:rPr lang="sk-SK" sz="1600" dirty="0"/>
              <a:t> a organizační </a:t>
            </a:r>
            <a:r>
              <a:rPr lang="sk-SK" sz="1600" dirty="0" err="1"/>
              <a:t>struktura</a:t>
            </a:r>
            <a:r>
              <a:rPr lang="sk-SK" sz="1600" dirty="0"/>
              <a:t> </a:t>
            </a:r>
            <a:r>
              <a:rPr lang="sk-SK" sz="1600" dirty="0" err="1"/>
              <a:t>subjektů</a:t>
            </a:r>
            <a:r>
              <a:rPr lang="sk-SK" sz="1600" dirty="0"/>
              <a:t>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4. Cena a cenová politika.</a:t>
            </a:r>
            <a:br>
              <a:rPr lang="sk-SK" sz="1600" dirty="0"/>
            </a:br>
            <a:r>
              <a:rPr lang="sk-SK" sz="1600" dirty="0"/>
              <a:t>5. Ekonomika a </a:t>
            </a:r>
            <a:r>
              <a:rPr lang="sk-SK" sz="1600" dirty="0" err="1"/>
              <a:t>hospodárnost</a:t>
            </a:r>
            <a:r>
              <a:rPr lang="sk-SK" sz="1600" dirty="0"/>
              <a:t> ubytovacích </a:t>
            </a:r>
            <a:r>
              <a:rPr lang="sk-SK" sz="1600" dirty="0" err="1"/>
              <a:t>zařízení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6. </a:t>
            </a:r>
            <a:r>
              <a:rPr lang="sk-SK" sz="1600" dirty="0" err="1"/>
              <a:t>Yield</a:t>
            </a:r>
            <a:r>
              <a:rPr lang="sk-SK" sz="1600" dirty="0"/>
              <a:t> Management, </a:t>
            </a:r>
            <a:r>
              <a:rPr lang="sk-SK" sz="1600" dirty="0" err="1"/>
              <a:t>Revenue</a:t>
            </a:r>
            <a:r>
              <a:rPr lang="sk-SK" sz="1600" dirty="0"/>
              <a:t> management.</a:t>
            </a:r>
            <a:br>
              <a:rPr lang="sk-SK" sz="1600" dirty="0"/>
            </a:br>
            <a:r>
              <a:rPr lang="sk-SK" sz="1600" dirty="0"/>
              <a:t>7. Náklady, výnosy a zisk hotelu.</a:t>
            </a:r>
            <a:br>
              <a:rPr lang="sk-SK" sz="1600" dirty="0"/>
            </a:br>
            <a:r>
              <a:rPr lang="sk-SK" sz="1600" dirty="0"/>
              <a:t>8. </a:t>
            </a:r>
            <a:r>
              <a:rPr lang="sk-SK" sz="1600" dirty="0" err="1"/>
              <a:t>Efektivnost</a:t>
            </a:r>
            <a:r>
              <a:rPr lang="sk-SK" sz="1600" dirty="0"/>
              <a:t> podniku, </a:t>
            </a:r>
            <a:r>
              <a:rPr lang="sk-SK" sz="1600" dirty="0" err="1"/>
              <a:t>metody</a:t>
            </a:r>
            <a:r>
              <a:rPr lang="sk-SK" sz="1600" dirty="0"/>
              <a:t> </a:t>
            </a:r>
            <a:r>
              <a:rPr lang="sk-SK" sz="1600" dirty="0" err="1"/>
              <a:t>komplexního</a:t>
            </a:r>
            <a:r>
              <a:rPr lang="sk-SK" sz="1600" dirty="0"/>
              <a:t> </a:t>
            </a:r>
            <a:r>
              <a:rPr lang="sk-SK" sz="1600" dirty="0" err="1"/>
              <a:t>hodnocení</a:t>
            </a:r>
            <a:r>
              <a:rPr lang="sk-SK" sz="1600" dirty="0"/>
              <a:t> podniku v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9. Možnosti </a:t>
            </a:r>
            <a:r>
              <a:rPr lang="sk-SK" sz="1600" dirty="0" err="1"/>
              <a:t>financování</a:t>
            </a:r>
            <a:r>
              <a:rPr lang="sk-SK" sz="1600" dirty="0"/>
              <a:t> </a:t>
            </a:r>
            <a:r>
              <a:rPr lang="sk-SK" sz="1600" dirty="0" err="1"/>
              <a:t>hotelů</a:t>
            </a:r>
            <a:r>
              <a:rPr lang="sk-SK" sz="1600" dirty="0"/>
              <a:t>, outsourcing v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10. Personalistika v </a:t>
            </a:r>
            <a:r>
              <a:rPr lang="sk-SK" sz="1600" dirty="0" err="1"/>
              <a:t>hotelovém</a:t>
            </a:r>
            <a:r>
              <a:rPr lang="sk-SK" sz="1600" dirty="0"/>
              <a:t> </a:t>
            </a:r>
            <a:r>
              <a:rPr lang="sk-SK" sz="1600" dirty="0" err="1"/>
              <a:t>průmyslu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11. </a:t>
            </a:r>
            <a:r>
              <a:rPr lang="sk-SK" sz="1600" dirty="0" err="1"/>
              <a:t>Controlling</a:t>
            </a:r>
            <a:r>
              <a:rPr lang="sk-SK" sz="1600" dirty="0"/>
              <a:t> </a:t>
            </a:r>
            <a:r>
              <a:rPr lang="sk-SK" sz="1600" dirty="0" err="1"/>
              <a:t>podniků</a:t>
            </a:r>
            <a:r>
              <a:rPr lang="sk-SK" sz="1600" dirty="0"/>
              <a:t> v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12. </a:t>
            </a:r>
            <a:r>
              <a:rPr lang="sk-SK" sz="1600" dirty="0" err="1"/>
              <a:t>Profesní</a:t>
            </a:r>
            <a:r>
              <a:rPr lang="sk-SK" sz="1600" dirty="0"/>
              <a:t> </a:t>
            </a:r>
            <a:r>
              <a:rPr lang="sk-SK" sz="1600" dirty="0" err="1"/>
              <a:t>sdružení</a:t>
            </a:r>
            <a:r>
              <a:rPr lang="sk-SK" sz="1600" dirty="0"/>
              <a:t> a </a:t>
            </a:r>
            <a:r>
              <a:rPr lang="sk-SK" sz="1600" dirty="0" err="1"/>
              <a:t>asociace</a:t>
            </a:r>
            <a:r>
              <a:rPr lang="sk-SK" sz="1600" dirty="0"/>
              <a:t> v oblasti </a:t>
            </a:r>
            <a:r>
              <a:rPr lang="sk-SK" sz="1600" dirty="0" err="1"/>
              <a:t>hotelnictví</a:t>
            </a:r>
            <a:r>
              <a:rPr lang="sk-SK" sz="1600" dirty="0"/>
              <a:t>.</a:t>
            </a:r>
            <a:br>
              <a:rPr lang="sk-SK" sz="1600" dirty="0"/>
            </a:br>
            <a:r>
              <a:rPr lang="sk-SK" sz="1600" dirty="0"/>
              <a:t>13. </a:t>
            </a:r>
            <a:r>
              <a:rPr lang="sk-SK" sz="1600" dirty="0" err="1"/>
              <a:t>Současnost</a:t>
            </a:r>
            <a:r>
              <a:rPr lang="sk-SK" sz="1600" dirty="0"/>
              <a:t> a </a:t>
            </a:r>
            <a:r>
              <a:rPr lang="sk-SK" sz="1600" dirty="0" err="1"/>
              <a:t>perspektivy</a:t>
            </a:r>
            <a:r>
              <a:rPr lang="sk-SK" sz="1600" dirty="0"/>
              <a:t> </a:t>
            </a:r>
            <a:r>
              <a:rPr lang="sk-SK" sz="1600" dirty="0" err="1"/>
              <a:t>moderního</a:t>
            </a:r>
            <a:r>
              <a:rPr lang="sk-SK" sz="1600" dirty="0"/>
              <a:t> hotelového </a:t>
            </a:r>
            <a:r>
              <a:rPr lang="sk-SK" sz="1600" dirty="0" err="1"/>
              <a:t>průmyslu</a:t>
            </a:r>
            <a:r>
              <a:rPr lang="sk-SK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214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9F2B2B"/>
                </a:solidFill>
              </a:rPr>
              <a:t>Štruktúra seminárnej práce</a:t>
            </a:r>
            <a:endParaRPr lang="sk-SK" b="1" dirty="0">
              <a:solidFill>
                <a:srgbClr val="9F2B2B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-252536" y="843558"/>
            <a:ext cx="74168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sk-SK" b="1" dirty="0">
                <a:solidFill>
                  <a:srgbClr val="FF0000"/>
                </a:solidFill>
              </a:rPr>
              <a:t>WORD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7 strán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úvod, obsah, cieľ, text práce, záver, zoznam literatúry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úvodná strana (názov predmetu, vyučujúci, akademický rok, semester, meno a číslo študenta)</a:t>
            </a:r>
          </a:p>
          <a:p>
            <a:pPr lvl="1"/>
            <a:endParaRPr lang="sk-SK" dirty="0"/>
          </a:p>
          <a:p>
            <a:pPr lvl="1"/>
            <a:r>
              <a:rPr lang="sk-SK" b="1" dirty="0">
                <a:solidFill>
                  <a:srgbClr val="FF0000"/>
                </a:solidFill>
              </a:rPr>
              <a:t>POWERPOINT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úvod, obsah, cieľ, text práce, záver, zoznam literatúry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rozsah prezentácie : 15 – 20 „</a:t>
            </a:r>
            <a:r>
              <a:rPr lang="sk-SK" dirty="0" err="1"/>
              <a:t>slejdov</a:t>
            </a:r>
            <a:r>
              <a:rPr lang="sk-SK" dirty="0"/>
              <a:t>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dirty="0"/>
              <a:t>dĺžka prezentácie: 15 – 20 minút</a:t>
            </a:r>
          </a:p>
          <a:p>
            <a:pPr lvl="1"/>
            <a:endParaRPr lang="cs-CZ" dirty="0" err="1"/>
          </a:p>
          <a:p>
            <a:pPr lvl="1"/>
            <a:r>
              <a:rPr lang="cs-CZ" dirty="0" err="1"/>
              <a:t>P</a:t>
            </a:r>
            <a:r>
              <a:rPr lang="cs-CZ" dirty="0" err="1" smtClean="0"/>
              <a:t>osielajte</a:t>
            </a:r>
            <a:r>
              <a:rPr lang="cs-CZ" dirty="0" smtClean="0"/>
              <a:t> </a:t>
            </a:r>
            <a:r>
              <a:rPr lang="cs-CZ" dirty="0"/>
              <a:t>na </a:t>
            </a:r>
            <a:r>
              <a:rPr lang="cs-CZ" dirty="0" err="1"/>
              <a:t>fakultný</a:t>
            </a:r>
            <a:r>
              <a:rPr lang="cs-CZ" dirty="0"/>
              <a:t> mail v tvare: </a:t>
            </a:r>
            <a:r>
              <a:rPr lang="cs-CZ" b="1" dirty="0" err="1"/>
              <a:t>CVABPEHL_Priezvisko</a:t>
            </a:r>
            <a:r>
              <a:rPr lang="cs-CZ" dirty="0"/>
              <a:t> (</a:t>
            </a:r>
            <a:r>
              <a:rPr lang="cs-CZ" dirty="0" err="1"/>
              <a:t>napr</a:t>
            </a:r>
            <a:r>
              <a:rPr lang="cs-CZ" dirty="0"/>
              <a:t>. </a:t>
            </a:r>
            <a:r>
              <a:rPr lang="cs-CZ" dirty="0" err="1"/>
              <a:t>CVABPEHL_Novák</a:t>
            </a:r>
            <a:r>
              <a:rPr lang="cs-CZ" dirty="0"/>
              <a:t>)</a:t>
            </a:r>
            <a:endParaRPr lang="sk-SK" dirty="0"/>
          </a:p>
          <a:p>
            <a:r>
              <a:rPr lang="cs-CZ" dirty="0" smtClean="0"/>
              <a:t>        </a:t>
            </a:r>
          </a:p>
          <a:p>
            <a:r>
              <a:rPr lang="cs-CZ" dirty="0" smtClean="0"/>
              <a:t>       </a:t>
            </a:r>
          </a:p>
          <a:p>
            <a:r>
              <a:rPr lang="cs-CZ" dirty="0"/>
              <a:t> </a:t>
            </a:r>
            <a:r>
              <a:rPr lang="cs-CZ" dirty="0" smtClean="0"/>
              <a:t>      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      </a:t>
            </a:r>
            <a:endParaRPr lang="sk-SK" dirty="0" smtClean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2591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9F2B2B"/>
                </a:solidFill>
              </a:rPr>
              <a:t>Štruktúra seminárnej práce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221171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i="1" dirty="0"/>
              <a:t>Pokyn </a:t>
            </a:r>
            <a:r>
              <a:rPr lang="sk-SK" b="1" i="1" dirty="0" err="1"/>
              <a:t>děkana</a:t>
            </a:r>
            <a:r>
              <a:rPr lang="sk-SK" b="1" i="1" dirty="0"/>
              <a:t> č. </a:t>
            </a:r>
            <a:r>
              <a:rPr lang="sk-SK" b="1" i="1" dirty="0" smtClean="0"/>
              <a:t>2/2020 </a:t>
            </a:r>
            <a:r>
              <a:rPr lang="sk-SK" i="1" dirty="0" smtClean="0"/>
              <a:t> </a:t>
            </a:r>
            <a:r>
              <a:rPr lang="sk-SK" b="1" i="1" dirty="0"/>
              <a:t>Ú</a:t>
            </a:r>
            <a:r>
              <a:rPr lang="sk-SK" b="1" i="1" dirty="0" smtClean="0"/>
              <a:t>pravy</a:t>
            </a:r>
            <a:r>
              <a:rPr lang="sk-SK" b="1" i="1" dirty="0"/>
              <a:t>, </a:t>
            </a:r>
            <a:r>
              <a:rPr lang="sk-SK" b="1" i="1" dirty="0" err="1"/>
              <a:t>zveřejňování</a:t>
            </a:r>
            <a:r>
              <a:rPr lang="sk-SK" b="1" i="1" dirty="0"/>
              <a:t> a </a:t>
            </a:r>
            <a:r>
              <a:rPr lang="sk-SK" b="1" i="1" dirty="0" err="1"/>
              <a:t>ukládání</a:t>
            </a:r>
            <a:r>
              <a:rPr lang="sk-SK" b="1" i="1" dirty="0"/>
              <a:t> </a:t>
            </a:r>
            <a:r>
              <a:rPr lang="sk-SK" b="1" i="1" dirty="0" err="1" smtClean="0"/>
              <a:t>závěrečných</a:t>
            </a:r>
            <a:r>
              <a:rPr lang="sk-SK" b="1" i="1" dirty="0" smtClean="0"/>
              <a:t> </a:t>
            </a:r>
            <a:r>
              <a:rPr lang="sk-SK" b="1" i="1" dirty="0"/>
              <a:t>prací. </a:t>
            </a:r>
            <a:endParaRPr lang="sk-SK" b="1" i="1" dirty="0" smtClean="0"/>
          </a:p>
          <a:p>
            <a:endParaRPr lang="sk-SK" b="1" i="1" dirty="0"/>
          </a:p>
          <a:p>
            <a:r>
              <a:rPr lang="sk-SK" b="1" dirty="0" err="1" smtClean="0"/>
              <a:t>CIEĽ</a:t>
            </a:r>
            <a:r>
              <a:rPr lang="sk-SK" dirty="0" err="1" smtClean="0"/>
              <a:t>om</a:t>
            </a:r>
            <a:r>
              <a:rPr lang="sk-SK" dirty="0" smtClean="0"/>
              <a:t> </a:t>
            </a:r>
            <a:r>
              <a:rPr lang="sk-SK" dirty="0"/>
              <a:t>je oboznámiť sa s pravidlami citovania podľa systému </a:t>
            </a:r>
            <a:r>
              <a:rPr lang="sk-SK" dirty="0" err="1"/>
              <a:t>Harward</a:t>
            </a:r>
            <a:r>
              <a:rPr lang="sk-SK" dirty="0"/>
              <a:t>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105958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 smtClean="0"/>
              <a:t>Word </a:t>
            </a:r>
            <a:r>
              <a:rPr lang="cs-CZ" u="sng" dirty="0"/>
              <a:t>aj </a:t>
            </a:r>
            <a:r>
              <a:rPr lang="cs-CZ" u="sng" dirty="0" smtClean="0"/>
              <a:t>PowerPoint </a:t>
            </a:r>
            <a:r>
              <a:rPr lang="cs-CZ" u="sng" dirty="0" err="1" smtClean="0"/>
              <a:t>musia</a:t>
            </a:r>
            <a:r>
              <a:rPr lang="cs-CZ" u="sng" dirty="0" smtClean="0"/>
              <a:t> </a:t>
            </a:r>
            <a:r>
              <a:rPr lang="cs-CZ" u="sng" dirty="0" err="1"/>
              <a:t>obsahovať</a:t>
            </a:r>
            <a:r>
              <a:rPr lang="cs-CZ" u="sng" dirty="0"/>
              <a:t> v </a:t>
            </a:r>
            <a:r>
              <a:rPr lang="cs-CZ" u="sng" dirty="0" err="1"/>
              <a:t>závere</a:t>
            </a:r>
            <a:r>
              <a:rPr lang="cs-CZ" u="sng" dirty="0"/>
              <a:t> použité zdroje!!</a:t>
            </a:r>
          </a:p>
        </p:txBody>
      </p:sp>
    </p:spTree>
    <p:extLst>
      <p:ext uri="{BB962C8B-B14F-4D97-AF65-F5344CB8AC3E}">
        <p14:creationId xmlns:p14="http://schemas.microsoft.com/office/powerpoint/2010/main" val="16775546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656</Words>
  <Application>Microsoft Office PowerPoint</Application>
  <PresentationFormat>Předvádění na obrazovce (16:9)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SLU</vt:lpstr>
      <vt:lpstr>Ekonomika Hotelnictví</vt:lpstr>
      <vt:lpstr>Predstavenie</vt:lpstr>
      <vt:lpstr>Základné údaje o predmete</vt:lpstr>
      <vt:lpstr>Obsah predmetu</vt:lpstr>
      <vt:lpstr>Podmienky pre úspešné absolvovanie predmetu</vt:lpstr>
      <vt:lpstr>Celkové hodnotenie</vt:lpstr>
      <vt:lpstr>Téma seminárnej práce</vt:lpstr>
      <vt:lpstr>Štruktúra seminárnej práce</vt:lpstr>
      <vt:lpstr>Štruktúra seminárnej práce</vt:lpstr>
      <vt:lpstr>Hodnotiace kritéria pre prezentáciu v PWT</vt:lpstr>
      <vt:lpstr>Literatúra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Jakub Vacha</cp:lastModifiedBy>
  <cp:revision>81</cp:revision>
  <dcterms:created xsi:type="dcterms:W3CDTF">2016-07-06T15:42:34Z</dcterms:created>
  <dcterms:modified xsi:type="dcterms:W3CDTF">2021-10-26T08:57:29Z</dcterms:modified>
</cp:coreProperties>
</file>