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  <p:sldId id="262" r:id="rId3"/>
    <p:sldId id="270" r:id="rId4"/>
    <p:sldId id="271" r:id="rId5"/>
    <p:sldId id="272" r:id="rId6"/>
    <p:sldId id="278" r:id="rId7"/>
    <p:sldId id="274" r:id="rId8"/>
    <p:sldId id="276" r:id="rId9"/>
    <p:sldId id="279" r:id="rId10"/>
    <p:sldId id="280" r:id="rId11"/>
    <p:sldId id="281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7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7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613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3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9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63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5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45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5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32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73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67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31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879" y="628537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3268" y="209516"/>
            <a:ext cx="6432331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0"/>
            <a:ext cx="7037388" cy="28797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0" y="4100513"/>
            <a:ext cx="5184775" cy="10572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 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828879" y="4965172"/>
            <a:ext cx="2125936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 </a:t>
            </a:r>
            <a:endParaRPr lang="en-GB" sz="2400" kern="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(s)he has to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(s)he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least 12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prior to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(s)he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refuses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report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retraining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serious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claimant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obstructs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cooperation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Office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(s)he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serious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6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maximum period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jobseekers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55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set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9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</a:t>
            </a:r>
            <a:endParaRPr lang="en-GB" sz="2400" kern="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most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eligible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Industrialized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injuries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disabilities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workers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53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4082" y="449338"/>
            <a:ext cx="2417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20717" y="1460938"/>
            <a:ext cx="739928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Unemployment, unemployment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unemployment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614" y="449338"/>
            <a:ext cx="3899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-1" y="1387366"/>
            <a:ext cx="76200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Unemployment, unemployment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unemployment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449338"/>
            <a:ext cx="213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529543"/>
            <a:ext cx="7409793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Award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poskytnout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Claimant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žadatel 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Cyclical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unemployment – cyklická nezaměstnanost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Deny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odmítnout</a:t>
            </a:r>
          </a:p>
          <a:p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přímý ekonomický dopad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Downturn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pokles</a:t>
            </a:r>
          </a:p>
          <a:p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Eligibility – způsobilost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pracovní úřad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odhad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podat žádost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paušální sazba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Frictional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unemployment – frikční nezaměstnanost 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Idleness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nečinnost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Imbalance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nerovnováha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Jobless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bez práce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Layoff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propouštění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Obstruct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bránit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bez práce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Retraining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rekvalifikace 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Seasonal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unemployment – sezónní nezaměstnanost </a:t>
            </a:r>
          </a:p>
          <a:p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hledat zaměstnání </a:t>
            </a:r>
          </a:p>
          <a:p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 benefit – podpora v nezaměstnanosti </a:t>
            </a:r>
          </a:p>
          <a:p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 </a:t>
            </a:r>
            <a:r>
              <a:rPr 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míra nezaměstnanosti </a:t>
            </a:r>
          </a:p>
          <a:p>
            <a:endParaRPr 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572" y="449338"/>
            <a:ext cx="3773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Unemployment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147145" y="1296786"/>
            <a:ext cx="747285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 is simply the lack of paid employment, enforced idleness of people without a job, though they are not only able and willing to work, but actively seek work.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without any doubts, has serious social consequences.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Probably 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most psychologically depressing events are massive layoffs when even skilled workers and loyal employees are fired through no fault of their own.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Naturally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direct economic impact on the suddenly jobless people and their families is also extremely hard.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5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Unemployment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us now study the four basic types of unemployment.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Frictional unemployment – this term denotes temporary unemployment of people who are out of work briefly while they are waiting to start a new job. Some frictional unemployment is inevitable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Seasonal unemployment – is due to changes in areas where the demand for jobs rises or falls in step with periods of high or low economic activity. It typically occurs when industries have a low season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Cyclical unemployment – is the downturn in employment caused a corresponding fluctuation in the business cycle. In other words, this type of unemployment results from a general lack of demand for labour.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Unemployment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Structural unemployment – stems from the difference between the existing qualification of workers and new job requirements.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imbalances may be caused by inadequacy in skills, location or personal characteristics. 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ratio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unemployment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nation’s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index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414932" y="213505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102" y="449338"/>
            <a:ext cx="3016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Unemployment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355834"/>
            <a:ext cx="74097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unemployment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widely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worker’s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welfare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basically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chief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unemployment.</a:t>
            </a: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By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sample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households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civilian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Unemployment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public unemployment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unemployment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6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Unemployment 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UK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jobseekers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allowance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intended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eligibility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these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made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accordance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public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4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Unemployment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compulsory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unemployment benefit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awarded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attached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country to country.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USA,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unemployment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(UI), but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Nevertheless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least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Czech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No. 435/2004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claimant’s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unemployment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duly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registered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Office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retraining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Tx/>
              <a:buChar char="-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2613</TotalTime>
  <Words>869</Words>
  <Application>Microsoft Office PowerPoint</Application>
  <PresentationFormat>Předvádění na obrazovce (4:3)</PresentationFormat>
  <Paragraphs>150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Cizojazyčná příprava AJ 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133</cp:revision>
  <dcterms:created xsi:type="dcterms:W3CDTF">2016-11-25T20:36:16Z</dcterms:created>
  <dcterms:modified xsi:type="dcterms:W3CDTF">2020-05-24T21:57:39Z</dcterms:modified>
</cp:coreProperties>
</file>