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8" r:id="rId11"/>
    <p:sldId id="264" r:id="rId12"/>
    <p:sldId id="265" r:id="rId13"/>
    <p:sldId id="267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bakova" initials="B" lastIdx="1" clrIdx="0">
    <p:extLst>
      <p:ext uri="{19B8F6BF-5375-455C-9EA6-DF929625EA0E}">
        <p15:presenceInfo xmlns:p15="http://schemas.microsoft.com/office/powerpoint/2012/main" userId="Bobako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717F-82E9-4DAC-8176-96956423F57B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97DE-39AD-42FC-B59A-50706348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62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717F-82E9-4DAC-8176-96956423F57B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97DE-39AD-42FC-B59A-50706348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8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717F-82E9-4DAC-8176-96956423F57B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97DE-39AD-42FC-B59A-50706348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53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717F-82E9-4DAC-8176-96956423F57B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97DE-39AD-42FC-B59A-50706348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88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717F-82E9-4DAC-8176-96956423F57B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97DE-39AD-42FC-B59A-50706348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94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717F-82E9-4DAC-8176-96956423F57B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97DE-39AD-42FC-B59A-50706348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363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717F-82E9-4DAC-8176-96956423F57B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97DE-39AD-42FC-B59A-50706348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992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717F-82E9-4DAC-8176-96956423F57B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97DE-39AD-42FC-B59A-50706348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84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717F-82E9-4DAC-8176-96956423F57B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97DE-39AD-42FC-B59A-50706348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950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717F-82E9-4DAC-8176-96956423F57B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97DE-39AD-42FC-B59A-50706348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33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717F-82E9-4DAC-8176-96956423F57B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97DE-39AD-42FC-B59A-50706348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92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F717F-82E9-4DAC-8176-96956423F57B}" type="datetimeFigureOut">
              <a:rPr lang="cs-CZ" smtClean="0"/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F97DE-39AD-42FC-B59A-50706348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269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Schopnost </a:t>
            </a:r>
            <a:r>
              <a:rPr lang="cs-CZ" smtClean="0"/>
              <a:t>zvládat konflikty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688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Blízkost</a:t>
            </a:r>
          </a:p>
          <a:p>
            <a:r>
              <a:rPr lang="cs-CZ" sz="5400" dirty="0" smtClean="0"/>
              <a:t>Odstup</a:t>
            </a:r>
          </a:p>
          <a:p>
            <a:r>
              <a:rPr lang="cs-CZ" sz="5400" dirty="0" smtClean="0"/>
              <a:t>Stálost</a:t>
            </a:r>
          </a:p>
          <a:p>
            <a:r>
              <a:rPr lang="cs-CZ" sz="5400" dirty="0" smtClean="0"/>
              <a:t>Změna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1118932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řešení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6000" b="1" dirty="0" smtClean="0"/>
              <a:t>Co bylo podnětem konfliktu?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6000" b="1" dirty="0" smtClean="0"/>
              <a:t>Co je předmětem konfliktu?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6000" b="1" dirty="0" smtClean="0"/>
              <a:t>Co je příčinou konfliktu?</a:t>
            </a:r>
            <a:endParaRPr lang="cs-CZ" sz="6000" b="1" dirty="0"/>
          </a:p>
        </p:txBody>
      </p:sp>
    </p:spTree>
    <p:extLst>
      <p:ext uri="{BB962C8B-B14F-4D97-AF65-F5344CB8AC3E}">
        <p14:creationId xmlns:p14="http://schemas.microsoft.com/office/powerpoint/2010/main" val="2652927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Zhodnoťte následující situaci.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Paní </a:t>
            </a:r>
            <a:r>
              <a:rPr lang="cs-CZ" dirty="0" err="1" smtClean="0"/>
              <a:t>Křivohlavová</a:t>
            </a:r>
            <a:r>
              <a:rPr lang="cs-CZ" dirty="0" smtClean="0"/>
              <a:t>, šéfka prodeje, se zlobí, že nemůže najít hodnocení prodeje za poslední půlrok a obrací se na svou referentku prodeje, která měla za úkol jí hodnocení prodeje dodat:</a:t>
            </a:r>
          </a:p>
          <a:p>
            <a:r>
              <a:rPr lang="cs-CZ" b="1" dirty="0"/>
              <a:t>Paní </a:t>
            </a:r>
            <a:r>
              <a:rPr lang="cs-CZ" b="1" dirty="0" err="1" smtClean="0"/>
              <a:t>Křivohlavová</a:t>
            </a:r>
            <a:r>
              <a:rPr lang="cs-CZ" dirty="0" smtClean="0"/>
              <a:t>: Jak je možné, že nemám k dispozici hodnocení prodeje za poslední půlrok?</a:t>
            </a:r>
          </a:p>
          <a:p>
            <a:r>
              <a:rPr lang="cs-CZ" b="1" dirty="0" smtClean="0"/>
              <a:t>Referentka prodeje</a:t>
            </a:r>
            <a:r>
              <a:rPr lang="cs-CZ" dirty="0" smtClean="0"/>
              <a:t>: Nejspíš se po něm budete muset podívat ve své kanceláři. Položila jsem vám materiály přímo na stůl.</a:t>
            </a:r>
          </a:p>
          <a:p>
            <a:r>
              <a:rPr lang="cs-CZ" b="1" dirty="0"/>
              <a:t>Paní </a:t>
            </a:r>
            <a:r>
              <a:rPr lang="cs-CZ" b="1" dirty="0" err="1" smtClean="0"/>
              <a:t>Křivohlavová</a:t>
            </a:r>
            <a:r>
              <a:rPr lang="cs-CZ" b="1" dirty="0" smtClean="0"/>
              <a:t>: </a:t>
            </a:r>
            <a:r>
              <a:rPr lang="cs-CZ" dirty="0" smtClean="0"/>
              <a:t>Potřebuji je teď. Udělejte vše proto, abych je na tom stole měla (odejde z kanceláře).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675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Ponaučení?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Subjektivně je každý pohled na věc správný.</a:t>
            </a:r>
          </a:p>
          <a:p>
            <a:r>
              <a:rPr lang="cs-CZ" sz="4800" dirty="0" smtClean="0">
                <a:solidFill>
                  <a:srgbClr val="FF0000"/>
                </a:solidFill>
              </a:rPr>
              <a:t>Proč?</a:t>
            </a:r>
          </a:p>
          <a:p>
            <a:r>
              <a:rPr lang="cs-CZ" sz="4800" dirty="0" smtClean="0"/>
              <a:t>Mínění a pocity nemohou být chybné, jen rozdílné.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2150927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Čeho si nejvíce ceníte na obsahové stránce sdělení?</a:t>
            </a:r>
          </a:p>
          <a:p>
            <a:r>
              <a:rPr lang="cs-CZ" sz="4400" dirty="0" smtClean="0"/>
              <a:t>Čeho na formě?</a:t>
            </a:r>
          </a:p>
          <a:p>
            <a:r>
              <a:rPr lang="cs-CZ" sz="4400" dirty="0" smtClean="0"/>
              <a:t>Co ve vás jako příjemcích vyvolává příznivý dojem?</a:t>
            </a:r>
          </a:p>
          <a:p>
            <a:r>
              <a:rPr lang="cs-CZ" sz="4400" dirty="0" smtClean="0"/>
              <a:t>Co na vás působí nepříznivě? </a:t>
            </a:r>
          </a:p>
          <a:p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4179322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Pokuste se formulovat význam pojmů obsah a forma a doplnit, jak na vás tyto stránky sdělení působí.</a:t>
            </a:r>
          </a:p>
          <a:p>
            <a:pPr marL="0" indent="0">
              <a:buNone/>
            </a:pPr>
            <a:r>
              <a:rPr lang="cs-CZ" b="1" dirty="0" smtClean="0"/>
              <a:t>Obsah (co sdělujeme):</a:t>
            </a:r>
          </a:p>
          <a:p>
            <a:pPr marL="0" indent="0">
              <a:buNone/>
            </a:pPr>
            <a:r>
              <a:rPr lang="cs-CZ" dirty="0" smtClean="0"/>
              <a:t>Příznivě působí:……………………</a:t>
            </a:r>
          </a:p>
          <a:p>
            <a:pPr marL="0" indent="0">
              <a:buNone/>
            </a:pPr>
            <a:r>
              <a:rPr lang="cs-CZ" dirty="0" smtClean="0"/>
              <a:t>Nepříznivě působí:……………….</a:t>
            </a:r>
          </a:p>
          <a:p>
            <a:pPr marL="0" indent="0">
              <a:buNone/>
            </a:pPr>
            <a:r>
              <a:rPr lang="cs-CZ" b="1" dirty="0" smtClean="0"/>
              <a:t>Forma (jak sdělujeme):</a:t>
            </a:r>
          </a:p>
          <a:p>
            <a:pPr marL="0" indent="0">
              <a:buNone/>
            </a:pPr>
            <a:r>
              <a:rPr lang="cs-CZ" dirty="0"/>
              <a:t>Příznivě působí:……………………</a:t>
            </a:r>
          </a:p>
          <a:p>
            <a:pPr marL="0" indent="0">
              <a:buNone/>
            </a:pPr>
            <a:r>
              <a:rPr lang="cs-CZ" dirty="0"/>
              <a:t>Nepříznivě působí:……………….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403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Malé cvičení může mnohé napovědět o naší slovní zásobě a pohotovost.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Doplňte chybějící přirovnání:</a:t>
            </a:r>
          </a:p>
          <a:p>
            <a:r>
              <a:rPr lang="cs-CZ" dirty="0" smtClean="0"/>
              <a:t>Je chytrý jako…………… .</a:t>
            </a:r>
          </a:p>
          <a:p>
            <a:r>
              <a:rPr lang="cs-CZ" dirty="0" smtClean="0"/>
              <a:t>Je zvědavý jako ……………… .</a:t>
            </a:r>
          </a:p>
          <a:p>
            <a:r>
              <a:rPr lang="cs-CZ" dirty="0" smtClean="0"/>
              <a:t>Je rychlý jako ………………. .</a:t>
            </a:r>
          </a:p>
          <a:p>
            <a:r>
              <a:rPr lang="cs-CZ" dirty="0" smtClean="0"/>
              <a:t>Je chudý jako ……………….. .</a:t>
            </a:r>
          </a:p>
          <a:p>
            <a:r>
              <a:rPr lang="cs-CZ" dirty="0" smtClean="0"/>
              <a:t>Je to jasné jako ………… 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745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Hodnocení z hlediska sdělnosti a originality: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dirty="0" smtClean="0"/>
              <a:t>Je chytrý jako liška. (výstižné, běžné)</a:t>
            </a:r>
          </a:p>
          <a:p>
            <a:pPr marL="0" indent="0">
              <a:buNone/>
            </a:pPr>
            <a:r>
              <a:rPr lang="cs-CZ" sz="4800" dirty="0" smtClean="0"/>
              <a:t>Je chytrý jako had (úlisnost a úskočnost)</a:t>
            </a:r>
          </a:p>
          <a:p>
            <a:pPr marL="0" indent="0">
              <a:buNone/>
            </a:pPr>
            <a:r>
              <a:rPr lang="cs-CZ" sz="4800" dirty="0" smtClean="0"/>
              <a:t>Je chytrý jak rádio. (ironie)</a:t>
            </a:r>
          </a:p>
          <a:p>
            <a:pPr marL="0" indent="0">
              <a:buNone/>
            </a:pPr>
            <a:r>
              <a:rPr lang="cs-CZ" sz="4800" dirty="0" smtClean="0"/>
              <a:t>Je chytrý jako hloupý Honza. (originální)</a:t>
            </a:r>
          </a:p>
          <a:p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2918315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 možné se konfliktům vyhnout?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251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 ?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0" indent="-1143000">
              <a:buFont typeface="+mj-lt"/>
              <a:buAutoNum type="arabicPeriod"/>
            </a:pPr>
            <a:r>
              <a:rPr lang="cs-CZ" sz="6600" dirty="0" smtClean="0"/>
              <a:t>Pochopit rozdílné osobnostní typy v konfliktu.</a:t>
            </a:r>
          </a:p>
          <a:p>
            <a:pPr marL="1143000" indent="-1143000">
              <a:buFont typeface="+mj-lt"/>
              <a:buAutoNum type="arabicPeriod"/>
            </a:pPr>
            <a:r>
              <a:rPr lang="cs-CZ" sz="6600" dirty="0" smtClean="0"/>
              <a:t>Snášet spor s ostatními.</a:t>
            </a:r>
          </a:p>
          <a:p>
            <a:pPr marL="1143000" indent="-1143000">
              <a:buFont typeface="+mj-lt"/>
              <a:buAutoNum type="arabicPeriod"/>
            </a:pPr>
            <a:r>
              <a:rPr lang="cs-CZ" sz="6600" dirty="0" smtClean="0"/>
              <a:t>Konstruktivně spor řešit.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357334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Odvěké chování lidí v konfliktu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9600" dirty="0" smtClean="0"/>
              <a:t>Útěk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9600" dirty="0" smtClean="0"/>
              <a:t>Útok</a:t>
            </a:r>
            <a:endParaRPr lang="cs-CZ" sz="9600" dirty="0"/>
          </a:p>
        </p:txBody>
      </p:sp>
    </p:spTree>
    <p:extLst>
      <p:ext uri="{BB962C8B-B14F-4D97-AF65-F5344CB8AC3E}">
        <p14:creationId xmlns:p14="http://schemas.microsoft.com/office/powerpoint/2010/main" val="3662995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Pocity v konfliktech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Hněv</a:t>
            </a:r>
          </a:p>
          <a:p>
            <a:r>
              <a:rPr lang="cs-CZ" dirty="0" smtClean="0"/>
              <a:t>Zoufalství</a:t>
            </a:r>
          </a:p>
          <a:p>
            <a:r>
              <a:rPr lang="cs-CZ" dirty="0" smtClean="0"/>
              <a:t>Sklíčenost</a:t>
            </a:r>
          </a:p>
          <a:p>
            <a:r>
              <a:rPr lang="cs-CZ" dirty="0" smtClean="0"/>
              <a:t>Posměch</a:t>
            </a:r>
          </a:p>
          <a:p>
            <a:r>
              <a:rPr lang="cs-CZ" dirty="0" smtClean="0"/>
              <a:t>Arogance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Postupné stupňování emocí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209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Pohledy na konflikty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6000" dirty="0" smtClean="0"/>
              <a:t>Volba mezi vítězstvím nebo prohrou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6000" dirty="0" smtClean="0"/>
              <a:t>Setkání dvou odlišných zájmů, cílů, potřeb</a:t>
            </a:r>
          </a:p>
          <a:p>
            <a:pPr marL="0" indent="0">
              <a:buNone/>
            </a:pPr>
            <a:r>
              <a:rPr lang="cs-CZ" sz="6000" dirty="0" smtClean="0">
                <a:solidFill>
                  <a:srgbClr val="FF0000"/>
                </a:solidFill>
              </a:rPr>
              <a:t>Vítěz nebo poražený?</a:t>
            </a:r>
            <a:endParaRPr lang="cs-CZ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090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vyvolává konflikty u těchto čtyř typů?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168960"/>
              </p:ext>
            </p:extLst>
          </p:nvPr>
        </p:nvGraphicFramePr>
        <p:xfrm>
          <a:off x="1162050" y="1524000"/>
          <a:ext cx="1051560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63539854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443987831"/>
                    </a:ext>
                  </a:extLst>
                </a:gridCol>
              </a:tblGrid>
              <a:tr h="2930507">
                <a:tc>
                  <a:txBody>
                    <a:bodyPr/>
                    <a:lstStyle/>
                    <a:p>
                      <a:r>
                        <a:rPr lang="cs-CZ" sz="6000" dirty="0" smtClean="0">
                          <a:solidFill>
                            <a:srgbClr val="FF0000"/>
                          </a:solidFill>
                        </a:rPr>
                        <a:t>Podnikavec</a:t>
                      </a:r>
                    </a:p>
                    <a:p>
                      <a:r>
                        <a:rPr lang="cs-CZ" sz="3200" dirty="0" smtClean="0">
                          <a:solidFill>
                            <a:schemeClr val="tx1"/>
                          </a:solidFill>
                        </a:rPr>
                        <a:t>Poroučení</a:t>
                      </a:r>
                    </a:p>
                    <a:p>
                      <a:r>
                        <a:rPr lang="cs-CZ" sz="3200" dirty="0" smtClean="0">
                          <a:solidFill>
                            <a:schemeClr val="tx1"/>
                          </a:solidFill>
                        </a:rPr>
                        <a:t>Rutinní úkoly malého významu</a:t>
                      </a:r>
                    </a:p>
                    <a:p>
                      <a:r>
                        <a:rPr lang="cs-CZ" sz="3200" dirty="0" smtClean="0">
                          <a:solidFill>
                            <a:schemeClr val="tx1"/>
                          </a:solidFill>
                        </a:rPr>
                        <a:t>Nedostatek ocenění</a:t>
                      </a:r>
                      <a:endParaRPr lang="cs-CZ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6000" dirty="0" err="1" smtClean="0">
                          <a:solidFill>
                            <a:srgbClr val="FF0000"/>
                          </a:solidFill>
                        </a:rPr>
                        <a:t>Povídálek</a:t>
                      </a:r>
                      <a:endParaRPr lang="cs-CZ" sz="60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Statické jevy</a:t>
                      </a: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Detaily</a:t>
                      </a: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Nedostatečná flexibilita</a:t>
                      </a: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Nuda</a:t>
                      </a: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Vyžadování schémat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577297"/>
                  </a:ext>
                </a:extLst>
              </a:tr>
              <a:tr h="3215023">
                <a:tc>
                  <a:txBody>
                    <a:bodyPr/>
                    <a:lstStyle/>
                    <a:p>
                      <a:r>
                        <a:rPr lang="cs-CZ" sz="6000" dirty="0" smtClean="0">
                          <a:solidFill>
                            <a:srgbClr val="FF0000"/>
                          </a:solidFill>
                        </a:rPr>
                        <a:t>Přemýšlivec</a:t>
                      </a:r>
                    </a:p>
                    <a:p>
                      <a:r>
                        <a:rPr lang="cs-CZ" sz="3200" dirty="0" smtClean="0"/>
                        <a:t>Výrazné změny</a:t>
                      </a:r>
                    </a:p>
                    <a:p>
                      <a:r>
                        <a:rPr lang="cs-CZ" sz="3200" dirty="0" smtClean="0"/>
                        <a:t>Spontánnost</a:t>
                      </a:r>
                    </a:p>
                    <a:p>
                      <a:r>
                        <a:rPr lang="cs-CZ" sz="3200" dirty="0" smtClean="0"/>
                        <a:t>Nedostatečná fundovanost</a:t>
                      </a:r>
                    </a:p>
                    <a:p>
                      <a:r>
                        <a:rPr lang="cs-CZ" sz="3200" dirty="0" smtClean="0"/>
                        <a:t>Nedochvilnost</a:t>
                      </a:r>
                    </a:p>
                    <a:p>
                      <a:r>
                        <a:rPr lang="cs-CZ" sz="3200" dirty="0" smtClean="0"/>
                        <a:t>Emocionální argumentace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6000" dirty="0" smtClean="0">
                          <a:solidFill>
                            <a:srgbClr val="FF0000"/>
                          </a:solidFill>
                        </a:rPr>
                        <a:t>My-člověk</a:t>
                      </a: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Nespolehlivost</a:t>
                      </a: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Povrchnost</a:t>
                      </a: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Nedostatečné ocenění</a:t>
                      </a: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Spontánnost</a:t>
                      </a: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Nepřipravenost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365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639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Chování v těchto situacích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216951"/>
              </p:ext>
            </p:extLst>
          </p:nvPr>
        </p:nvGraphicFramePr>
        <p:xfrm>
          <a:off x="1085850" y="2152649"/>
          <a:ext cx="1053465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7325">
                  <a:extLst>
                    <a:ext uri="{9D8B030D-6E8A-4147-A177-3AD203B41FA5}">
                      <a16:colId xmlns:a16="http://schemas.microsoft.com/office/drawing/2014/main" val="152767946"/>
                    </a:ext>
                  </a:extLst>
                </a:gridCol>
                <a:gridCol w="5267325">
                  <a:extLst>
                    <a:ext uri="{9D8B030D-6E8A-4147-A177-3AD203B41FA5}">
                      <a16:colId xmlns:a16="http://schemas.microsoft.com/office/drawing/2014/main" val="3176275496"/>
                    </a:ext>
                  </a:extLst>
                </a:gridCol>
              </a:tblGrid>
              <a:tr h="25891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6000" dirty="0" smtClean="0">
                          <a:solidFill>
                            <a:srgbClr val="FF0000"/>
                          </a:solidFill>
                        </a:rPr>
                        <a:t>Podnikavec</a:t>
                      </a:r>
                    </a:p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Účelová argumentace</a:t>
                      </a:r>
                    </a:p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Otevřený odpor</a:t>
                      </a:r>
                    </a:p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Agrese</a:t>
                      </a:r>
                    </a:p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Protiútoky</a:t>
                      </a:r>
                    </a:p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Cynismus</a:t>
                      </a:r>
                    </a:p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Chladné reakce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6000" b="1" dirty="0" err="1" smtClean="0">
                          <a:solidFill>
                            <a:srgbClr val="FF0000"/>
                          </a:solidFill>
                        </a:rPr>
                        <a:t>Povídálek</a:t>
                      </a:r>
                      <a:endParaRPr lang="cs-CZ" sz="6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Vzdorovitost a vztek</a:t>
                      </a:r>
                    </a:p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Odmítání</a:t>
                      </a:r>
                    </a:p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Mlžení</a:t>
                      </a:r>
                    </a:p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Chaos</a:t>
                      </a:r>
                    </a:p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Rozmrzelé chování s citovými výbuchy</a:t>
                      </a:r>
                    </a:p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193781"/>
                  </a:ext>
                </a:extLst>
              </a:tr>
              <a:tr h="2139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5400" b="1" dirty="0" smtClean="0">
                          <a:solidFill>
                            <a:srgbClr val="FF0000"/>
                          </a:solidFill>
                        </a:rPr>
                        <a:t>Přemýšlivec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Setrvání na vlastní pozici</a:t>
                      </a:r>
                    </a:p>
                    <a:p>
                      <a:r>
                        <a:rPr lang="cs-CZ" b="1" dirty="0" smtClean="0"/>
                        <a:t>Neústupnost</a:t>
                      </a:r>
                    </a:p>
                    <a:p>
                      <a:r>
                        <a:rPr lang="cs-CZ" b="1" dirty="0" smtClean="0"/>
                        <a:t>Odpor k jiným (hlavně emocionálním argumentům)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5400" b="1" dirty="0" smtClean="0">
                          <a:solidFill>
                            <a:srgbClr val="FF0000"/>
                          </a:solidFill>
                        </a:rPr>
                        <a:t>My-člověk</a:t>
                      </a:r>
                    </a:p>
                    <a:p>
                      <a:r>
                        <a:rPr lang="cs-CZ" b="1" dirty="0" smtClean="0"/>
                        <a:t>Pocity méněcennosti</a:t>
                      </a:r>
                    </a:p>
                    <a:p>
                      <a:r>
                        <a:rPr lang="cs-CZ" b="1" dirty="0" smtClean="0"/>
                        <a:t>Postoj oběti</a:t>
                      </a:r>
                    </a:p>
                    <a:p>
                      <a:r>
                        <a:rPr lang="cs-CZ" b="1" dirty="0" smtClean="0"/>
                        <a:t>Popírání konfliktu</a:t>
                      </a:r>
                    </a:p>
                    <a:p>
                      <a:r>
                        <a:rPr lang="cs-CZ" b="1" dirty="0" smtClean="0"/>
                        <a:t>Nepřítomnost otevřené ,přímé komunikace</a:t>
                      </a:r>
                    </a:p>
                    <a:p>
                      <a:r>
                        <a:rPr lang="cs-CZ" b="1" dirty="0" smtClean="0"/>
                        <a:t>Skrytá koalice</a:t>
                      </a:r>
                    </a:p>
                    <a:p>
                      <a:r>
                        <a:rPr lang="cs-CZ" b="1" dirty="0" smtClean="0"/>
                        <a:t>Skrytá agrese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090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980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vám čtyři kvadranty připomínají?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8000" dirty="0" smtClean="0"/>
              <a:t>Vzpomenete si na </a:t>
            </a:r>
            <a:r>
              <a:rPr lang="cs-CZ" sz="8000" dirty="0" err="1" smtClean="0"/>
              <a:t>Riemannův</a:t>
            </a:r>
            <a:r>
              <a:rPr lang="cs-CZ" sz="8000" dirty="0" smtClean="0"/>
              <a:t> kříž?</a:t>
            </a: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9970559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471</Words>
  <Application>Microsoft Office PowerPoint</Application>
  <PresentationFormat>Širokoúhlá obrazovka</PresentationFormat>
  <Paragraphs>113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Schopnost zvládat konflikty</vt:lpstr>
      <vt:lpstr>Je možné se konfliktům vyhnout?</vt:lpstr>
      <vt:lpstr>Cíl ? </vt:lpstr>
      <vt:lpstr>Odvěké chování lidí v konfliktu</vt:lpstr>
      <vt:lpstr>Pocity v konfliktech</vt:lpstr>
      <vt:lpstr>Pohledy na konflikty</vt:lpstr>
      <vt:lpstr>Co vyvolává konflikty u těchto čtyř typů?</vt:lpstr>
      <vt:lpstr>Chování v těchto situacích</vt:lpstr>
      <vt:lpstr>Co vám čtyři kvadranty připomínají?</vt:lpstr>
      <vt:lpstr>Prezentace aplikace PowerPoint</vt:lpstr>
      <vt:lpstr>Strategie řešení</vt:lpstr>
      <vt:lpstr>Zhodnoťte následující situaci.</vt:lpstr>
      <vt:lpstr>Ponaučení?</vt:lpstr>
      <vt:lpstr>Zamyšlení</vt:lpstr>
      <vt:lpstr>Prezentace aplikace PowerPoint</vt:lpstr>
      <vt:lpstr>Malé cvičení může mnohé napovědět o naší slovní zásobě a pohotovost.</vt:lpstr>
      <vt:lpstr>Hodnocení z hlediska sdělnosti a originality: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Schopnost zvládat konflikty</dc:title>
  <dc:creator>Bobakova</dc:creator>
  <cp:lastModifiedBy>Bobakova</cp:lastModifiedBy>
  <cp:revision>21</cp:revision>
  <dcterms:created xsi:type="dcterms:W3CDTF">2017-10-26T07:54:04Z</dcterms:created>
  <dcterms:modified xsi:type="dcterms:W3CDTF">2017-11-08T07:31:17Z</dcterms:modified>
</cp:coreProperties>
</file>