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59" d="100"/>
          <a:sy n="59" d="100"/>
        </p:scale>
        <p:origin x="4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8/28/2017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smtClean="0"/>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8/28/2017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Zásady komunikace</a:t>
            </a:r>
            <a:endParaRPr lang="cs-CZ" dirty="0"/>
          </a:p>
        </p:txBody>
      </p:sp>
      <p:sp>
        <p:nvSpPr>
          <p:cNvPr id="3" name="Podnadpis 2"/>
          <p:cNvSpPr>
            <a:spLocks noGrp="1"/>
          </p:cNvSpPr>
          <p:nvPr>
            <p:ph type="subTitle" idx="1"/>
          </p:nvPr>
        </p:nvSpPr>
        <p:spPr/>
        <p:txBody>
          <a:bodyPr/>
          <a:lstStyle/>
          <a:p>
            <a:r>
              <a:rPr lang="cs-CZ" dirty="0" smtClean="0"/>
              <a:t>Semináře</a:t>
            </a:r>
            <a:endParaRPr lang="cs-CZ" dirty="0"/>
          </a:p>
        </p:txBody>
      </p:sp>
    </p:spTree>
    <p:extLst>
      <p:ext uri="{BB962C8B-B14F-4D97-AF65-F5344CB8AC3E}">
        <p14:creationId xmlns:p14="http://schemas.microsoft.com/office/powerpoint/2010/main" val="299016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Najděte v příkladech porušení zásad </a:t>
            </a:r>
            <a:r>
              <a:rPr lang="cs-CZ" dirty="0" smtClean="0"/>
              <a:t>komunikace.</a:t>
            </a:r>
            <a:endParaRPr lang="cs-CZ" dirty="0"/>
          </a:p>
        </p:txBody>
      </p:sp>
      <p:sp>
        <p:nvSpPr>
          <p:cNvPr id="3" name="Zástupný symbol pro obsah 2"/>
          <p:cNvSpPr>
            <a:spLocks noGrp="1"/>
          </p:cNvSpPr>
          <p:nvPr>
            <p:ph idx="1"/>
          </p:nvPr>
        </p:nvSpPr>
        <p:spPr/>
        <p:txBody>
          <a:bodyPr>
            <a:noAutofit/>
          </a:bodyPr>
          <a:lstStyle/>
          <a:p>
            <a:r>
              <a:rPr lang="cs-CZ" sz="4400" dirty="0" smtClean="0"/>
              <a:t>Dobrý den, pane Novák, nechci se mýlit, ale domnívám se, že jste se za poslední dva měsíce ve firmě zhoršil natolik, že Vaše práce nikam nevede. Kdy si na mě uděláte čas?“</a:t>
            </a:r>
            <a:endParaRPr lang="cs-CZ" sz="4400" dirty="0"/>
          </a:p>
        </p:txBody>
      </p:sp>
    </p:spTree>
    <p:extLst>
      <p:ext uri="{BB962C8B-B14F-4D97-AF65-F5344CB8AC3E}">
        <p14:creationId xmlns:p14="http://schemas.microsoft.com/office/powerpoint/2010/main" val="383031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Mezilidská komunikace</a:t>
            </a:r>
            <a:endParaRPr lang="cs-CZ" dirty="0"/>
          </a:p>
        </p:txBody>
      </p:sp>
      <p:sp>
        <p:nvSpPr>
          <p:cNvPr id="3" name="Zástupný symbol pro obsah 2"/>
          <p:cNvSpPr>
            <a:spLocks noGrp="1"/>
          </p:cNvSpPr>
          <p:nvPr>
            <p:ph idx="1"/>
          </p:nvPr>
        </p:nvSpPr>
        <p:spPr/>
        <p:txBody>
          <a:bodyPr/>
          <a:lstStyle/>
          <a:p>
            <a:r>
              <a:rPr lang="cs-CZ" sz="3600" b="1" dirty="0" smtClean="0">
                <a:solidFill>
                  <a:srgbClr val="FF0000"/>
                </a:solidFill>
              </a:rPr>
              <a:t>Není možné nekomunikovat.</a:t>
            </a:r>
          </a:p>
          <a:p>
            <a:r>
              <a:rPr lang="cs-CZ" sz="3600" b="1" dirty="0" smtClean="0">
                <a:solidFill>
                  <a:srgbClr val="FF0000"/>
                </a:solidFill>
              </a:rPr>
              <a:t>Není možné </a:t>
            </a:r>
            <a:r>
              <a:rPr lang="cs-CZ" sz="3600" b="1" dirty="0" err="1" smtClean="0">
                <a:solidFill>
                  <a:srgbClr val="FF0000"/>
                </a:solidFill>
              </a:rPr>
              <a:t>nemetakomunikovat</a:t>
            </a:r>
            <a:r>
              <a:rPr lang="cs-CZ" sz="3600" b="1" dirty="0" smtClean="0">
                <a:solidFill>
                  <a:srgbClr val="FF0000"/>
                </a:solidFill>
              </a:rPr>
              <a:t>, neboť sdělení podáváme určitým způsobem.</a:t>
            </a:r>
          </a:p>
          <a:p>
            <a:r>
              <a:rPr lang="cs-CZ" sz="3600" b="1" dirty="0" smtClean="0">
                <a:solidFill>
                  <a:srgbClr val="FF0000"/>
                </a:solidFill>
              </a:rPr>
              <a:t>Není možné se netvářit, neboť při sdělení dáváme najevo, jaký postoj ke sdělení máme.</a:t>
            </a:r>
          </a:p>
          <a:p>
            <a:endParaRPr lang="cs-CZ" dirty="0"/>
          </a:p>
        </p:txBody>
      </p:sp>
    </p:spTree>
    <p:extLst>
      <p:ext uri="{BB962C8B-B14F-4D97-AF65-F5344CB8AC3E}">
        <p14:creationId xmlns:p14="http://schemas.microsoft.com/office/powerpoint/2010/main" val="1030198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Interpretujte následující sdělení z hlediska jednotlivých rovin komunikace.</a:t>
            </a:r>
            <a:endParaRPr lang="cs-CZ" dirty="0"/>
          </a:p>
        </p:txBody>
      </p:sp>
      <p:sp>
        <p:nvSpPr>
          <p:cNvPr id="3" name="Zástupný symbol pro obsah 2"/>
          <p:cNvSpPr>
            <a:spLocks noGrp="1"/>
          </p:cNvSpPr>
          <p:nvPr>
            <p:ph idx="1"/>
          </p:nvPr>
        </p:nvSpPr>
        <p:spPr/>
        <p:txBody>
          <a:bodyPr>
            <a:normAutofit/>
          </a:bodyPr>
          <a:lstStyle/>
          <a:p>
            <a:r>
              <a:rPr lang="cs-CZ" sz="4000" dirty="0" smtClean="0"/>
              <a:t>A: „Pane Vondráčku, jak to vypadá s Vaší závěrečnou zprávou z projektu?“</a:t>
            </a:r>
          </a:p>
          <a:p>
            <a:r>
              <a:rPr lang="cs-CZ" sz="4000" dirty="0" smtClean="0"/>
              <a:t>B:  „Proč se ptáte na tuto zprávu? Nedůvěřujete mi snad?“</a:t>
            </a:r>
            <a:endParaRPr lang="cs-CZ" sz="4000" dirty="0"/>
          </a:p>
        </p:txBody>
      </p:sp>
    </p:spTree>
    <p:extLst>
      <p:ext uri="{BB962C8B-B14F-4D97-AF65-F5344CB8AC3E}">
        <p14:creationId xmlns:p14="http://schemas.microsoft.com/office/powerpoint/2010/main" val="2742542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Přečtěte si pozorně následující vnitřní dialogy a odhalte jejich </a:t>
            </a:r>
            <a:r>
              <a:rPr lang="cs-CZ" dirty="0" err="1" smtClean="0"/>
              <a:t>metakomunikativní</a:t>
            </a:r>
            <a:r>
              <a:rPr lang="cs-CZ" dirty="0" smtClean="0"/>
              <a:t> sdělení.</a:t>
            </a:r>
            <a:endParaRPr lang="cs-CZ" dirty="0"/>
          </a:p>
        </p:txBody>
      </p:sp>
      <p:sp>
        <p:nvSpPr>
          <p:cNvPr id="3" name="Zástupný symbol pro obsah 2"/>
          <p:cNvSpPr>
            <a:spLocks noGrp="1"/>
          </p:cNvSpPr>
          <p:nvPr>
            <p:ph idx="1"/>
          </p:nvPr>
        </p:nvSpPr>
        <p:spPr>
          <a:xfrm>
            <a:off x="1295401" y="2775856"/>
            <a:ext cx="9601196" cy="3100011"/>
          </a:xfrm>
        </p:spPr>
        <p:txBody>
          <a:bodyPr>
            <a:normAutofit lnSpcReduction="10000"/>
          </a:bodyPr>
          <a:lstStyle/>
          <a:p>
            <a:r>
              <a:rPr lang="cs-CZ" sz="4000" dirty="0" smtClean="0"/>
              <a:t>Ten stres nezvládnu.</a:t>
            </a:r>
          </a:p>
          <a:p>
            <a:r>
              <a:rPr lang="cs-CZ" sz="4000" dirty="0" smtClean="0"/>
              <a:t>Určitě na něco zapomenu.</a:t>
            </a:r>
          </a:p>
          <a:p>
            <a:r>
              <a:rPr lang="cs-CZ" sz="4000" dirty="0" smtClean="0"/>
              <a:t>Stejně nebude zájem o můj názor.</a:t>
            </a:r>
          </a:p>
          <a:p>
            <a:r>
              <a:rPr lang="cs-CZ" sz="4000" dirty="0" smtClean="0"/>
              <a:t>Budu mít určitě trému a roztřese se mi hlas.</a:t>
            </a:r>
          </a:p>
          <a:p>
            <a:endParaRPr lang="cs-CZ" dirty="0"/>
          </a:p>
        </p:txBody>
      </p:sp>
    </p:spTree>
    <p:extLst>
      <p:ext uri="{BB962C8B-B14F-4D97-AF65-F5344CB8AC3E}">
        <p14:creationId xmlns:p14="http://schemas.microsoft.com/office/powerpoint/2010/main" val="3975765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 čem spočívá zrádnost následujících sdělení?</a:t>
            </a:r>
            <a:br>
              <a:rPr lang="cs-CZ" dirty="0" smtClean="0"/>
            </a:br>
            <a:endParaRPr lang="cs-CZ" dirty="0"/>
          </a:p>
        </p:txBody>
      </p:sp>
      <p:sp>
        <p:nvSpPr>
          <p:cNvPr id="3" name="Zástupný symbol pro obsah 2"/>
          <p:cNvSpPr>
            <a:spLocks noGrp="1"/>
          </p:cNvSpPr>
          <p:nvPr>
            <p:ph idx="1"/>
          </p:nvPr>
        </p:nvSpPr>
        <p:spPr/>
        <p:txBody>
          <a:bodyPr>
            <a:normAutofit/>
          </a:bodyPr>
          <a:lstStyle/>
          <a:p>
            <a:r>
              <a:rPr lang="cs-CZ" sz="4400" dirty="0" smtClean="0"/>
              <a:t>To by přece zvládl každý.</a:t>
            </a:r>
            <a:endParaRPr lang="cs-CZ" sz="4400" dirty="0"/>
          </a:p>
          <a:p>
            <a:r>
              <a:rPr lang="cs-CZ" sz="4400" dirty="0" smtClean="0"/>
              <a:t>To nic nebylo, hned to bylo hotovo.</a:t>
            </a:r>
          </a:p>
          <a:p>
            <a:r>
              <a:rPr lang="cs-CZ" sz="4400" dirty="0" smtClean="0"/>
              <a:t>To hned zvládnu.</a:t>
            </a:r>
            <a:endParaRPr lang="cs-CZ" sz="4400" dirty="0"/>
          </a:p>
        </p:txBody>
      </p:sp>
    </p:spTree>
    <p:extLst>
      <p:ext uri="{BB962C8B-B14F-4D97-AF65-F5344CB8AC3E}">
        <p14:creationId xmlns:p14="http://schemas.microsoft.com/office/powerpoint/2010/main" val="3078190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Napište co nejvíce pozitivních a negativních signálů neverbální komunikace.</a:t>
            </a:r>
            <a:endParaRPr lang="cs-CZ"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291667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Co je vlastní image? V čem podle Vás spočívá? </a:t>
            </a:r>
            <a:endParaRPr lang="cs-CZ"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443176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Témata</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Struktura výkladu:</a:t>
            </a:r>
            <a:br>
              <a:rPr lang="cs-CZ" dirty="0"/>
            </a:br>
            <a:r>
              <a:rPr lang="cs-CZ" dirty="0"/>
              <a:t>1. Zásady lidské komunikace</a:t>
            </a:r>
            <a:br>
              <a:rPr lang="cs-CZ" dirty="0"/>
            </a:br>
            <a:r>
              <a:rPr lang="cs-CZ" dirty="0"/>
              <a:t>2. Komunikační teorie</a:t>
            </a:r>
            <a:br>
              <a:rPr lang="cs-CZ" dirty="0"/>
            </a:br>
            <a:r>
              <a:rPr lang="cs-CZ" dirty="0"/>
              <a:t>3. Aktivní naslouchání</a:t>
            </a:r>
            <a:br>
              <a:rPr lang="cs-CZ" dirty="0"/>
            </a:br>
            <a:r>
              <a:rPr lang="cs-CZ" dirty="0"/>
              <a:t>4. Komunikační šumy</a:t>
            </a:r>
            <a:br>
              <a:rPr lang="cs-CZ" dirty="0"/>
            </a:br>
            <a:r>
              <a:rPr lang="cs-CZ" dirty="0"/>
              <a:t>5. Technika kladení otázek</a:t>
            </a:r>
            <a:br>
              <a:rPr lang="cs-CZ" dirty="0"/>
            </a:br>
            <a:r>
              <a:rPr lang="cs-CZ" dirty="0"/>
              <a:t>6. Konfliktní situace, druhy konfliktů a jejich zvládání</a:t>
            </a:r>
            <a:br>
              <a:rPr lang="cs-CZ" dirty="0"/>
            </a:br>
            <a:r>
              <a:rPr lang="cs-CZ" dirty="0"/>
              <a:t>7. Příprava a realizace obchodního jednání</a:t>
            </a:r>
            <a:br>
              <a:rPr lang="cs-CZ" dirty="0"/>
            </a:br>
            <a:r>
              <a:rPr lang="cs-CZ" dirty="0"/>
              <a:t>8. Mezinárodní obchodní jednání a jeho specifikace</a:t>
            </a:r>
            <a:br>
              <a:rPr lang="cs-CZ" dirty="0"/>
            </a:br>
            <a:r>
              <a:rPr lang="cs-CZ" dirty="0"/>
              <a:t>9. Vyjednávání</a:t>
            </a:r>
            <a:br>
              <a:rPr lang="cs-CZ" dirty="0"/>
            </a:br>
            <a:r>
              <a:rPr lang="cs-CZ" dirty="0"/>
              <a:t>10. Argumentační a přesvědčovací techniky</a:t>
            </a:r>
            <a:br>
              <a:rPr lang="cs-CZ" dirty="0"/>
            </a:br>
            <a:r>
              <a:rPr lang="cs-CZ" dirty="0"/>
              <a:t>11. Základy komunikace s médii</a:t>
            </a:r>
            <a:br>
              <a:rPr lang="cs-CZ" dirty="0"/>
            </a:br>
            <a:r>
              <a:rPr lang="cs-CZ" dirty="0"/>
              <a:t>12. Základy krizové komunikace s médii</a:t>
            </a:r>
            <a:br>
              <a:rPr lang="cs-CZ" dirty="0"/>
            </a:br>
            <a:r>
              <a:rPr lang="cs-CZ" dirty="0"/>
              <a:t>13. Nácvik konkrétního přesvědčovacího projevu</a:t>
            </a:r>
          </a:p>
        </p:txBody>
      </p:sp>
    </p:spTree>
    <p:extLst>
      <p:ext uri="{BB962C8B-B14F-4D97-AF65-F5344CB8AC3E}">
        <p14:creationId xmlns:p14="http://schemas.microsoft.com/office/powerpoint/2010/main" val="207700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136419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Požadavky</a:t>
            </a:r>
            <a:endParaRPr lang="cs-CZ" dirty="0"/>
          </a:p>
        </p:txBody>
      </p:sp>
      <p:sp>
        <p:nvSpPr>
          <p:cNvPr id="3" name="Zástupný symbol pro obsah 2"/>
          <p:cNvSpPr>
            <a:spLocks noGrp="1"/>
          </p:cNvSpPr>
          <p:nvPr>
            <p:ph idx="1"/>
          </p:nvPr>
        </p:nvSpPr>
        <p:spPr/>
        <p:txBody>
          <a:bodyPr/>
          <a:lstStyle/>
          <a:p>
            <a:r>
              <a:rPr lang="cs-CZ" dirty="0" smtClean="0"/>
              <a:t>Ústní prezentace</a:t>
            </a:r>
          </a:p>
          <a:p>
            <a:r>
              <a:rPr lang="cs-CZ" dirty="0" smtClean="0"/>
              <a:t>Přesvědčovací projev</a:t>
            </a:r>
            <a:endParaRPr lang="cs-CZ" dirty="0"/>
          </a:p>
        </p:txBody>
      </p:sp>
    </p:spTree>
    <p:extLst>
      <p:ext uri="{BB962C8B-B14F-4D97-AF65-F5344CB8AC3E}">
        <p14:creationId xmlns:p14="http://schemas.microsoft.com/office/powerpoint/2010/main" val="325491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Zásady komunikace</a:t>
            </a:r>
            <a:endParaRPr lang="cs-CZ" dirty="0"/>
          </a:p>
        </p:txBody>
      </p:sp>
      <p:sp>
        <p:nvSpPr>
          <p:cNvPr id="3" name="Zástupný symbol pro obsah 2"/>
          <p:cNvSpPr>
            <a:spLocks noGrp="1"/>
          </p:cNvSpPr>
          <p:nvPr>
            <p:ph idx="1"/>
          </p:nvPr>
        </p:nvSpPr>
        <p:spPr/>
        <p:txBody>
          <a:bodyPr>
            <a:normAutofit lnSpcReduction="10000"/>
          </a:bodyPr>
          <a:lstStyle/>
          <a:p>
            <a:r>
              <a:rPr lang="cs-CZ" b="1" dirty="0" err="1" smtClean="0">
                <a:solidFill>
                  <a:srgbClr val="FF0000"/>
                </a:solidFill>
              </a:rPr>
              <a:t>Clear</a:t>
            </a:r>
            <a:r>
              <a:rPr lang="cs-CZ" b="1" dirty="0" smtClean="0">
                <a:solidFill>
                  <a:srgbClr val="FF0000"/>
                </a:solidFill>
              </a:rPr>
              <a:t>-jasně</a:t>
            </a:r>
          </a:p>
          <a:p>
            <a:r>
              <a:rPr lang="cs-CZ" b="1" dirty="0" err="1" smtClean="0">
                <a:solidFill>
                  <a:srgbClr val="FF0000"/>
                </a:solidFill>
              </a:rPr>
              <a:t>Concise</a:t>
            </a:r>
            <a:r>
              <a:rPr lang="cs-CZ" b="1" dirty="0" smtClean="0">
                <a:solidFill>
                  <a:srgbClr val="FF0000"/>
                </a:solidFill>
              </a:rPr>
              <a:t>-stručně</a:t>
            </a:r>
          </a:p>
          <a:p>
            <a:r>
              <a:rPr lang="cs-CZ" b="1" dirty="0" err="1" smtClean="0">
                <a:solidFill>
                  <a:srgbClr val="FF0000"/>
                </a:solidFill>
              </a:rPr>
              <a:t>Concrede</a:t>
            </a:r>
            <a:r>
              <a:rPr lang="cs-CZ" b="1" dirty="0" smtClean="0">
                <a:solidFill>
                  <a:srgbClr val="FF0000"/>
                </a:solidFill>
              </a:rPr>
              <a:t>-konkrétně</a:t>
            </a:r>
          </a:p>
          <a:p>
            <a:r>
              <a:rPr lang="cs-CZ" b="1" dirty="0" err="1" smtClean="0">
                <a:solidFill>
                  <a:srgbClr val="FF0000"/>
                </a:solidFill>
              </a:rPr>
              <a:t>Correct</a:t>
            </a:r>
            <a:r>
              <a:rPr lang="cs-CZ" b="1" dirty="0" smtClean="0">
                <a:solidFill>
                  <a:srgbClr val="FF0000"/>
                </a:solidFill>
              </a:rPr>
              <a:t>-korektně</a:t>
            </a:r>
          </a:p>
          <a:p>
            <a:r>
              <a:rPr lang="cs-CZ" b="1" dirty="0" err="1" smtClean="0">
                <a:solidFill>
                  <a:srgbClr val="FF0000"/>
                </a:solidFill>
              </a:rPr>
              <a:t>Coherent</a:t>
            </a:r>
            <a:r>
              <a:rPr lang="cs-CZ" b="1" dirty="0" smtClean="0">
                <a:solidFill>
                  <a:srgbClr val="FF0000"/>
                </a:solidFill>
              </a:rPr>
              <a:t>-koherentně, souvisle</a:t>
            </a:r>
          </a:p>
          <a:p>
            <a:r>
              <a:rPr lang="cs-CZ" b="1" dirty="0" err="1" smtClean="0">
                <a:solidFill>
                  <a:srgbClr val="FF0000"/>
                </a:solidFill>
              </a:rPr>
              <a:t>Complete</a:t>
            </a:r>
            <a:r>
              <a:rPr lang="cs-CZ" b="1" dirty="0" smtClean="0">
                <a:solidFill>
                  <a:srgbClr val="FF0000"/>
                </a:solidFill>
              </a:rPr>
              <a:t>-kompletně</a:t>
            </a:r>
          </a:p>
          <a:p>
            <a:r>
              <a:rPr lang="cs-CZ" b="1" dirty="0" err="1" smtClean="0">
                <a:solidFill>
                  <a:srgbClr val="FF0000"/>
                </a:solidFill>
              </a:rPr>
              <a:t>Courteous</a:t>
            </a:r>
            <a:r>
              <a:rPr lang="cs-CZ" b="1" dirty="0" smtClean="0">
                <a:solidFill>
                  <a:srgbClr val="FF0000"/>
                </a:solidFill>
              </a:rPr>
              <a:t>-zdvořile</a:t>
            </a:r>
            <a:endParaRPr lang="cs-CZ" b="1" dirty="0">
              <a:solidFill>
                <a:srgbClr val="FF0000"/>
              </a:solidFill>
            </a:endParaRPr>
          </a:p>
        </p:txBody>
      </p:sp>
    </p:spTree>
    <p:extLst>
      <p:ext uri="{BB962C8B-B14F-4D97-AF65-F5344CB8AC3E}">
        <p14:creationId xmlns:p14="http://schemas.microsoft.com/office/powerpoint/2010/main" val="180748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Najděte v příkladech porušení zásad komunikace.</a:t>
            </a:r>
            <a:endParaRPr lang="cs-CZ" dirty="0"/>
          </a:p>
        </p:txBody>
      </p:sp>
      <p:sp>
        <p:nvSpPr>
          <p:cNvPr id="3" name="Zástupný symbol pro obsah 2"/>
          <p:cNvSpPr>
            <a:spLocks noGrp="1"/>
          </p:cNvSpPr>
          <p:nvPr>
            <p:ph idx="1"/>
          </p:nvPr>
        </p:nvSpPr>
        <p:spPr/>
        <p:txBody>
          <a:bodyPr>
            <a:normAutofit/>
          </a:bodyPr>
          <a:lstStyle/>
          <a:p>
            <a:r>
              <a:rPr lang="cs-CZ" sz="4400" dirty="0" smtClean="0"/>
              <a:t>„Paní </a:t>
            </a:r>
            <a:r>
              <a:rPr lang="cs-CZ" sz="4400" dirty="0" err="1" smtClean="0"/>
              <a:t>Zaorálová</a:t>
            </a:r>
            <a:r>
              <a:rPr lang="cs-CZ" sz="4400" dirty="0" smtClean="0"/>
              <a:t>, chtěl jsem Vám sdělit, že nejsem s Vámi spokojen. Práci nevykonáváte podle mých představ.“</a:t>
            </a:r>
            <a:endParaRPr lang="cs-CZ" sz="4400" dirty="0"/>
          </a:p>
        </p:txBody>
      </p:sp>
    </p:spTree>
    <p:extLst>
      <p:ext uri="{BB962C8B-B14F-4D97-AF65-F5344CB8AC3E}">
        <p14:creationId xmlns:p14="http://schemas.microsoft.com/office/powerpoint/2010/main" val="255211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Najděte v příkladech porušení zásad </a:t>
            </a:r>
            <a:r>
              <a:rPr lang="cs-CZ" dirty="0" smtClean="0"/>
              <a:t>komunikace.</a:t>
            </a:r>
            <a:endParaRPr lang="cs-CZ" dirty="0"/>
          </a:p>
        </p:txBody>
      </p:sp>
      <p:sp>
        <p:nvSpPr>
          <p:cNvPr id="3" name="Zástupný symbol pro obsah 2"/>
          <p:cNvSpPr>
            <a:spLocks noGrp="1"/>
          </p:cNvSpPr>
          <p:nvPr>
            <p:ph idx="1"/>
          </p:nvPr>
        </p:nvSpPr>
        <p:spPr/>
        <p:txBody>
          <a:bodyPr>
            <a:normAutofit/>
          </a:bodyPr>
          <a:lstStyle/>
          <a:p>
            <a:r>
              <a:rPr lang="cs-CZ" sz="4000" dirty="0" smtClean="0"/>
              <a:t>„Zítra svolávám pracovní poradu, sejdeme se tedy všichni tam. “</a:t>
            </a:r>
            <a:endParaRPr lang="cs-CZ" sz="4000" dirty="0"/>
          </a:p>
        </p:txBody>
      </p:sp>
    </p:spTree>
    <p:extLst>
      <p:ext uri="{BB962C8B-B14F-4D97-AF65-F5344CB8AC3E}">
        <p14:creationId xmlns:p14="http://schemas.microsoft.com/office/powerpoint/2010/main" val="365026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Najděte v příkladech porušení zásad </a:t>
            </a:r>
            <a:r>
              <a:rPr lang="cs-CZ" dirty="0" smtClean="0"/>
              <a:t>komunikace.</a:t>
            </a:r>
            <a:endParaRPr lang="cs-CZ" dirty="0"/>
          </a:p>
        </p:txBody>
      </p:sp>
      <p:sp>
        <p:nvSpPr>
          <p:cNvPr id="3" name="Zástupný symbol pro obsah 2"/>
          <p:cNvSpPr>
            <a:spLocks noGrp="1"/>
          </p:cNvSpPr>
          <p:nvPr>
            <p:ph idx="1"/>
          </p:nvPr>
        </p:nvSpPr>
        <p:spPr/>
        <p:txBody>
          <a:bodyPr>
            <a:normAutofit/>
          </a:bodyPr>
          <a:lstStyle/>
          <a:p>
            <a:r>
              <a:rPr lang="cs-CZ" sz="4400" dirty="0" smtClean="0"/>
              <a:t>„ </a:t>
            </a:r>
            <a:r>
              <a:rPr lang="de-DE" sz="4400" dirty="0" smtClean="0"/>
              <a:t>V </a:t>
            </a:r>
            <a:r>
              <a:rPr lang="de-DE" sz="4400" dirty="0" err="1" smtClean="0"/>
              <a:t>příloze</a:t>
            </a:r>
            <a:r>
              <a:rPr lang="de-DE" sz="4400" dirty="0" smtClean="0"/>
              <a:t> </a:t>
            </a:r>
            <a:r>
              <a:rPr lang="de-DE" sz="4400" dirty="0" err="1" smtClean="0"/>
              <a:t>zasilam</a:t>
            </a:r>
            <a:r>
              <a:rPr lang="de-DE" sz="4400" dirty="0" smtClean="0"/>
              <a:t> </a:t>
            </a:r>
            <a:r>
              <a:rPr lang="de-DE" sz="4400" dirty="0" err="1" smtClean="0"/>
              <a:t>zapis</a:t>
            </a:r>
            <a:r>
              <a:rPr lang="de-DE" sz="4400" dirty="0" smtClean="0"/>
              <a:t> z </a:t>
            </a:r>
            <a:r>
              <a:rPr lang="de-DE" sz="4400" dirty="0" err="1" smtClean="0"/>
              <a:t>jednaní</a:t>
            </a:r>
            <a:r>
              <a:rPr lang="de-DE" sz="4400" dirty="0" smtClean="0"/>
              <a:t> s </a:t>
            </a:r>
            <a:r>
              <a:rPr lang="de-DE" sz="4400" dirty="0" err="1" smtClean="0"/>
              <a:t>našimi</a:t>
            </a:r>
            <a:r>
              <a:rPr lang="de-DE" sz="4400" dirty="0" smtClean="0"/>
              <a:t> </a:t>
            </a:r>
            <a:r>
              <a:rPr lang="de-DE" sz="4400" dirty="0" err="1" smtClean="0"/>
              <a:t>zaměstnanci</a:t>
            </a:r>
            <a:r>
              <a:rPr lang="de-DE" sz="4400" dirty="0" smtClean="0"/>
              <a:t>. </a:t>
            </a:r>
            <a:r>
              <a:rPr lang="de-DE" sz="4400" dirty="0" err="1" smtClean="0"/>
              <a:t>Při</a:t>
            </a:r>
            <a:r>
              <a:rPr lang="de-DE" sz="4400" dirty="0" smtClean="0"/>
              <a:t> </a:t>
            </a:r>
            <a:r>
              <a:rPr lang="de-DE" sz="4400" dirty="0" err="1" smtClean="0"/>
              <a:t>konservaci</a:t>
            </a:r>
            <a:r>
              <a:rPr lang="de-DE" sz="4400" dirty="0" smtClean="0"/>
              <a:t> se </a:t>
            </a:r>
            <a:r>
              <a:rPr lang="de-DE" sz="4400" dirty="0" err="1" smtClean="0"/>
              <a:t>zakazniky</a:t>
            </a:r>
            <a:r>
              <a:rPr lang="de-DE" sz="4400" dirty="0" smtClean="0"/>
              <a:t> </a:t>
            </a:r>
            <a:r>
              <a:rPr lang="de-DE" sz="4400" dirty="0" err="1" smtClean="0"/>
              <a:t>bila</a:t>
            </a:r>
            <a:r>
              <a:rPr lang="de-DE" sz="4400" dirty="0" smtClean="0"/>
              <a:t> </a:t>
            </a:r>
            <a:r>
              <a:rPr lang="de-DE" sz="4400" dirty="0" err="1" smtClean="0"/>
              <a:t>zjistěna</a:t>
            </a:r>
            <a:r>
              <a:rPr lang="de-DE" sz="4400" dirty="0" smtClean="0"/>
              <a:t> </a:t>
            </a:r>
            <a:r>
              <a:rPr lang="de-DE" sz="4400" dirty="0" err="1" smtClean="0"/>
              <a:t>důležité</a:t>
            </a:r>
            <a:r>
              <a:rPr lang="de-DE" sz="4400" dirty="0" smtClean="0"/>
              <a:t> </a:t>
            </a:r>
            <a:r>
              <a:rPr lang="de-DE" sz="4400" dirty="0" err="1" smtClean="0"/>
              <a:t>fakty</a:t>
            </a:r>
            <a:r>
              <a:rPr lang="de-DE" sz="4400" dirty="0" smtClean="0"/>
              <a:t>.“</a:t>
            </a:r>
            <a:endParaRPr lang="de-DE" sz="4400" dirty="0"/>
          </a:p>
        </p:txBody>
      </p:sp>
    </p:spTree>
    <p:extLst>
      <p:ext uri="{BB962C8B-B14F-4D97-AF65-F5344CB8AC3E}">
        <p14:creationId xmlns:p14="http://schemas.microsoft.com/office/powerpoint/2010/main" val="419846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Najděte v příkladech porušení zásad </a:t>
            </a:r>
            <a:r>
              <a:rPr lang="cs-CZ" dirty="0" smtClean="0"/>
              <a:t>komunikace.</a:t>
            </a:r>
            <a:endParaRPr lang="cs-CZ" dirty="0"/>
          </a:p>
        </p:txBody>
      </p:sp>
      <p:sp>
        <p:nvSpPr>
          <p:cNvPr id="3" name="Zástupný symbol pro obsah 2"/>
          <p:cNvSpPr>
            <a:spLocks noGrp="1"/>
          </p:cNvSpPr>
          <p:nvPr>
            <p:ph idx="1"/>
          </p:nvPr>
        </p:nvSpPr>
        <p:spPr/>
        <p:txBody>
          <a:bodyPr>
            <a:normAutofit/>
          </a:bodyPr>
          <a:lstStyle/>
          <a:p>
            <a:r>
              <a:rPr lang="cs-CZ" sz="4400" dirty="0" smtClean="0"/>
              <a:t>„Evžene, položila jsem ti na stůl podklady, podívej se na ně, Zítra máme pohovory s ředitelem společnosti, tak se na to zaměř.“</a:t>
            </a:r>
            <a:endParaRPr lang="cs-CZ" sz="4400" dirty="0"/>
          </a:p>
        </p:txBody>
      </p:sp>
    </p:spTree>
    <p:extLst>
      <p:ext uri="{BB962C8B-B14F-4D97-AF65-F5344CB8AC3E}">
        <p14:creationId xmlns:p14="http://schemas.microsoft.com/office/powerpoint/2010/main" val="25042493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114</TotalTime>
  <Words>336</Words>
  <Application>Microsoft Office PowerPoint</Application>
  <PresentationFormat>Širokoúhlá obrazovka</PresentationFormat>
  <Paragraphs>43</Paragraphs>
  <Slides>16</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16</vt:i4>
      </vt:variant>
    </vt:vector>
  </HeadingPairs>
  <TitlesOfParts>
    <vt:vector size="19" baseType="lpstr">
      <vt:lpstr>Arial</vt:lpstr>
      <vt:lpstr>Garamond</vt:lpstr>
      <vt:lpstr>Organika</vt:lpstr>
      <vt:lpstr>Zásady komunikace</vt:lpstr>
      <vt:lpstr>Témata</vt:lpstr>
      <vt:lpstr>Prezentace aplikace PowerPoint</vt:lpstr>
      <vt:lpstr>Požadavky</vt:lpstr>
      <vt:lpstr>Zásady komunikace</vt:lpstr>
      <vt:lpstr>Najděte v příkladech porušení zásad komunikace.</vt:lpstr>
      <vt:lpstr>Najděte v příkladech porušení zásad komunikace.</vt:lpstr>
      <vt:lpstr>Najděte v příkladech porušení zásad komunikace.</vt:lpstr>
      <vt:lpstr>Najděte v příkladech porušení zásad komunikace.</vt:lpstr>
      <vt:lpstr>Najděte v příkladech porušení zásad komunikace.</vt:lpstr>
      <vt:lpstr>Mezilidská komunikace</vt:lpstr>
      <vt:lpstr>Interpretujte následující sdělení z hlediska jednotlivých rovin komunikace.</vt:lpstr>
      <vt:lpstr>Přečtěte si pozorně následující vnitřní dialogy a odhalte jejich metakomunikativní sdělení.</vt:lpstr>
      <vt:lpstr>V čem spočívá zrádnost následujících sdělení? </vt:lpstr>
      <vt:lpstr>Napište co nejvíce pozitivních a negativních signálů neverbální komunikace.</vt:lpstr>
      <vt:lpstr>Co je vlastní image? V čem podle Vás spočívá?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Zásady komunikace</dc:title>
  <dc:creator>Bobakova</dc:creator>
  <cp:lastModifiedBy>Bobakova</cp:lastModifiedBy>
  <cp:revision>18</cp:revision>
  <dcterms:created xsi:type="dcterms:W3CDTF">2017-08-23T08:27:34Z</dcterms:created>
  <dcterms:modified xsi:type="dcterms:W3CDTF">2017-08-28T05:43:18Z</dcterms:modified>
</cp:coreProperties>
</file>