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99" r:id="rId3"/>
    <p:sldId id="270" r:id="rId4"/>
    <p:sldId id="271" r:id="rId5"/>
    <p:sldId id="292" r:id="rId6"/>
    <p:sldId id="293" r:id="rId7"/>
    <p:sldId id="282" r:id="rId8"/>
    <p:sldId id="294" r:id="rId9"/>
    <p:sldId id="296" r:id="rId10"/>
    <p:sldId id="298" r:id="rId11"/>
    <p:sldId id="300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68" autoAdjust="0"/>
  </p:normalViewPr>
  <p:slideViewPr>
    <p:cSldViewPr>
      <p:cViewPr varScale="1">
        <p:scale>
          <a:sx n="95" d="100"/>
          <a:sy n="95" d="100"/>
        </p:scale>
        <p:origin x="19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665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175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664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432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0" indent="0">
              <a:buNone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30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92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57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605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683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500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Náklady, příjmy (výnosy</a:t>
            </a:r>
            <a:r>
              <a:rPr lang="cs-CZ" sz="6000" smtClean="0">
                <a:solidFill>
                  <a:schemeClr val="tx1"/>
                </a:solidFill>
              </a:rPr>
              <a:t>), zisk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Zisk firmy (</a:t>
            </a:r>
            <a:r>
              <a:rPr lang="el-GR" sz="4800" b="1" u="sng" dirty="0" smtClean="0">
                <a:solidFill>
                  <a:schemeClr val="tx1"/>
                </a:solidFill>
              </a:rPr>
              <a:t>π</a:t>
            </a:r>
            <a:r>
              <a:rPr lang="cs-CZ" sz="4800" b="1" u="sng" dirty="0" smtClean="0">
                <a:solidFill>
                  <a:schemeClr val="tx1"/>
                </a:solidFill>
              </a:rPr>
              <a:t>)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19256" cy="5760640"/>
          </a:xfrm>
        </p:spPr>
        <p:txBody>
          <a:bodyPr>
            <a:normAutofit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Obecně je definován jako rozdíl mezi příjmy (tržbami) a náklady 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Rozlišujeme:</a:t>
            </a:r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Účetní zisk</a:t>
            </a:r>
            <a:endParaRPr lang="cs-CZ" sz="2800" b="1" i="1" u="sng" dirty="0"/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Účetní zisk = celkové příjmy – explicitní náklady</a:t>
            </a:r>
          </a:p>
          <a:p>
            <a:pPr marL="541338" indent="-360363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b="1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Ekonomický </a:t>
            </a:r>
            <a:r>
              <a:rPr lang="cs-CZ" sz="2800" b="1" i="1" u="sng" dirty="0"/>
              <a:t>zisk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Ekonomický zisk = celkové příjmy – explicitní náklady 			  – implicitní náklady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/>
              <a:t>Normální zisk</a:t>
            </a:r>
          </a:p>
          <a:p>
            <a:pPr marL="541338" indent="-360363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Míra zisku, která je v dané ekonomice běžná</a:t>
            </a:r>
          </a:p>
          <a:p>
            <a:pPr marL="541338" indent="-360363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7172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6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náklady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3400" y="908720"/>
            <a:ext cx="7715200" cy="5832648"/>
          </a:xfrm>
        </p:spPr>
        <p:txBody>
          <a:bodyPr>
            <a:normAutofit fontScale="92500" lnSpcReduction="20000"/>
          </a:bodyPr>
          <a:lstStyle/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Veškerá produkce není možná bez vynaložení nákladů</a:t>
            </a:r>
          </a:p>
          <a:p>
            <a:pPr marL="355600" indent="-269875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Můžeme je rozdělit na:</a:t>
            </a:r>
          </a:p>
          <a:p>
            <a:pPr marL="1146175" indent="-51435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lphaUcPeriod"/>
            </a:pPr>
            <a:r>
              <a:rPr lang="cs-CZ" sz="2800" b="1" i="1" u="sng" dirty="0" smtClean="0"/>
              <a:t>Explicitní (účetní) náklady</a:t>
            </a:r>
          </a:p>
          <a:p>
            <a:pPr marL="1519238" indent="-45720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zjevné</a:t>
            </a:r>
            <a:r>
              <a:rPr lang="cs-CZ" sz="2800" dirty="0"/>
              <a:t>, mají podobu výdajů, jsou dohledatelné v účetnictví</a:t>
            </a:r>
          </a:p>
          <a:p>
            <a:pPr marL="1146175" indent="-51435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lphaUcPeriod" startAt="2"/>
            </a:pPr>
            <a:r>
              <a:rPr lang="cs-CZ" sz="2800" b="1" i="1" u="sng" dirty="0"/>
              <a:t>Implicitní náklady (náklady obětované příležitosti)</a:t>
            </a:r>
          </a:p>
          <a:p>
            <a:pPr marL="1519238" indent="-438150" algn="just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Výrobní faktory jsou vzácné, proto, pokud některý z nich použijeme k výrobě statku, není možné ho již použít na něco jiného</a:t>
            </a:r>
          </a:p>
          <a:p>
            <a:pPr marL="1519238" indent="-438150" algn="just"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Skutečné náklady na výrobu statku X jsou dány hodnotou výrobků a služeb, které nemohly být vyrobeny pomocí těch činitelů, které byly použity k výrobě X </a:t>
            </a:r>
          </a:p>
          <a:p>
            <a:pPr marL="355600" indent="-269875" algn="just"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dirty="0" smtClean="0"/>
              <a:t>Explicitní N + Implicitní N = celkové ekonomické náklady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5849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Náklady v krátkém období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Období, kdy alespoň jeden výrobní faktor zůstává neměnný (fixní)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Rozlišujeme náklady celkové (TC), které se skládají z variabilních (VC) a fixních nákladů (FC)</a:t>
            </a:r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Fixní náklady (FC)</a:t>
            </a:r>
          </a:p>
          <a:p>
            <a:pPr marL="5413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Náklady, které se nemění se změnou rozsahu produkce</a:t>
            </a:r>
          </a:p>
          <a:p>
            <a:pPr marL="5413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Jejich pomocí jsou vytvářeny hlavně technické a organizační podmínky výroby</a:t>
            </a:r>
          </a:p>
          <a:p>
            <a:pPr marL="5413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Odpisy, nájemné, úroky z úvěru, platy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Náklady v krátkém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 fontScale="92500"/>
          </a:bodyPr>
          <a:lstStyle/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/>
              <a:t>Variabilní </a:t>
            </a:r>
            <a:r>
              <a:rPr lang="cs-CZ" sz="2800" b="1" i="1" u="sng" dirty="0" smtClean="0"/>
              <a:t>náklady (VC)</a:t>
            </a:r>
            <a:endParaRPr lang="cs-CZ" sz="2800" b="1" i="1" u="sng" dirty="0"/>
          </a:p>
          <a:p>
            <a:pPr marL="5413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Mění se s rozsahem výroby</a:t>
            </a:r>
          </a:p>
          <a:p>
            <a:pPr marL="5413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Mzdy spjaté s výrobou, náklady na materiál, </a:t>
            </a:r>
            <a:r>
              <a:rPr lang="cs-CZ" sz="2800" dirty="0" smtClean="0"/>
              <a:t>suroviny</a:t>
            </a:r>
          </a:p>
          <a:p>
            <a:pPr marL="5413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Graficky jsou vyjádřeny rostoucí křivkou, která nejdřív stoupá pomaleji a poté se její vzestup zrychluje (projevuje se zákon klesajícího mezního produktu)</a:t>
            </a:r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/>
              <a:t>Celkové náklady (TC)</a:t>
            </a:r>
          </a:p>
          <a:p>
            <a:pPr marL="5413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0000"/>
                </a:solidFill>
              </a:rPr>
              <a:t>TC = FC + </a:t>
            </a:r>
            <a:r>
              <a:rPr lang="cs-CZ" sz="2800" b="1" dirty="0" smtClean="0">
                <a:solidFill>
                  <a:srgbClr val="FF0000"/>
                </a:solidFill>
              </a:rPr>
              <a:t>VC</a:t>
            </a:r>
          </a:p>
          <a:p>
            <a:pPr marL="541338" indent="-36036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Mají podobný tvar jako VC, ale </a:t>
            </a:r>
            <a:r>
              <a:rPr lang="cs-CZ" sz="2800" dirty="0" smtClean="0"/>
              <a:t>liší se jejich pozice, kdy jejich počátek je determinován výší FC</a:t>
            </a:r>
            <a:endParaRPr lang="cs-CZ" sz="2800" dirty="0"/>
          </a:p>
          <a:p>
            <a:pPr marL="99060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9382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Náklady v krátkém období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836712"/>
                <a:ext cx="7931224" cy="5890666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r>
                  <a:rPr lang="cs-CZ" sz="2800" b="1" i="1" u="sng" dirty="0" smtClean="0"/>
                  <a:t>Průměrné celkové náklady (ATC)</a:t>
                </a:r>
                <a:endParaRPr lang="cs-CZ" sz="2800" b="1" i="1" u="sng" dirty="0"/>
              </a:p>
              <a:p>
                <a:pPr marL="541338" indent="-3603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Náklady potřebné na vyrobení jedné jednotky produkce</a:t>
                </a:r>
              </a:p>
              <a:p>
                <a:pPr marL="541338" indent="-360363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Jednotkové náklady</a:t>
                </a:r>
              </a:p>
              <a:p>
                <a:pPr marL="541338" indent="-360363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cs-CZ" sz="2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𝐀𝐓𝐂</m:t>
                    </m:r>
                    <m:r>
                      <a:rPr lang="cs-CZ" sz="2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6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𝐓𝐂</m:t>
                        </m:r>
                      </m:num>
                      <m:den>
                        <m:r>
                          <a:rPr lang="cs-CZ" sz="26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𝐐</m:t>
                        </m:r>
                      </m:den>
                    </m:f>
                  </m:oMath>
                </a14:m>
                <a:endParaRPr lang="cs-CZ" sz="2600" b="1" dirty="0">
                  <a:solidFill>
                    <a:srgbClr val="FF0000"/>
                  </a:solidFill>
                </a:endParaRPr>
              </a:p>
              <a:p>
                <a:pPr marL="541338" indent="-360363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Můžeme je také rozdělit na variabilní a fixní</a:t>
                </a:r>
              </a:p>
              <a:p>
                <a:pPr marL="541338" indent="-360363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b="1" dirty="0" smtClean="0">
                    <a:solidFill>
                      <a:srgbClr val="FF0000"/>
                    </a:solidFill>
                  </a:rPr>
                  <a:t>ATC = AFC + AVC</a:t>
                </a:r>
              </a:p>
              <a:p>
                <a:pPr marL="0" indent="0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r>
                  <a:rPr lang="cs-CZ" sz="2800" b="1" i="1" u="sng" dirty="0" smtClean="0"/>
                  <a:t>Průměrné fixní náklady (AFC)</a:t>
                </a:r>
                <a:endParaRPr lang="cs-CZ" sz="2800" b="1" i="1" u="sng" dirty="0"/>
              </a:p>
              <a:p>
                <a:pPr marL="541338" indent="-3603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cs-C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𝐀</m:t>
                    </m:r>
                    <m:r>
                      <a:rPr lang="cs-CZ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𝐅</m:t>
                    </m:r>
                    <m:r>
                      <a:rPr lang="cs-C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𝐂</m:t>
                    </m:r>
                    <m:r>
                      <a:rPr lang="cs-C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𝐅</m:t>
                        </m:r>
                        <m:r>
                          <a:rPr lang="cs-CZ" sz="28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𝐂</m:t>
                        </m:r>
                      </m:num>
                      <m:den>
                        <m:r>
                          <a:rPr lang="cs-CZ" sz="28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𝐐</m:t>
                        </m:r>
                      </m:den>
                    </m:f>
                  </m:oMath>
                </a14:m>
                <a:endParaRPr lang="cs-CZ" sz="2800" dirty="0" smtClean="0"/>
              </a:p>
              <a:p>
                <a:pPr marL="541338" indent="-360363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Fixní náklady na jednotku produkce</a:t>
                </a:r>
              </a:p>
              <a:p>
                <a:pPr marL="541338" indent="-360363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Klesají s růstem rozsahu produkce</a:t>
                </a:r>
              </a:p>
              <a:p>
                <a:pPr marL="0" indent="0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r>
                  <a:rPr lang="cs-CZ" sz="2800" b="1" i="1" u="sng" dirty="0"/>
                  <a:t>Průměrné variabilní náklady (AVC)</a:t>
                </a:r>
              </a:p>
              <a:p>
                <a:pPr marL="541338" indent="-3603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/>
                  <a:t>Variabilní náklady na jednotku produkce</a:t>
                </a:r>
              </a:p>
              <a:p>
                <a:pPr marL="541338" indent="-360363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cs-CZ" sz="2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𝐀𝐕𝐂</m:t>
                    </m:r>
                    <m:r>
                      <a:rPr lang="cs-CZ" sz="26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6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𝐕𝐂</m:t>
                        </m:r>
                      </m:num>
                      <m:den>
                        <m:r>
                          <a:rPr lang="cs-CZ" sz="26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𝐐</m:t>
                        </m:r>
                      </m:den>
                    </m:f>
                  </m:oMath>
                </a14:m>
                <a:endParaRPr lang="cs-CZ" sz="2800" dirty="0" smtClean="0"/>
              </a:p>
              <a:p>
                <a:pPr marL="990600" indent="0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endParaRPr lang="cs-CZ" sz="2800" b="1" i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836712"/>
                <a:ext cx="7931224" cy="5890666"/>
              </a:xfrm>
              <a:blipFill rotWithShape="0">
                <a:blip r:embed="rId3"/>
                <a:stretch>
                  <a:fillRect l="-1153" t="-19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477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Náklady v krátkém období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68760"/>
                <a:ext cx="7931224" cy="520519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r>
                  <a:rPr lang="cs-CZ" sz="2800" b="1" i="1" u="sng" dirty="0" smtClean="0"/>
                  <a:t>Mezní náklady MC</a:t>
                </a:r>
                <a:endParaRPr lang="cs-CZ" sz="2800" b="1" i="1" u="sng" dirty="0"/>
              </a:p>
              <a:p>
                <a:pPr marL="541338" indent="-3603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Náklady vyvolané zvýšením produkce o jednotku</a:t>
                </a:r>
              </a:p>
              <a:p>
                <a:pPr marL="541338" indent="-3603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b="1" dirty="0" smtClean="0">
                    <a:solidFill>
                      <a:srgbClr val="FF0000"/>
                    </a:solidFill>
                  </a:rPr>
                  <a:t>M</a:t>
                </a:r>
                <a14:m>
                  <m:oMath xmlns:m="http://schemas.openxmlformats.org/officeDocument/2006/math">
                    <m:r>
                      <a:rPr lang="cs-C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𝐂</m:t>
                    </m:r>
                    <m:r>
                      <a:rPr lang="cs-C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𝐓𝐂</m:t>
                        </m:r>
                      </m:num>
                      <m:den>
                        <m:r>
                          <a:rPr lang="el-GR" sz="28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𝐐</m:t>
                        </m:r>
                      </m:den>
                    </m:f>
                  </m:oMath>
                </a14:m>
                <a:endParaRPr lang="cs-CZ" sz="2800" dirty="0" smtClean="0"/>
              </a:p>
              <a:p>
                <a:pPr marL="541338" indent="-3603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Můžeme je získat derivací rovnice TC nebo z tabulky</a:t>
                </a:r>
              </a:p>
              <a:p>
                <a:pPr marL="541338" indent="-360363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Křivka mezních nákladů vždy protíná křivku průměrných variabilních nákladů (AVC) a průměrných celkových náklady (AC) v jejich minimu</a:t>
                </a:r>
              </a:p>
              <a:p>
                <a:pPr marL="990600" indent="0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endParaRPr lang="cs-CZ" sz="2800" b="1" i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68760"/>
                <a:ext cx="7931224" cy="5205192"/>
              </a:xfrm>
              <a:blipFill rotWithShape="0">
                <a:blip r:embed="rId3"/>
                <a:stretch>
                  <a:fillRect l="-1537" t="-1054" r="-15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439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Náklady v dlouhém období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19256" cy="5328592"/>
          </a:xfrm>
        </p:spPr>
        <p:txBody>
          <a:bodyPr>
            <a:normAutofit fontScale="92500" lnSpcReduction="10000"/>
          </a:bodyPr>
          <a:lstStyle/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Období, </a:t>
            </a:r>
            <a:r>
              <a:rPr lang="cs-CZ" sz="2800" dirty="0" smtClean="0"/>
              <a:t>kdy se mění všechny výrobní faktory, všechny vstupy jsou variabilní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Uvažujeme pouze celkové náklady (TC), průměrné náklady (AC) a mezní náklady (MC)</a:t>
            </a:r>
          </a:p>
          <a:p>
            <a:pPr marL="269875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 dlouhém období firma neřeší minimalizace nákladů ale spíše jejich optimalizaci</a:t>
            </a:r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/>
              <a:t>Úspory z rozsahu</a:t>
            </a:r>
          </a:p>
          <a:p>
            <a:pPr marL="541338" indent="-360363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Snížení průměrných náklady, k němuž dojde v důsledku zvětšení rozsahu </a:t>
            </a:r>
            <a:r>
              <a:rPr lang="cs-CZ" sz="2800" dirty="0" smtClean="0"/>
              <a:t>produkce</a:t>
            </a:r>
          </a:p>
          <a:p>
            <a:pPr marL="541338" indent="-360363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Při větším rozměru produkce mohou firmy dosahovat větších úspor z rozsahu </a:t>
            </a:r>
          </a:p>
          <a:p>
            <a:pPr marL="541338" indent="-360363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Po překročení optimálního rozsahu produkce dochází ke vzniku </a:t>
            </a:r>
            <a:r>
              <a:rPr lang="cs-CZ" sz="2800" b="1" i="1" u="sng" dirty="0" smtClean="0"/>
              <a:t>ztrát z rozsahu</a:t>
            </a:r>
            <a:endParaRPr lang="cs-CZ" sz="2800" b="1" i="1" u="sng" dirty="0"/>
          </a:p>
        </p:txBody>
      </p:sp>
    </p:spTree>
    <p:extLst>
      <p:ext uri="{BB962C8B-B14F-4D97-AF65-F5344CB8AC3E}">
        <p14:creationId xmlns:p14="http://schemas.microsoft.com/office/powerpoint/2010/main" val="7527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Náklady v dlouhém období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19256" cy="532859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i="1" u="sng" dirty="0" smtClean="0"/>
              <a:t>Křivka dlouhodobých průměrných nákladů (LRAC)</a:t>
            </a:r>
            <a:endParaRPr lang="cs-CZ" sz="2800" b="1" i="1" u="sng" dirty="0"/>
          </a:p>
          <a:p>
            <a:pPr marL="541338" indent="-360363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Obálková křivka</a:t>
            </a:r>
          </a:p>
          <a:p>
            <a:pPr marL="541338" indent="-360363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Získáme ji, když pod křivkami krátkodobých průměrných nákladů (SRAC) povedeme křivku, která je zespodu obepíná a přitom se dotýká minima nejníže položené křivky SRAC</a:t>
            </a:r>
          </a:p>
          <a:p>
            <a:pPr marL="541338" indent="-360363" algn="just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Vyjadřuje minimální průměrné náklady na jednotku produkce, kterých může firma dosáhnout při rozdílném rozsahu produkce</a:t>
            </a:r>
          </a:p>
        </p:txBody>
      </p:sp>
    </p:spTree>
    <p:extLst>
      <p:ext uri="{BB962C8B-B14F-4D97-AF65-F5344CB8AC3E}">
        <p14:creationId xmlns:p14="http://schemas.microsoft.com/office/powerpoint/2010/main" val="38123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Příjmy firmy</a:t>
            </a:r>
            <a:endParaRPr lang="cs-CZ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764704"/>
                <a:ext cx="8219256" cy="5760640"/>
              </a:xfrm>
            </p:spPr>
            <p:txBody>
              <a:bodyPr>
                <a:normAutofit fontScale="85000" lnSpcReduction="20000"/>
              </a:bodyPr>
              <a:lstStyle/>
              <a:p>
                <a:pPr marL="269875" indent="-269875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 smtClean="0"/>
                  <a:t>Suma peněžních prostředků, které firmě plynou z prodeje její produkce</a:t>
                </a:r>
              </a:p>
              <a:p>
                <a:pPr marL="269875" indent="-269875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 smtClean="0"/>
                  <a:t>Předpokládáme, že co je vyrobeno, je také prodáno</a:t>
                </a:r>
              </a:p>
              <a:p>
                <a:pPr marL="269875" indent="-269875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 smtClean="0"/>
                  <a:t>Rozlišujeme celkové, průměrné a mezní příjmy</a:t>
                </a:r>
              </a:p>
              <a:p>
                <a:pPr marL="0" indent="0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r>
                  <a:rPr lang="cs-CZ" sz="2800" b="1" i="1" u="sng" dirty="0" smtClean="0"/>
                  <a:t>Celkový příjem (TR)</a:t>
                </a:r>
                <a:endParaRPr lang="cs-CZ" sz="2800" b="1" i="1" u="sng" dirty="0"/>
              </a:p>
              <a:p>
                <a:pPr marL="541338" indent="-360363" algn="just">
                  <a:lnSpc>
                    <a:spcPct val="80000"/>
                  </a:lnSpc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Celková peněžní částka, kterou firma získá prodejem produkce</a:t>
                </a:r>
              </a:p>
              <a:p>
                <a:pPr marL="541338" indent="-360363" algn="just">
                  <a:lnSpc>
                    <a:spcPct val="80000"/>
                  </a:lnSpc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b="1" dirty="0" smtClean="0">
                    <a:solidFill>
                      <a:srgbClr val="FF0000"/>
                    </a:solidFill>
                  </a:rPr>
                  <a:t>TR = P•Q</a:t>
                </a:r>
              </a:p>
              <a:p>
                <a:pPr marL="0" indent="0" algn="just">
                  <a:lnSpc>
                    <a:spcPct val="80000"/>
                  </a:lnSpc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r>
                  <a:rPr lang="cs-CZ" sz="2800" b="1" i="1" u="sng" dirty="0"/>
                  <a:t>Průměrný příjem (AR)</a:t>
                </a:r>
              </a:p>
              <a:p>
                <a:pPr marL="541338" indent="-360363" algn="just">
                  <a:lnSpc>
                    <a:spcPct val="80000"/>
                  </a:lnSpc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Příjem, který firma obdrží z prodeje jednotky produkce</a:t>
                </a:r>
              </a:p>
              <a:p>
                <a:pPr marL="541338" indent="-360363" algn="just">
                  <a:lnSpc>
                    <a:spcPct val="80000"/>
                  </a:lnSpc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cs-C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𝐀</m:t>
                    </m:r>
                    <m:r>
                      <a:rPr lang="cs-CZ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𝐑</m:t>
                    </m:r>
                    <m:r>
                      <a:rPr lang="cs-CZ" sz="2800" b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𝑇𝑅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sz="2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den>
                    </m:f>
                    <m:r>
                      <a:rPr lang="cs-CZ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•</m:t>
                        </m:r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cs-CZ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cs-CZ" sz="2800" b="0" dirty="0" smtClean="0">
                  <a:solidFill>
                    <a:srgbClr val="FF0000"/>
                  </a:solidFill>
                </a:endParaRPr>
              </a:p>
              <a:p>
                <a:pPr marL="0" indent="0" algn="just">
                  <a:lnSpc>
                    <a:spcPct val="80000"/>
                  </a:lnSpc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r>
                  <a:rPr lang="cs-CZ" sz="2800" b="1" i="1" u="sng" dirty="0"/>
                  <a:t>Mezní příjem</a:t>
                </a:r>
              </a:p>
              <a:p>
                <a:pPr marL="541338" indent="-360363" algn="just">
                  <a:lnSpc>
                    <a:spcPct val="80000"/>
                  </a:lnSpc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 smtClean="0"/>
                  <a:t>Změna celkového příjmu, která je důsledkem změny produkce o jednotku</a:t>
                </a:r>
              </a:p>
              <a:p>
                <a:pPr marL="541338" indent="-360363" algn="just">
                  <a:lnSpc>
                    <a:spcPct val="80000"/>
                  </a:lnSpc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a:rPr lang="cs-CZ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𝐌</m:t>
                    </m:r>
                    <m:r>
                      <a:rPr lang="cs-C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𝐑</m:t>
                    </m:r>
                    <m:r>
                      <a:rPr lang="cs-CZ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𝑻𝑹</m:t>
                        </m:r>
                      </m:num>
                      <m:den>
                        <m:r>
                          <a:rPr lang="el-GR" sz="28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den>
                    </m:f>
                  </m:oMath>
                </a14:m>
                <a:endParaRPr lang="cs-CZ" sz="2800" b="1" dirty="0" smtClean="0"/>
              </a:p>
              <a:p>
                <a:pPr marL="541338" indent="-360363" algn="just">
                  <a:lnSpc>
                    <a:spcPct val="80000"/>
                  </a:lnSpc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endParaRPr lang="cs-CZ" sz="28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764704"/>
                <a:ext cx="8219256" cy="5760640"/>
              </a:xfrm>
              <a:blipFill rotWithShape="0">
                <a:blip r:embed="rId3"/>
                <a:stretch>
                  <a:fillRect l="-1113" t="-2011" r="-11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3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695</TotalTime>
  <Words>545</Words>
  <Application>Microsoft Office PowerPoint</Application>
  <PresentationFormat>Předvádění na obrazovce (4:3)</PresentationFormat>
  <Paragraphs>100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Wingdings</vt:lpstr>
      <vt:lpstr>Wingdings 2</vt:lpstr>
      <vt:lpstr>Arkýř</vt:lpstr>
      <vt:lpstr>Náklady, příjmy (výnosy), zisk</vt:lpstr>
      <vt:lpstr>náklady</vt:lpstr>
      <vt:lpstr>Náklady v krátkém období</vt:lpstr>
      <vt:lpstr>Náklady v krátkém období</vt:lpstr>
      <vt:lpstr>Náklady v krátkém období</vt:lpstr>
      <vt:lpstr>Náklady v krátkém období</vt:lpstr>
      <vt:lpstr>Náklady v dlouhém období</vt:lpstr>
      <vt:lpstr>Náklady v dlouhém období</vt:lpstr>
      <vt:lpstr>Příjmy firmy</vt:lpstr>
      <vt:lpstr>Zisk firmy (π)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154</cp:revision>
  <cp:lastPrinted>2019-10-31T09:51:57Z</cp:lastPrinted>
  <dcterms:created xsi:type="dcterms:W3CDTF">2015-02-19T14:22:13Z</dcterms:created>
  <dcterms:modified xsi:type="dcterms:W3CDTF">2020-10-05T11:55:42Z</dcterms:modified>
</cp:coreProperties>
</file>