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76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8D053-B8EE-429F-BF64-7066B30056F1}" type="datetimeFigureOut">
              <a:rPr lang="cs-CZ" smtClean="0"/>
              <a:pPr/>
              <a:t>21.09.2021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EC81F-0886-45C1-8B5F-0B426AB0DB40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8346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E68F9-428E-4D24-BA12-59CAEB7E509E}" type="datetime1">
              <a:rPr lang="cs-CZ" smtClean="0"/>
              <a:pPr/>
              <a:t>21.09.2021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práva, JUDr. Michal Márton,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62CD6-8DA3-433E-92C7-909EE34F92E2}" type="datetime1">
              <a:rPr lang="cs-CZ" smtClean="0"/>
              <a:pPr/>
              <a:t>21.09.2021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práva, JUDr. Michal Márton,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EC93A-3FDE-4DD0-A4F1-74C3D202BA81}" type="datetime1">
              <a:rPr lang="cs-CZ" smtClean="0"/>
              <a:pPr/>
              <a:t>21.09.2021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práva, JUDr. Michal Márton,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BCE0D-8C60-47D8-9C20-AB2C1803A188}" type="datetime1">
              <a:rPr lang="cs-CZ" smtClean="0"/>
              <a:pPr/>
              <a:t>21.09.2021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práva, JUDr. Michal Márton,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E03D-B5FF-4769-B779-78B798FB7B59}" type="datetime1">
              <a:rPr lang="cs-CZ" smtClean="0"/>
              <a:pPr/>
              <a:t>21.09.2021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práva, JUDr. Michal Márton,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BCEC-DE1A-495B-89C7-015A41C21332}" type="datetime1">
              <a:rPr lang="cs-CZ" smtClean="0"/>
              <a:pPr/>
              <a:t>21.09.2021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práva, JUDr. Michal Márton, Ph.D.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E7D8-C955-49DC-B939-EA31503C865C}" type="datetime1">
              <a:rPr lang="cs-CZ" smtClean="0"/>
              <a:pPr/>
              <a:t>21.09.2021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práva, JUDr. Michal Márton, Ph.D.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7B37-ECA7-408D-A271-83EDE67D0247}" type="datetime1">
              <a:rPr lang="cs-CZ" smtClean="0"/>
              <a:pPr/>
              <a:t>21.09.2021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práva, JUDr. Michal Márton, Ph.D.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13DB2-382C-4EE9-A12D-22EF2BA58A3A}" type="datetime1">
              <a:rPr lang="cs-CZ" smtClean="0"/>
              <a:pPr/>
              <a:t>21.09.2021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práva, JUDr. Michal Márton, Ph.D.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D2126-1761-4598-93DC-893D03BA255D}" type="datetime1">
              <a:rPr lang="cs-CZ" smtClean="0"/>
              <a:pPr/>
              <a:t>21.09.2021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práva, JUDr. Michal Márton, Ph.D.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0F580-2F8C-4266-887A-E7EB744031C0}" type="datetime1">
              <a:rPr lang="cs-CZ" smtClean="0"/>
              <a:pPr/>
              <a:t>21.09.2021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práva, JUDr. Michal Márton, Ph.D.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37E6E-A3C2-4937-A625-463199215242}" type="datetime1">
              <a:rPr lang="cs-CZ" smtClean="0"/>
              <a:pPr/>
              <a:t>21.09.2021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Úvod do studia práva, JUDr. Michal Márton,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marton@opf.slu.cz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Právo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JUDr. Michal </a:t>
            </a:r>
            <a:r>
              <a:rPr lang="cs-CZ" b="1" dirty="0" err="1" smtClean="0">
                <a:solidFill>
                  <a:schemeClr val="tx1"/>
                </a:solidFill>
              </a:rPr>
              <a:t>Márton</a:t>
            </a:r>
            <a:r>
              <a:rPr lang="cs-CZ" b="1" dirty="0" smtClean="0">
                <a:solidFill>
                  <a:schemeClr val="tx1"/>
                </a:solidFill>
              </a:rPr>
              <a:t>, Ph.D</a:t>
            </a:r>
            <a:r>
              <a:rPr lang="cs-CZ" b="1" dirty="0" smtClean="0">
                <a:solidFill>
                  <a:schemeClr val="tx1"/>
                </a:solidFill>
              </a:rPr>
              <a:t>.</a:t>
            </a:r>
            <a:endParaRPr lang="cs-CZ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52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práva,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39552" y="692696"/>
            <a:ext cx="8136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/>
              <a:t>Obsah a struktura </a:t>
            </a:r>
            <a:r>
              <a:rPr lang="cs-CZ" sz="2400" b="1" u="sng" dirty="0" smtClean="0"/>
              <a:t>tutoriálů:</a:t>
            </a:r>
            <a:endParaRPr lang="cs-CZ" sz="2400" b="1" u="sng" dirty="0"/>
          </a:p>
          <a:p>
            <a:pPr algn="just"/>
            <a:endParaRPr lang="cs-CZ" sz="2400" b="1" dirty="0"/>
          </a:p>
          <a:p>
            <a:pPr algn="just"/>
            <a:r>
              <a:rPr lang="cs-CZ" sz="2400" b="1" dirty="0" smtClean="0"/>
              <a:t>Tutoriál č. 1 (15. 10. 2021)</a:t>
            </a:r>
            <a:endParaRPr lang="cs-CZ" sz="2400" dirty="0"/>
          </a:p>
          <a:p>
            <a:pPr algn="just"/>
            <a:r>
              <a:rPr lang="cs-CZ" sz="2400" dirty="0" smtClean="0"/>
              <a:t>Úvod </a:t>
            </a:r>
            <a:r>
              <a:rPr lang="cs-CZ" sz="2400" dirty="0"/>
              <a:t>do studia práva, Právní norma a prameny práva v České </a:t>
            </a:r>
            <a:r>
              <a:rPr lang="cs-CZ" sz="2400" dirty="0" smtClean="0"/>
              <a:t>republice, Stát </a:t>
            </a:r>
            <a:r>
              <a:rPr lang="cs-CZ" sz="2400" dirty="0"/>
              <a:t>a jeho ústavní základy, Moc zákonodárná, výkonná a soudní, NKÚ, </a:t>
            </a:r>
            <a:r>
              <a:rPr lang="cs-CZ" sz="2400" dirty="0" smtClean="0"/>
              <a:t>ČNB, Základní </a:t>
            </a:r>
            <a:r>
              <a:rPr lang="cs-CZ" sz="2400" dirty="0"/>
              <a:t>lidská práva a </a:t>
            </a:r>
            <a:r>
              <a:rPr lang="cs-CZ" sz="2400" dirty="0" smtClean="0"/>
              <a:t>svobody, Základy trestní odpovědnosti</a:t>
            </a:r>
            <a:endParaRPr lang="cs-CZ" sz="2400" dirty="0"/>
          </a:p>
          <a:p>
            <a:r>
              <a:rPr lang="cs-CZ" sz="2400" b="1" dirty="0" smtClean="0"/>
              <a:t>Tutoriál č. 2 (10. 12. 2021)</a:t>
            </a:r>
          </a:p>
          <a:p>
            <a:r>
              <a:rPr lang="cs-CZ" sz="2400" dirty="0"/>
              <a:t>Základní charakteristika občanského </a:t>
            </a:r>
            <a:r>
              <a:rPr lang="cs-CZ" sz="2400" dirty="0" smtClean="0"/>
              <a:t>práva, Věcná práva, Závazková práva obecně, Závazky z deliktů, Dědění</a:t>
            </a:r>
            <a:endParaRPr lang="cs-CZ" sz="2400" dirty="0"/>
          </a:p>
          <a:p>
            <a:endParaRPr lang="cs-CZ" sz="2400" b="1" dirty="0" smtClean="0"/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412367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práva,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11560" y="836712"/>
            <a:ext cx="7920880" cy="7879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2400" b="1" u="sng" dirty="0" smtClean="0"/>
              <a:t>Studijní materiály</a:t>
            </a:r>
          </a:p>
          <a:p>
            <a:pPr>
              <a:buNone/>
            </a:pPr>
            <a:endParaRPr lang="cs-CZ" b="1" dirty="0"/>
          </a:p>
          <a:p>
            <a:pPr>
              <a:buFont typeface="Arial" pitchFamily="34" charset="0"/>
              <a:buChar char="•"/>
            </a:pPr>
            <a:r>
              <a:rPr lang="cs-CZ" sz="2000" b="1" dirty="0" smtClean="0"/>
              <a:t>Obsah přednášek</a:t>
            </a:r>
          </a:p>
          <a:p>
            <a:pPr>
              <a:buFont typeface="Arial" pitchFamily="34" charset="0"/>
              <a:buChar char="•"/>
            </a:pPr>
            <a:r>
              <a:rPr lang="cs-CZ" sz="2000" b="1" dirty="0" smtClean="0"/>
              <a:t>Povinná literatura:</a:t>
            </a:r>
          </a:p>
          <a:p>
            <a:r>
              <a:rPr lang="cs-CZ" sz="2000" dirty="0" smtClean="0"/>
              <a:t>RICHTER, J., DUDA, D., GONGOL, T., MÜNSTER, M. Právo vybrané kapitoly. Karviná: Slezská univerzita v Opavě, obchodně podnikatelská fakulta, 2017. ISBN 978-80-7510-284-3 </a:t>
            </a:r>
          </a:p>
          <a:p>
            <a:r>
              <a:rPr lang="cs-CZ" sz="2000" b="1" dirty="0" smtClean="0"/>
              <a:t>Doporučená literatura:</a:t>
            </a:r>
          </a:p>
          <a:p>
            <a:pPr>
              <a:buNone/>
            </a:pPr>
            <a:r>
              <a:rPr lang="cs-CZ" sz="2000" dirty="0" smtClean="0"/>
              <a:t>JANKŮ</a:t>
            </a:r>
            <a:r>
              <a:rPr lang="cs-CZ" sz="2000" dirty="0"/>
              <a:t>, M. a kol. Základy práva pro posluchače neprávnických fakult. 6. vydání. Praha: C.H. Beck, 2016. </a:t>
            </a:r>
            <a:endParaRPr lang="cs-CZ" sz="2400" dirty="0"/>
          </a:p>
          <a:p>
            <a:pPr>
              <a:buNone/>
            </a:pPr>
            <a:r>
              <a:rPr lang="cs-CZ" sz="2000" dirty="0" smtClean="0"/>
              <a:t>Právní předpisy:</a:t>
            </a:r>
          </a:p>
          <a:p>
            <a:r>
              <a:rPr lang="cs-CZ" sz="2000" dirty="0"/>
              <a:t>1. ústavní zákon č. 1/1993 Sb., Ústava České republiky.</a:t>
            </a:r>
          </a:p>
          <a:p>
            <a:r>
              <a:rPr lang="cs-CZ" sz="2000" dirty="0"/>
              <a:t>2. ústavní zákon č. 2/1993 Sb., Listina základních práv a svobod</a:t>
            </a:r>
          </a:p>
          <a:p>
            <a:r>
              <a:rPr lang="cs-CZ" sz="2000" dirty="0"/>
              <a:t>3. sdělení MZV č. 209/1992 Sb., o Úmluvě o ochraně lidských práv a základních svobod</a:t>
            </a:r>
          </a:p>
          <a:p>
            <a:r>
              <a:rPr lang="cs-CZ" sz="2000" dirty="0"/>
              <a:t>3. zákon č. 40/2009 Sb., trestní zákoník, ve znění pozdějších předpisů </a:t>
            </a:r>
          </a:p>
          <a:p>
            <a:r>
              <a:rPr lang="cs-CZ" sz="2000" dirty="0"/>
              <a:t>4. zákon č. 141/1961 Sb., trestní řád, ve znění pozdějších předpisů</a:t>
            </a:r>
          </a:p>
          <a:p>
            <a:r>
              <a:rPr lang="cs-CZ" sz="2000" dirty="0"/>
              <a:t>5. zákon č. 89/2012 Sb., občanský zákoník, ve znění pozdějších </a:t>
            </a:r>
            <a:r>
              <a:rPr lang="cs-CZ" sz="2000" dirty="0" smtClean="0"/>
              <a:t>předpisů</a:t>
            </a:r>
            <a:endParaRPr lang="cs-CZ" b="1" dirty="0"/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endParaRPr lang="cs-CZ" b="1" dirty="0"/>
          </a:p>
          <a:p>
            <a:pPr>
              <a:buNone/>
            </a:pPr>
            <a:endParaRPr lang="cs-CZ" dirty="0"/>
          </a:p>
          <a:p>
            <a:pPr algn="just"/>
            <a:endParaRPr lang="cs-CZ" b="1" dirty="0"/>
          </a:p>
          <a:p>
            <a:pPr algn="just"/>
            <a:endParaRPr lang="cs-CZ" b="1" dirty="0"/>
          </a:p>
          <a:p>
            <a:pPr marL="285750" indent="-285750" algn="just">
              <a:buFontTx/>
              <a:buChar char="-"/>
            </a:pPr>
            <a:endParaRPr lang="cs-CZ" dirty="0" smtClean="0"/>
          </a:p>
          <a:p>
            <a:pPr marL="285750" indent="-285750" algn="just">
              <a:buFontTx/>
              <a:buChar char="-"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735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práva,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764704"/>
            <a:ext cx="8136904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000" b="1" dirty="0"/>
              <a:t>Podmínky úspěšného absolvování předmětu:</a:t>
            </a:r>
          </a:p>
          <a:p>
            <a:pPr algn="just"/>
            <a:endParaRPr lang="cs-CZ" sz="2000" b="1" dirty="0" smtClean="0"/>
          </a:p>
          <a:p>
            <a:pPr algn="just"/>
            <a:r>
              <a:rPr lang="cs-CZ" sz="2000" b="1" dirty="0" smtClean="0"/>
              <a:t>Zápočtový/zkouškový test</a:t>
            </a:r>
          </a:p>
          <a:p>
            <a:pPr algn="just"/>
            <a:endParaRPr lang="cs-CZ" sz="2000" b="1" dirty="0"/>
          </a:p>
          <a:p>
            <a:pPr algn="just"/>
            <a:r>
              <a:rPr lang="cs-CZ" sz="2000" dirty="0" smtClean="0"/>
              <a:t>Studenti </a:t>
            </a:r>
            <a:r>
              <a:rPr lang="cs-CZ" sz="2000" dirty="0"/>
              <a:t>mohou získat celkem </a:t>
            </a:r>
            <a:r>
              <a:rPr lang="cs-CZ" sz="2000" b="1" dirty="0" smtClean="0"/>
              <a:t>20 </a:t>
            </a:r>
            <a:r>
              <a:rPr lang="cs-CZ" sz="2000" dirty="0" smtClean="0"/>
              <a:t>bodů</a:t>
            </a:r>
            <a:endParaRPr lang="cs-CZ" sz="2000" dirty="0"/>
          </a:p>
          <a:p>
            <a:pPr algn="just"/>
            <a:r>
              <a:rPr lang="cs-CZ" sz="2000" dirty="0" smtClean="0"/>
              <a:t>Škála </a:t>
            </a:r>
            <a:r>
              <a:rPr lang="cs-CZ" sz="2000" dirty="0"/>
              <a:t>známkování dle celkového počtu získaných bodů</a:t>
            </a:r>
            <a:r>
              <a:rPr lang="cs-CZ" sz="2000" dirty="0" smtClean="0"/>
              <a:t>:</a:t>
            </a:r>
          </a:p>
          <a:p>
            <a:pPr algn="just"/>
            <a:r>
              <a:rPr lang="cs-CZ" sz="2000" dirty="0" smtClean="0"/>
              <a:t>20-19…………………</a:t>
            </a:r>
            <a:r>
              <a:rPr lang="cs-CZ" sz="2000" b="1" dirty="0" smtClean="0"/>
              <a:t>A</a:t>
            </a:r>
            <a:endParaRPr lang="cs-CZ" sz="2000" b="1" dirty="0"/>
          </a:p>
          <a:p>
            <a:pPr algn="just"/>
            <a:r>
              <a:rPr lang="cs-CZ" sz="2000" dirty="0" smtClean="0"/>
              <a:t>18-17…………………</a:t>
            </a:r>
            <a:r>
              <a:rPr lang="cs-CZ" sz="2000" b="1" dirty="0" smtClean="0"/>
              <a:t>B</a:t>
            </a:r>
            <a:endParaRPr lang="cs-CZ" sz="2000" b="1" dirty="0"/>
          </a:p>
          <a:p>
            <a:pPr algn="just"/>
            <a:r>
              <a:rPr lang="cs-CZ" sz="2000" dirty="0" smtClean="0"/>
              <a:t>16-15………………..</a:t>
            </a:r>
            <a:r>
              <a:rPr lang="cs-CZ" sz="2000" b="1" dirty="0" smtClean="0"/>
              <a:t>C</a:t>
            </a:r>
            <a:endParaRPr lang="cs-CZ" sz="2000" b="1" dirty="0"/>
          </a:p>
          <a:p>
            <a:pPr algn="just"/>
            <a:r>
              <a:rPr lang="cs-CZ" sz="2000" dirty="0" smtClean="0"/>
              <a:t>14-13………………..</a:t>
            </a:r>
            <a:r>
              <a:rPr lang="cs-CZ" sz="2000" b="1" dirty="0" smtClean="0"/>
              <a:t>D</a:t>
            </a:r>
            <a:endParaRPr lang="cs-CZ" sz="2000" b="1" dirty="0"/>
          </a:p>
          <a:p>
            <a:pPr algn="just"/>
            <a:r>
              <a:rPr lang="cs-CZ" sz="2000" dirty="0" smtClean="0"/>
              <a:t>12-11………………..</a:t>
            </a:r>
            <a:r>
              <a:rPr lang="cs-CZ" sz="2000" b="1" dirty="0" smtClean="0"/>
              <a:t>E</a:t>
            </a:r>
            <a:endParaRPr lang="cs-CZ" sz="2000" b="1" dirty="0"/>
          </a:p>
          <a:p>
            <a:pPr algn="just"/>
            <a:r>
              <a:rPr lang="cs-CZ" sz="2000" dirty="0" smtClean="0"/>
              <a:t>10- 0…………………..</a:t>
            </a:r>
            <a:r>
              <a:rPr lang="cs-CZ" sz="2000" b="1" dirty="0" smtClean="0"/>
              <a:t>F</a:t>
            </a:r>
          </a:p>
          <a:p>
            <a:pPr algn="just"/>
            <a:r>
              <a:rPr lang="cs-CZ" sz="2000" b="1" dirty="0" smtClean="0"/>
              <a:t>Obsah testu</a:t>
            </a:r>
            <a:endParaRPr lang="cs-CZ" sz="2000" dirty="0"/>
          </a:p>
          <a:p>
            <a:pPr algn="just"/>
            <a:r>
              <a:rPr lang="cs-CZ" sz="2000" dirty="0"/>
              <a:t>uzavřené otázky (0-4 správné možnosti)</a:t>
            </a:r>
          </a:p>
          <a:p>
            <a:pPr algn="just"/>
            <a:endParaRPr lang="cs-CZ" b="1" dirty="0" smtClean="0"/>
          </a:p>
          <a:p>
            <a:pPr algn="just"/>
            <a:endParaRPr lang="cs-CZ" b="1" dirty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74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práva,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764704"/>
            <a:ext cx="813690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000" b="1" dirty="0" smtClean="0"/>
              <a:t>Kontakty na vyučujícího:</a:t>
            </a:r>
          </a:p>
          <a:p>
            <a:pPr algn="just"/>
            <a:endParaRPr lang="cs-CZ" sz="2000" b="1" dirty="0" smtClean="0"/>
          </a:p>
          <a:p>
            <a:pPr algn="just"/>
            <a:r>
              <a:rPr lang="cs-CZ" sz="2000" b="1" dirty="0" smtClean="0"/>
              <a:t>Email: </a:t>
            </a:r>
            <a:r>
              <a:rPr lang="cs-CZ" sz="2000" b="1" dirty="0" err="1" smtClean="0">
                <a:hlinkClick r:id="rId2"/>
              </a:rPr>
              <a:t>marton</a:t>
            </a:r>
            <a:r>
              <a:rPr lang="cs-CZ" sz="2000" b="1" dirty="0" smtClean="0">
                <a:hlinkClick r:id="rId2"/>
              </a:rPr>
              <a:t>@</a:t>
            </a:r>
            <a:r>
              <a:rPr lang="cs-CZ" sz="2000" b="1" dirty="0" err="1" smtClean="0">
                <a:hlinkClick r:id="rId2"/>
              </a:rPr>
              <a:t>opf.slu.cz</a:t>
            </a:r>
            <a:endParaRPr lang="cs-CZ" sz="2000" b="1" dirty="0" smtClean="0"/>
          </a:p>
          <a:p>
            <a:pPr algn="just"/>
            <a:endParaRPr lang="cs-CZ" sz="2000" b="1" dirty="0" smtClean="0"/>
          </a:p>
          <a:p>
            <a:pPr algn="just"/>
            <a:r>
              <a:rPr lang="cs-CZ" sz="2000" b="1" dirty="0" smtClean="0"/>
              <a:t>Konzultační hodiny: </a:t>
            </a:r>
            <a:r>
              <a:rPr lang="cs-CZ" sz="2000" b="1" dirty="0" smtClean="0"/>
              <a:t>po </a:t>
            </a:r>
            <a:r>
              <a:rPr lang="cs-CZ" sz="2000" b="1" dirty="0" smtClean="0"/>
              <a:t>předchozí domluvě </a:t>
            </a:r>
            <a:r>
              <a:rPr lang="cs-CZ" sz="2000" b="1" dirty="0" smtClean="0"/>
              <a:t>emailem</a:t>
            </a:r>
            <a:endParaRPr lang="cs-CZ" sz="2000" dirty="0" smtClean="0"/>
          </a:p>
          <a:p>
            <a:pPr algn="just"/>
            <a:endParaRPr lang="cs-CZ" b="1" dirty="0" smtClean="0"/>
          </a:p>
          <a:p>
            <a:pPr algn="just"/>
            <a:endParaRPr lang="cs-CZ" b="1" dirty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74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1582</TotalTime>
  <Words>372</Words>
  <Application>Microsoft Office PowerPoint</Application>
  <PresentationFormat>Předvádění na obrazovce (4:3)</PresentationFormat>
  <Paragraphs>57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Calibri</vt:lpstr>
      <vt:lpstr>Motiv sady Office</vt:lpstr>
      <vt:lpstr>Právo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VEŘEJNÁ SPRÁVA</dc:title>
  <dc:creator>Pospíšil Petr</dc:creator>
  <cp:lastModifiedBy>mar0258</cp:lastModifiedBy>
  <cp:revision>122</cp:revision>
  <dcterms:created xsi:type="dcterms:W3CDTF">2015-09-08T17:35:18Z</dcterms:created>
  <dcterms:modified xsi:type="dcterms:W3CDTF">2021-09-21T12:23:12Z</dcterms:modified>
</cp:coreProperties>
</file>