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79" r:id="rId4"/>
    <p:sldId id="283" r:id="rId5"/>
    <p:sldId id="292" r:id="rId6"/>
    <p:sldId id="293" r:id="rId7"/>
    <p:sldId id="296" r:id="rId8"/>
    <p:sldId id="281" r:id="rId9"/>
  </p:sldIdLst>
  <p:sldSz cx="9144000" cy="6858000" type="screen4x3"/>
  <p:notesSz cx="6761163" cy="99425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4768" autoAdjust="0"/>
  </p:normalViewPr>
  <p:slideViewPr>
    <p:cSldViewPr>
      <p:cViewPr varScale="1">
        <p:scale>
          <a:sx n="71" d="100"/>
          <a:sy n="71" d="100"/>
        </p:scale>
        <p:origin x="1714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29762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572A98-CB2F-44F4-AF25-2156C3275E64}" type="datetimeFigureOut">
              <a:rPr lang="cs-CZ" smtClean="0"/>
              <a:pPr/>
              <a:t>28.08.2021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95350" y="746125"/>
            <a:ext cx="497046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43661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29762" y="9443661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515D28-ACCA-46CC-8747-1CED2801158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13726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None/>
            </a:pPr>
            <a:endParaRPr lang="cs-CZ" b="1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41928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25794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28.08.2021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28.08.2021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28.08.2021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28.08.2021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28.08.2021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28.08.2021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28.08.2021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28.08.2021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28.08.2021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28.08.2021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28.08.2021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31402A5-CF29-4560-8312-1343C2C28A1C}" type="datetimeFigureOut">
              <a:rPr lang="cs-CZ" smtClean="0"/>
              <a:pPr/>
              <a:t>28.08.2021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kotlanova@opf.slu.cz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362200" y="228600"/>
            <a:ext cx="6172200" cy="5612802"/>
          </a:xfrm>
        </p:spPr>
        <p:txBody>
          <a:bodyPr>
            <a:noAutofit/>
          </a:bodyPr>
          <a:lstStyle/>
          <a:p>
            <a:pPr algn="ctr">
              <a:spcAft>
                <a:spcPts val="600"/>
              </a:spcAft>
            </a:pPr>
            <a:r>
              <a:rPr lang="cs-CZ" sz="6000" dirty="0" smtClean="0">
                <a:solidFill>
                  <a:schemeClr val="tx1"/>
                </a:solidFill>
              </a:rPr>
              <a:t>EKONOMIE</a:t>
            </a:r>
            <a:br>
              <a:rPr lang="cs-CZ" sz="6000" dirty="0" smtClean="0">
                <a:solidFill>
                  <a:schemeClr val="tx1"/>
                </a:solidFill>
              </a:rPr>
            </a:br>
            <a:r>
              <a:rPr lang="cs-CZ" sz="6000" dirty="0" smtClean="0">
                <a:solidFill>
                  <a:schemeClr val="tx1"/>
                </a:solidFill>
              </a:rPr>
              <a:t> </a:t>
            </a:r>
            <a:r>
              <a:rPr lang="cs-CZ" sz="4000" dirty="0" smtClean="0">
                <a:solidFill>
                  <a:schemeClr val="tx1"/>
                </a:solidFill>
              </a:rPr>
              <a:t>(BPEKO)</a:t>
            </a:r>
            <a:r>
              <a:rPr lang="cs-CZ" sz="6000" dirty="0" smtClean="0">
                <a:solidFill>
                  <a:schemeClr val="tx1"/>
                </a:solidFill>
              </a:rPr>
              <a:t> </a:t>
            </a:r>
            <a:br>
              <a:rPr lang="cs-CZ" sz="6000" dirty="0" smtClean="0">
                <a:solidFill>
                  <a:schemeClr val="tx1"/>
                </a:solidFill>
              </a:rPr>
            </a:br>
            <a:r>
              <a:rPr lang="cs-CZ" sz="6000" dirty="0" smtClean="0">
                <a:solidFill>
                  <a:schemeClr val="tx1"/>
                </a:solidFill>
              </a:rPr>
              <a:t>semináře</a:t>
            </a:r>
            <a:br>
              <a:rPr lang="cs-CZ" sz="6000" dirty="0" smtClean="0">
                <a:solidFill>
                  <a:schemeClr val="tx1"/>
                </a:solidFill>
              </a:rPr>
            </a:br>
            <a:r>
              <a:rPr lang="cs-CZ" sz="3200" dirty="0" smtClean="0">
                <a:solidFill>
                  <a:schemeClr val="tx1"/>
                </a:solidFill>
              </a:rPr>
              <a:t>Ing. Eva Kotlánová, Ph.D.        </a:t>
            </a:r>
            <a:r>
              <a:rPr lang="cs-CZ" sz="6000" dirty="0" smtClean="0">
                <a:solidFill>
                  <a:schemeClr val="tx1"/>
                </a:solidFill>
              </a:rPr>
              <a:t/>
            </a:r>
            <a:br>
              <a:rPr lang="cs-CZ" sz="6000" dirty="0" smtClean="0">
                <a:solidFill>
                  <a:schemeClr val="tx1"/>
                </a:solidFill>
              </a:rPr>
            </a:br>
            <a:r>
              <a:rPr lang="cs-CZ" sz="6000" dirty="0" smtClean="0">
                <a:solidFill>
                  <a:schemeClr val="tx1"/>
                </a:solidFill>
              </a:rPr>
              <a:t/>
            </a:r>
            <a:br>
              <a:rPr lang="cs-CZ" sz="6000" dirty="0" smtClean="0">
                <a:solidFill>
                  <a:schemeClr val="tx1"/>
                </a:solidFill>
              </a:rPr>
            </a:br>
            <a:r>
              <a:rPr lang="cs-CZ" sz="3600" b="0" dirty="0" smtClean="0">
                <a:solidFill>
                  <a:schemeClr val="tx1"/>
                </a:solidFill>
              </a:rPr>
              <a:t>ZS </a:t>
            </a:r>
            <a:r>
              <a:rPr lang="cs-CZ" sz="3600" b="0" dirty="0" smtClean="0">
                <a:solidFill>
                  <a:schemeClr val="tx1"/>
                </a:solidFill>
              </a:rPr>
              <a:t>2021/2022</a:t>
            </a:r>
            <a:endParaRPr lang="cs-CZ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9762"/>
          </a:xfrm>
        </p:spPr>
        <p:txBody>
          <a:bodyPr>
            <a:normAutofit fontScale="90000"/>
          </a:bodyPr>
          <a:lstStyle/>
          <a:p>
            <a:r>
              <a:rPr lang="cs-CZ" sz="3600" b="1" u="sng" dirty="0" smtClean="0">
                <a:solidFill>
                  <a:schemeClr val="tx1"/>
                </a:solidFill>
              </a:rPr>
              <a:t>Zajištění výuky</a:t>
            </a:r>
            <a:endParaRPr lang="cs-CZ" sz="36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57158" y="990600"/>
            <a:ext cx="8286808" cy="571500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buNone/>
            </a:pPr>
            <a:r>
              <a:rPr lang="cs-CZ" b="1" i="1" dirty="0" smtClean="0"/>
              <a:t>GARANT PŘEDMĚTU: </a:t>
            </a:r>
          </a:p>
          <a:p>
            <a:pPr marL="901700" indent="-2730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cs-CZ" dirty="0" smtClean="0"/>
              <a:t>Doc. Ing. Marian </a:t>
            </a:r>
            <a:r>
              <a:rPr lang="cs-CZ" dirty="0" err="1" smtClean="0"/>
              <a:t>Lebiedzik</a:t>
            </a:r>
            <a:r>
              <a:rPr lang="cs-CZ" dirty="0" smtClean="0"/>
              <a:t>, Ph.D.</a:t>
            </a:r>
          </a:p>
          <a:p>
            <a:pPr>
              <a:buNone/>
            </a:pPr>
            <a:r>
              <a:rPr lang="cs-CZ" b="1" i="1" dirty="0" smtClean="0"/>
              <a:t>VEDOUCÍ SEMINÁŘE</a:t>
            </a:r>
          </a:p>
          <a:p>
            <a:pPr marL="901700" indent="-273050">
              <a:buFont typeface="Arial" panose="020B0604020202020204" pitchFamily="34" charset="0"/>
              <a:buChar char="•"/>
            </a:pPr>
            <a:r>
              <a:rPr lang="cs-CZ" dirty="0"/>
              <a:t>Ing. Eva Kotlánová, </a:t>
            </a:r>
            <a:r>
              <a:rPr lang="cs-CZ" dirty="0" smtClean="0"/>
              <a:t>Ph.D.</a:t>
            </a:r>
          </a:p>
          <a:p>
            <a:pPr marL="628650" indent="0">
              <a:spcAft>
                <a:spcPts val="600"/>
              </a:spcAft>
              <a:buNone/>
            </a:pPr>
            <a:r>
              <a:rPr lang="cs-CZ" dirty="0"/>
              <a:t>	</a:t>
            </a:r>
            <a:r>
              <a:rPr lang="cs-CZ" dirty="0" smtClean="0"/>
              <a:t>katedra ekonomie a veřejné správy</a:t>
            </a:r>
          </a:p>
          <a:p>
            <a:pPr marL="273050" indent="-273050">
              <a:spcBef>
                <a:spcPts val="0"/>
              </a:spcBef>
              <a:buNone/>
            </a:pPr>
            <a:r>
              <a:rPr lang="cs-CZ" dirty="0" smtClean="0"/>
              <a:t>		kancelář </a:t>
            </a:r>
            <a:r>
              <a:rPr lang="cs-CZ" dirty="0" smtClean="0"/>
              <a:t>A234</a:t>
            </a:r>
          </a:p>
          <a:p>
            <a:pPr marL="273050" indent="-273050">
              <a:spcBef>
                <a:spcPts val="0"/>
              </a:spcBef>
              <a:buNone/>
            </a:pPr>
            <a:endParaRPr lang="cs-CZ" dirty="0" smtClean="0"/>
          </a:p>
          <a:p>
            <a:pPr marL="273050" indent="-273050">
              <a:spcBef>
                <a:spcPts val="0"/>
              </a:spcBef>
              <a:spcAft>
                <a:spcPts val="600"/>
              </a:spcAft>
              <a:buNone/>
            </a:pPr>
            <a:r>
              <a:rPr lang="cs-CZ" dirty="0" smtClean="0"/>
              <a:t>		</a:t>
            </a:r>
            <a:r>
              <a:rPr lang="cs-CZ" dirty="0" smtClean="0">
                <a:hlinkClick r:id="rId3"/>
              </a:rPr>
              <a:t>kotlanova@opf.slu.cz</a:t>
            </a:r>
            <a:endParaRPr lang="cs-CZ" dirty="0" smtClean="0"/>
          </a:p>
          <a:p>
            <a:pPr marL="273050" indent="-273050">
              <a:spcBef>
                <a:spcPts val="0"/>
              </a:spcBef>
              <a:spcAft>
                <a:spcPts val="600"/>
              </a:spcAft>
              <a:buNone/>
            </a:pPr>
            <a:endParaRPr lang="cs-CZ" dirty="0" smtClean="0"/>
          </a:p>
          <a:p>
            <a:pPr marL="273050" indent="-273050">
              <a:spcBef>
                <a:spcPts val="0"/>
              </a:spcBef>
              <a:buNone/>
            </a:pPr>
            <a:r>
              <a:rPr lang="cs-CZ" dirty="0" smtClean="0"/>
              <a:t>	</a:t>
            </a:r>
            <a:r>
              <a:rPr lang="cs-CZ" dirty="0"/>
              <a:t>	</a:t>
            </a:r>
            <a:r>
              <a:rPr lang="cs-CZ" u="sng" dirty="0" err="1" smtClean="0"/>
              <a:t>Konz</a:t>
            </a:r>
            <a:r>
              <a:rPr lang="cs-CZ" u="sng" dirty="0" smtClean="0"/>
              <a:t>. h.</a:t>
            </a:r>
            <a:r>
              <a:rPr lang="cs-CZ" dirty="0" smtClean="0"/>
              <a:t>:  </a:t>
            </a:r>
            <a:r>
              <a:rPr lang="cs-CZ" b="1" dirty="0" smtClean="0"/>
              <a:t>ST</a:t>
            </a:r>
            <a:r>
              <a:rPr lang="cs-CZ" b="1" dirty="0" smtClean="0"/>
              <a:t> 7.55 </a:t>
            </a:r>
            <a:r>
              <a:rPr lang="cs-CZ" b="1" dirty="0"/>
              <a:t>– </a:t>
            </a:r>
            <a:r>
              <a:rPr lang="cs-CZ" b="1" dirty="0" smtClean="0"/>
              <a:t>8.55   13.30-14.30</a:t>
            </a:r>
            <a:r>
              <a:rPr lang="cs-CZ" b="1" dirty="0"/>
              <a:t>	</a:t>
            </a:r>
          </a:p>
          <a:p>
            <a:pPr marL="273050" indent="-273050">
              <a:spcBef>
                <a:spcPts val="0"/>
              </a:spcBef>
              <a:buNone/>
            </a:pPr>
            <a:r>
              <a:rPr lang="cs-CZ" b="1" dirty="0"/>
              <a:t>		 </a:t>
            </a:r>
            <a:r>
              <a:rPr lang="cs-CZ" b="1" dirty="0" smtClean="0"/>
              <a:t>                 </a:t>
            </a:r>
            <a:r>
              <a:rPr lang="cs-CZ" b="1" dirty="0" smtClean="0"/>
              <a:t>jinak dle předchozí dohody</a:t>
            </a:r>
            <a:endParaRPr lang="cs-CZ" b="1" dirty="0" smtClean="0"/>
          </a:p>
          <a:p>
            <a:pPr>
              <a:spcBef>
                <a:spcPts val="0"/>
              </a:spcBef>
              <a:buNone/>
            </a:pPr>
            <a:endParaRPr lang="cs-CZ" sz="2800" dirty="0" smtClean="0"/>
          </a:p>
          <a:p>
            <a:pPr marL="514350" indent="-514350"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endParaRPr lang="cs-CZ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pPr algn="ctr"/>
            <a:r>
              <a:rPr lang="cs-CZ" sz="3600" b="1" u="sng" dirty="0" smtClean="0">
                <a:solidFill>
                  <a:schemeClr val="tx1"/>
                </a:solidFill>
              </a:rPr>
              <a:t>Charakteristika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8219256" cy="4949952"/>
          </a:xfrm>
        </p:spPr>
        <p:txBody>
          <a:bodyPr>
            <a:normAutofit/>
          </a:bodyPr>
          <a:lstStyle/>
          <a:p>
            <a:pPr marL="450850" indent="-450850" algn="just">
              <a:lnSpc>
                <a:spcPct val="100000"/>
              </a:lnSpc>
              <a:spcAft>
                <a:spcPts val="1200"/>
              </a:spcAft>
            </a:pPr>
            <a:r>
              <a:rPr lang="cs-CZ" sz="2800" dirty="0"/>
              <a:t>zimní semestr </a:t>
            </a:r>
            <a:r>
              <a:rPr lang="cs-CZ" sz="2800" dirty="0" smtClean="0"/>
              <a:t>2021/2022</a:t>
            </a:r>
            <a:endParaRPr lang="cs-CZ" sz="2800" dirty="0"/>
          </a:p>
          <a:p>
            <a:pPr marL="450850" indent="-450850" algn="just">
              <a:lnSpc>
                <a:spcPct val="100000"/>
              </a:lnSpc>
              <a:spcAft>
                <a:spcPts val="1200"/>
              </a:spcAft>
            </a:pPr>
            <a:r>
              <a:rPr lang="cs-CZ" sz="2800" dirty="0"/>
              <a:t>1. ročník </a:t>
            </a:r>
            <a:r>
              <a:rPr lang="cs-CZ" sz="2800" dirty="0" smtClean="0"/>
              <a:t>bakalářského prezenčního </a:t>
            </a:r>
            <a:r>
              <a:rPr lang="cs-CZ" sz="2800" dirty="0" smtClean="0"/>
              <a:t>studia</a:t>
            </a:r>
            <a:endParaRPr lang="cs-CZ" sz="2800" dirty="0"/>
          </a:p>
          <a:p>
            <a:pPr marL="450850" indent="-450850" algn="just">
              <a:lnSpc>
                <a:spcPct val="100000"/>
              </a:lnSpc>
              <a:spcAft>
                <a:spcPts val="1200"/>
              </a:spcAft>
            </a:pPr>
            <a:r>
              <a:rPr lang="cs-CZ" sz="2800" dirty="0"/>
              <a:t>rozsah předmětu:  2 + </a:t>
            </a:r>
            <a:r>
              <a:rPr lang="cs-CZ" sz="2800" dirty="0" smtClean="0"/>
              <a:t>2 </a:t>
            </a:r>
          </a:p>
          <a:p>
            <a:pPr marL="450850" indent="-450850" algn="just">
              <a:lnSpc>
                <a:spcPct val="100000"/>
              </a:lnSpc>
              <a:spcAft>
                <a:spcPts val="1200"/>
              </a:spcAft>
            </a:pPr>
            <a:r>
              <a:rPr lang="cs-CZ" sz="2800" dirty="0" smtClean="0"/>
              <a:t>počet </a:t>
            </a:r>
            <a:r>
              <a:rPr lang="cs-CZ" sz="2800" dirty="0"/>
              <a:t>kreditů: 5</a:t>
            </a:r>
          </a:p>
          <a:p>
            <a:pPr marL="450850" indent="-450850" algn="just">
              <a:lnSpc>
                <a:spcPct val="100000"/>
              </a:lnSpc>
              <a:spcAft>
                <a:spcPts val="1200"/>
              </a:spcAft>
            </a:pPr>
            <a:r>
              <a:rPr lang="cs-CZ" sz="2800" b="1" dirty="0">
                <a:solidFill>
                  <a:srgbClr val="FF0000"/>
                </a:solidFill>
              </a:rPr>
              <a:t>ukončení: </a:t>
            </a:r>
            <a:r>
              <a:rPr lang="cs-CZ" sz="2800" b="1" dirty="0" smtClean="0">
                <a:solidFill>
                  <a:srgbClr val="FF0000"/>
                </a:solidFill>
              </a:rPr>
              <a:t>písemná zkouška (+ průběžný test)</a:t>
            </a:r>
            <a:endParaRPr lang="cs-CZ" sz="2800" b="1" dirty="0">
              <a:solidFill>
                <a:srgbClr val="FF0000"/>
              </a:solidFill>
            </a:endParaRPr>
          </a:p>
          <a:p>
            <a:pPr marL="801688" indent="-341313" algn="just">
              <a:buFont typeface="Wingdings" pitchFamily="2" charset="2"/>
              <a:buChar char="Ø"/>
            </a:pPr>
            <a:endParaRPr lang="cs-CZ" sz="2800" b="1" u="sng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1000" cy="792162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600" b="1" u="sng" dirty="0" smtClean="0">
                <a:solidFill>
                  <a:schemeClr val="tx1"/>
                </a:solidFill>
              </a:rPr>
              <a:t>Podmínky absolvování předmětu a hodnocení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001000" cy="5486400"/>
          </a:xfrm>
        </p:spPr>
        <p:txBody>
          <a:bodyPr>
            <a:normAutofit fontScale="92500" lnSpcReduction="10000"/>
          </a:bodyPr>
          <a:lstStyle/>
          <a:p>
            <a:pPr algn="just">
              <a:spcAft>
                <a:spcPts val="600"/>
              </a:spcAft>
            </a:pPr>
            <a:r>
              <a:rPr lang="cs-CZ" sz="2600" dirty="0" smtClean="0"/>
              <a:t>Podmínkou připuštění studenta ke zkoušce je splnění podmínek semináře</a:t>
            </a:r>
            <a:endParaRPr lang="cs-CZ" sz="2600" b="1" dirty="0" smtClean="0"/>
          </a:p>
          <a:p>
            <a:pPr algn="just">
              <a:spcAft>
                <a:spcPts val="600"/>
              </a:spcAft>
            </a:pPr>
            <a:r>
              <a:rPr lang="cs-CZ" sz="2600" b="1" dirty="0" smtClean="0"/>
              <a:t>Celkově </a:t>
            </a:r>
            <a:r>
              <a:rPr lang="cs-CZ" sz="2600" dirty="0" smtClean="0"/>
              <a:t>lze v předmětu získat </a:t>
            </a:r>
            <a:r>
              <a:rPr lang="cs-CZ" sz="2600" b="1" dirty="0" smtClean="0"/>
              <a:t>100 bodů</a:t>
            </a:r>
            <a:r>
              <a:rPr lang="cs-CZ" sz="2600" dirty="0" smtClean="0"/>
              <a:t>: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 smtClean="0"/>
              <a:t>15 bodů </a:t>
            </a:r>
            <a:r>
              <a:rPr lang="cs-CZ" sz="2600" dirty="0" smtClean="0"/>
              <a:t>– průběžné aktivity v rámci seminářů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 smtClean="0"/>
              <a:t>25 bodů </a:t>
            </a:r>
            <a:r>
              <a:rPr lang="cs-CZ" sz="2600" dirty="0" smtClean="0"/>
              <a:t>- průběžný test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 smtClean="0"/>
              <a:t>60 bodů </a:t>
            </a:r>
            <a:r>
              <a:rPr lang="cs-CZ" sz="2600" dirty="0" smtClean="0"/>
              <a:t>– písemná zkouška (teorie, grafy)</a:t>
            </a:r>
          </a:p>
          <a:p>
            <a:pPr marL="901700" indent="0" algn="just">
              <a:spcBef>
                <a:spcPts val="0"/>
              </a:spcBef>
              <a:buNone/>
            </a:pPr>
            <a:endParaRPr lang="cs-CZ" sz="2600" dirty="0" smtClean="0"/>
          </a:p>
          <a:p>
            <a:pPr algn="just">
              <a:spcAft>
                <a:spcPts val="600"/>
              </a:spcAft>
            </a:pPr>
            <a:r>
              <a:rPr lang="cs-CZ" sz="2600" b="1" dirty="0" smtClean="0">
                <a:solidFill>
                  <a:srgbClr val="FF0000"/>
                </a:solidFill>
              </a:rPr>
              <a:t>Závěrečná klasifikace</a:t>
            </a:r>
            <a:endParaRPr lang="cs-CZ" sz="2600" b="1" dirty="0">
              <a:solidFill>
                <a:srgbClr val="FF0000"/>
              </a:solidFill>
            </a:endParaRP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/>
              <a:t>100 – 92 : A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 smtClean="0"/>
              <a:t>  91 </a:t>
            </a:r>
            <a:r>
              <a:rPr lang="cs-CZ" sz="2600" b="1" dirty="0"/>
              <a:t>– 84 : B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 smtClean="0"/>
              <a:t>  83 </a:t>
            </a:r>
            <a:r>
              <a:rPr lang="cs-CZ" sz="2600" b="1" dirty="0"/>
              <a:t>– 76 : C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 smtClean="0"/>
              <a:t>  75 </a:t>
            </a:r>
            <a:r>
              <a:rPr lang="cs-CZ" sz="2600" b="1" dirty="0"/>
              <a:t>– 68 : D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 smtClean="0"/>
              <a:t>  67 </a:t>
            </a:r>
            <a:r>
              <a:rPr lang="cs-CZ" sz="2600" b="1" dirty="0"/>
              <a:t>– 60 : E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 smtClean="0"/>
              <a:t>  59 </a:t>
            </a:r>
            <a:r>
              <a:rPr lang="cs-CZ" sz="2600" b="1" dirty="0"/>
              <a:t>– </a:t>
            </a:r>
            <a:r>
              <a:rPr lang="cs-CZ" sz="2600" b="1" dirty="0" smtClean="0"/>
              <a:t>  0 </a:t>
            </a:r>
            <a:r>
              <a:rPr lang="cs-CZ" sz="2600" b="1" dirty="0"/>
              <a:t>: F</a:t>
            </a:r>
          </a:p>
        </p:txBody>
      </p:sp>
    </p:spTree>
    <p:extLst>
      <p:ext uri="{BB962C8B-B14F-4D97-AF65-F5344CB8AC3E}">
        <p14:creationId xmlns:p14="http://schemas.microsoft.com/office/powerpoint/2010/main" val="2232669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001000" cy="533400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600" b="1" u="sng" dirty="0">
                <a:solidFill>
                  <a:schemeClr val="tx1"/>
                </a:solidFill>
              </a:rPr>
              <a:t>p</a:t>
            </a:r>
            <a:r>
              <a:rPr lang="cs-CZ" sz="3600" b="1" u="sng" dirty="0" smtClean="0">
                <a:solidFill>
                  <a:schemeClr val="tx1"/>
                </a:solidFill>
              </a:rPr>
              <a:t>odmínky semináře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762000"/>
            <a:ext cx="8153400" cy="6248400"/>
          </a:xfrm>
        </p:spPr>
        <p:txBody>
          <a:bodyPr>
            <a:normAutofit fontScale="85000" lnSpcReduction="10000"/>
          </a:bodyPr>
          <a:lstStyle/>
          <a:p>
            <a:pPr algn="just">
              <a:spcAft>
                <a:spcPts val="600"/>
              </a:spcAft>
            </a:pPr>
            <a:r>
              <a:rPr lang="cs-CZ" sz="2600" dirty="0" smtClean="0"/>
              <a:t>Semináře </a:t>
            </a:r>
            <a:r>
              <a:rPr lang="cs-CZ" sz="2600" dirty="0" smtClean="0"/>
              <a:t>budou </a:t>
            </a:r>
            <a:r>
              <a:rPr lang="cs-CZ" sz="2600" dirty="0" smtClean="0"/>
              <a:t>probíhat prezenční </a:t>
            </a:r>
            <a:r>
              <a:rPr lang="cs-CZ" sz="2600" dirty="0" smtClean="0"/>
              <a:t>formou (za předpokladu, že semináře budou probíhat na fakultě, je nezbytné mít min. 60% účast)</a:t>
            </a:r>
            <a:endParaRPr lang="cs-CZ" sz="2600" dirty="0" smtClean="0"/>
          </a:p>
          <a:p>
            <a:pPr algn="just">
              <a:spcAft>
                <a:spcPts val="600"/>
              </a:spcAft>
            </a:pPr>
            <a:r>
              <a:rPr lang="cs-CZ" sz="2600" dirty="0" smtClean="0"/>
              <a:t>Veškeré podklady pro semináře budou umístěny v IS SU ve složce předmětu </a:t>
            </a:r>
            <a:r>
              <a:rPr lang="cs-CZ" sz="2600" dirty="0" err="1" smtClean="0"/>
              <a:t>BPEKO_učební</a:t>
            </a:r>
            <a:r>
              <a:rPr lang="cs-CZ" sz="2600" dirty="0" smtClean="0"/>
              <a:t> </a:t>
            </a:r>
            <a:r>
              <a:rPr lang="cs-CZ" sz="2600" dirty="0" err="1" smtClean="0"/>
              <a:t>materiály_Semináře</a:t>
            </a:r>
            <a:r>
              <a:rPr lang="cs-CZ" sz="2600" dirty="0" smtClean="0"/>
              <a:t> Kotlánová</a:t>
            </a:r>
            <a:endParaRPr lang="cs-CZ" sz="2600" dirty="0"/>
          </a:p>
          <a:p>
            <a:pPr algn="just">
              <a:spcAft>
                <a:spcPts val="600"/>
              </a:spcAft>
            </a:pPr>
            <a:r>
              <a:rPr lang="cs-CZ" sz="2600" dirty="0" smtClean="0"/>
              <a:t>Studenti </a:t>
            </a:r>
            <a:r>
              <a:rPr lang="cs-CZ" sz="2600" dirty="0" smtClean="0"/>
              <a:t>budou za svou aktivitu na seminářích bodováni</a:t>
            </a:r>
          </a:p>
          <a:p>
            <a:pPr algn="just">
              <a:spcAft>
                <a:spcPts val="600"/>
              </a:spcAft>
            </a:pPr>
            <a:r>
              <a:rPr lang="cs-CZ" sz="2600" dirty="0" smtClean="0"/>
              <a:t>V případě přechodu na online formu seminářů budou studenti část příkladů řešit sami a výsledky zasílat </a:t>
            </a:r>
            <a:r>
              <a:rPr lang="cs-CZ" sz="2600" dirty="0"/>
              <a:t>vedoucímu semináře v podobě a čase, který určí vedoucí </a:t>
            </a:r>
            <a:r>
              <a:rPr lang="cs-CZ" sz="2600" dirty="0" smtClean="0"/>
              <a:t>semináře, za tuto samostatnou práci pak obdrží bodové hodnocení za aktivitu v seminářích</a:t>
            </a:r>
            <a:endParaRPr lang="cs-CZ" sz="2600" b="1" dirty="0" smtClean="0"/>
          </a:p>
          <a:p>
            <a:pPr algn="just">
              <a:spcAft>
                <a:spcPts val="600"/>
              </a:spcAft>
            </a:pPr>
            <a:r>
              <a:rPr lang="cs-CZ" sz="2600" b="1" i="1" u="sng" dirty="0" smtClean="0"/>
              <a:t>1 průběžný test</a:t>
            </a:r>
          </a:p>
          <a:p>
            <a:pPr marL="992188" indent="-271463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2600" dirty="0"/>
              <a:t>příklady, teorie, grafy</a:t>
            </a:r>
          </a:p>
          <a:p>
            <a:pPr marL="992188" indent="-271463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2600" b="1" dirty="0" smtClean="0"/>
              <a:t>za 25 bodů</a:t>
            </a:r>
          </a:p>
          <a:p>
            <a:pPr marL="992188" indent="-271463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2600" dirty="0"/>
              <a:t>p</a:t>
            </a:r>
            <a:r>
              <a:rPr lang="cs-CZ" sz="2600" dirty="0" smtClean="0"/>
              <a:t>růběžný test je nepovinný</a:t>
            </a:r>
          </a:p>
          <a:p>
            <a:pPr marL="992188" indent="-271463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2600" dirty="0" smtClean="0"/>
              <a:t>Termín průběžného testu – </a:t>
            </a:r>
            <a:r>
              <a:rPr lang="cs-CZ" sz="2600" b="1" dirty="0" smtClean="0"/>
              <a:t>čtvrtek </a:t>
            </a:r>
            <a:r>
              <a:rPr lang="cs-CZ" sz="2600" b="1" dirty="0" smtClean="0"/>
              <a:t>25.11</a:t>
            </a:r>
            <a:r>
              <a:rPr lang="cs-CZ" sz="2600" b="1" dirty="0" smtClean="0"/>
              <a:t>. </a:t>
            </a:r>
            <a:r>
              <a:rPr lang="cs-CZ" sz="2600" b="1" dirty="0" smtClean="0"/>
              <a:t>na začátku  přednášky, tj. v 11.25 ve Velkém sále</a:t>
            </a:r>
            <a:r>
              <a:rPr lang="cs-CZ" sz="2600" dirty="0" smtClean="0"/>
              <a:t> </a:t>
            </a:r>
            <a:endParaRPr lang="cs-CZ" sz="2600" b="1" dirty="0" smtClean="0"/>
          </a:p>
          <a:p>
            <a:pPr marL="0" indent="0" algn="just">
              <a:spcAft>
                <a:spcPts val="600"/>
              </a:spcAft>
              <a:buNone/>
            </a:pPr>
            <a:endParaRPr lang="cs-CZ" sz="2600" dirty="0"/>
          </a:p>
          <a:p>
            <a:pPr marL="992188" indent="-271463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cs-CZ" sz="2600" dirty="0" smtClean="0"/>
          </a:p>
          <a:p>
            <a:pPr marL="901700" indent="0" algn="just">
              <a:spcBef>
                <a:spcPts val="0"/>
              </a:spcBef>
              <a:buNone/>
            </a:pPr>
            <a:endParaRPr lang="cs-CZ" sz="2600" dirty="0" smtClean="0"/>
          </a:p>
        </p:txBody>
      </p:sp>
    </p:spTree>
    <p:extLst>
      <p:ext uri="{BB962C8B-B14F-4D97-AF65-F5344CB8AC3E}">
        <p14:creationId xmlns:p14="http://schemas.microsoft.com/office/powerpoint/2010/main" val="1596527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001000" cy="792162"/>
          </a:xfrm>
        </p:spPr>
        <p:txBody>
          <a:bodyPr>
            <a:normAutofit/>
          </a:bodyPr>
          <a:lstStyle/>
          <a:p>
            <a:pPr algn="ctr"/>
            <a:r>
              <a:rPr lang="cs-CZ" sz="3600" b="1" u="sng" dirty="0" smtClean="0">
                <a:solidFill>
                  <a:schemeClr val="tx1"/>
                </a:solidFill>
              </a:rPr>
              <a:t>Doporučená výbava na semináře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71152" y="1354428"/>
            <a:ext cx="8153400" cy="5486400"/>
          </a:xfrm>
        </p:spPr>
        <p:txBody>
          <a:bodyPr>
            <a:normAutofit/>
          </a:bodyPr>
          <a:lstStyle/>
          <a:p>
            <a:pPr lvl="0" algn="just">
              <a:spcAft>
                <a:spcPts val="1200"/>
              </a:spcAft>
            </a:pPr>
            <a:r>
              <a:rPr lang="cs-CZ" sz="2600" b="1" dirty="0"/>
              <a:t>Kalkulačka</a:t>
            </a:r>
            <a:r>
              <a:rPr lang="cs-CZ" sz="2600" dirty="0"/>
              <a:t>, se kterou umí student pracovat, případně takové znalosti základních matematických operací, jejichž využití povede ke zdárnému vyřešení </a:t>
            </a:r>
            <a:r>
              <a:rPr lang="cs-CZ" sz="2600" dirty="0" smtClean="0"/>
              <a:t>příkladů</a:t>
            </a:r>
          </a:p>
          <a:p>
            <a:pPr algn="just">
              <a:spcAft>
                <a:spcPts val="1200"/>
              </a:spcAft>
            </a:pPr>
            <a:r>
              <a:rPr lang="cs-CZ" sz="2600" dirty="0" smtClean="0"/>
              <a:t>Barevné </a:t>
            </a:r>
            <a:r>
              <a:rPr lang="cs-CZ" sz="2600" dirty="0" smtClean="0"/>
              <a:t>pastelky (fixy, propisky), pravítko</a:t>
            </a:r>
          </a:p>
          <a:p>
            <a:pPr algn="just">
              <a:spcAft>
                <a:spcPts val="1200"/>
              </a:spcAft>
            </a:pPr>
            <a:r>
              <a:rPr lang="cs-CZ" sz="2600" dirty="0" smtClean="0"/>
              <a:t>Zadání </a:t>
            </a:r>
            <a:r>
              <a:rPr lang="cs-CZ" sz="2600" dirty="0" smtClean="0"/>
              <a:t>příkladů, </a:t>
            </a:r>
            <a:r>
              <a:rPr lang="cs-CZ" sz="2600" dirty="0" smtClean="0"/>
              <a:t>které je vloženo v IS </a:t>
            </a:r>
            <a:r>
              <a:rPr lang="cs-CZ" sz="2600" dirty="0" smtClean="0"/>
              <a:t>SU, složka </a:t>
            </a:r>
            <a:r>
              <a:rPr lang="cs-CZ" sz="2600" dirty="0" err="1" smtClean="0"/>
              <a:t>BPEKO_učební</a:t>
            </a:r>
            <a:r>
              <a:rPr lang="cs-CZ" sz="2600" dirty="0" smtClean="0"/>
              <a:t> </a:t>
            </a:r>
            <a:r>
              <a:rPr lang="cs-CZ" sz="2600" dirty="0" err="1"/>
              <a:t>materiály_Semináře</a:t>
            </a:r>
            <a:r>
              <a:rPr lang="cs-CZ" sz="2600" dirty="0"/>
              <a:t> </a:t>
            </a:r>
            <a:r>
              <a:rPr lang="cs-CZ" sz="2600" dirty="0" smtClean="0"/>
              <a:t>Kotlánová (</a:t>
            </a:r>
            <a:r>
              <a:rPr lang="cs-CZ" sz="2600" dirty="0" smtClean="0"/>
              <a:t>prosím, </a:t>
            </a:r>
            <a:r>
              <a:rPr lang="cs-CZ" sz="2600" dirty="0" smtClean="0"/>
              <a:t>ujistěte se, kdo je vedoucím </a:t>
            </a:r>
            <a:r>
              <a:rPr lang="cs-CZ" sz="2600" dirty="0" smtClean="0"/>
              <a:t>vašeho </a:t>
            </a:r>
            <a:r>
              <a:rPr lang="cs-CZ" sz="2600" dirty="0" smtClean="0"/>
              <a:t>semináře</a:t>
            </a:r>
            <a:r>
              <a:rPr lang="cs-CZ" sz="2600" dirty="0" smtClean="0"/>
              <a:t>)</a:t>
            </a:r>
          </a:p>
          <a:p>
            <a:pPr algn="just">
              <a:spcAft>
                <a:spcPts val="1200"/>
              </a:spcAft>
            </a:pPr>
            <a:r>
              <a:rPr lang="cs-CZ" sz="2600" dirty="0" smtClean="0"/>
              <a:t>Omluva v případě pozdního příchodu, či předčasného odchodu ze semináře</a:t>
            </a:r>
            <a:endParaRPr lang="cs-CZ" sz="2600" dirty="0" smtClean="0"/>
          </a:p>
          <a:p>
            <a:pPr marL="901700" indent="0" algn="just">
              <a:spcBef>
                <a:spcPts val="0"/>
              </a:spcBef>
              <a:buNone/>
            </a:pPr>
            <a:endParaRPr lang="cs-CZ" sz="2600" dirty="0" smtClean="0"/>
          </a:p>
        </p:txBody>
      </p:sp>
    </p:spTree>
    <p:extLst>
      <p:ext uri="{BB962C8B-B14F-4D97-AF65-F5344CB8AC3E}">
        <p14:creationId xmlns:p14="http://schemas.microsoft.com/office/powerpoint/2010/main" val="2555731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2452" y="66658"/>
            <a:ext cx="7467600" cy="563562"/>
          </a:xfrm>
        </p:spPr>
        <p:txBody>
          <a:bodyPr/>
          <a:lstStyle/>
          <a:p>
            <a:r>
              <a:rPr lang="cs-CZ" dirty="0" smtClean="0"/>
              <a:t>Harmonogram seminářů 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253180856"/>
              </p:ext>
            </p:extLst>
          </p:nvPr>
        </p:nvGraphicFramePr>
        <p:xfrm>
          <a:off x="342452" y="630220"/>
          <a:ext cx="8305800" cy="57947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2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606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</a:rPr>
                        <a:t>Týden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Pozn.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1295">
                <a:tc>
                  <a:txBody>
                    <a:bodyPr/>
                    <a:lstStyle/>
                    <a:p>
                      <a:pPr marL="0" algn="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cs-CZ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20. </a:t>
                      </a:r>
                      <a:r>
                        <a:rPr kumimoji="0" lang="cs-CZ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kumimoji="0" lang="cs-CZ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24.9</a:t>
                      </a:r>
                      <a:endParaRPr kumimoji="0" lang="cs-CZ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ODPADÁ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Úvodní týden – semináře se nekonají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0391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</a:rPr>
                        <a:t>27.</a:t>
                      </a:r>
                      <a:r>
                        <a:rPr lang="cs-CZ" sz="1600" baseline="0" dirty="0" smtClean="0">
                          <a:effectLst/>
                        </a:rPr>
                        <a:t>9</a:t>
                      </a:r>
                      <a:r>
                        <a:rPr lang="cs-CZ" sz="1600" baseline="0" dirty="0" smtClean="0">
                          <a:effectLst/>
                        </a:rPr>
                        <a:t>. - </a:t>
                      </a:r>
                      <a:r>
                        <a:rPr lang="cs-CZ" sz="1600" baseline="0" dirty="0" smtClean="0">
                          <a:effectLst/>
                        </a:rPr>
                        <a:t>1</a:t>
                      </a:r>
                      <a:r>
                        <a:rPr lang="cs-CZ" sz="1600" dirty="0" smtClean="0">
                          <a:effectLst/>
                        </a:rPr>
                        <a:t>. </a:t>
                      </a:r>
                      <a:r>
                        <a:rPr lang="cs-CZ" sz="1600" dirty="0" smtClean="0">
                          <a:effectLst/>
                        </a:rPr>
                        <a:t>10.</a:t>
                      </a:r>
                      <a:endParaRPr lang="cs-CZ" sz="1600" dirty="0"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Úvod do mikroekonomie </a:t>
                      </a:r>
                      <a:r>
                        <a:rPr lang="cs-CZ" sz="1600" dirty="0" smtClean="0">
                          <a:effectLst/>
                        </a:rPr>
                        <a:t>– základní pojmy</a:t>
                      </a:r>
                      <a:r>
                        <a:rPr lang="cs-CZ" sz="1600" baseline="0" dirty="0" smtClean="0">
                          <a:effectLst/>
                        </a:rPr>
                        <a:t> a souvislosti ekonomie, modelový přístup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600" b="1" dirty="0" smtClean="0">
                          <a:effectLst/>
                        </a:rPr>
                        <a:t>Seminář 28. 9.</a:t>
                      </a:r>
                      <a:r>
                        <a:rPr lang="cs-CZ" sz="1600" b="1" baseline="0" dirty="0" smtClean="0">
                          <a:effectLst/>
                        </a:rPr>
                        <a:t> odpadá – </a:t>
                      </a:r>
                      <a:r>
                        <a:rPr lang="cs-CZ" sz="1600" b="1" baseline="0" dirty="0" smtClean="0">
                          <a:effectLst/>
                        </a:rPr>
                        <a:t>státní svátek</a:t>
                      </a:r>
                      <a:endParaRPr lang="cs-CZ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5991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</a:rPr>
                        <a:t>5. </a:t>
                      </a:r>
                      <a:r>
                        <a:rPr lang="cs-CZ" sz="1600" dirty="0">
                          <a:effectLst/>
                        </a:rPr>
                        <a:t>10</a:t>
                      </a:r>
                      <a:r>
                        <a:rPr lang="cs-CZ" sz="1600" dirty="0" smtClean="0">
                          <a:effectLst/>
                        </a:rPr>
                        <a:t>.</a:t>
                      </a: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>
                          <a:effectLst/>
                        </a:rPr>
                        <a:t>Úvod do mikroekonomie – základní pojmy</a:t>
                      </a:r>
                      <a:r>
                        <a:rPr lang="cs-CZ" sz="1600" baseline="0" dirty="0" smtClean="0">
                          <a:effectLst/>
                        </a:rPr>
                        <a:t> a souvislosti ekonomie, modelový přístup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903">
                <a:tc rowSpan="2"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 </a:t>
                      </a:r>
                      <a:r>
                        <a:rPr kumimoji="0" lang="cs-CZ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</a:t>
                      </a:r>
                      <a:r>
                        <a:rPr kumimoji="0" lang="cs-CZ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7.10</a:t>
                      </a:r>
                      <a:r>
                        <a:rPr kumimoji="0" lang="cs-CZ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787113"/>
                  </a:ext>
                </a:extLst>
              </a:tr>
              <a:tr h="35613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</a:rPr>
                        <a:t>Prvky trhu, tržní</a:t>
                      </a:r>
                      <a:r>
                        <a:rPr lang="cs-CZ" sz="1600" baseline="0" dirty="0" smtClean="0">
                          <a:effectLst/>
                        </a:rPr>
                        <a:t> rovnováha a její změna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4450509"/>
                  </a:ext>
                </a:extLst>
              </a:tr>
              <a:tr h="260647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</a:rPr>
                        <a:t>12. </a:t>
                      </a:r>
                      <a:r>
                        <a:rPr lang="cs-CZ" sz="1600" dirty="0">
                          <a:effectLst/>
                        </a:rPr>
                        <a:t>10.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>
                          <a:effectLst/>
                        </a:rPr>
                        <a:t>Prvky trhu, tržní</a:t>
                      </a:r>
                      <a:r>
                        <a:rPr lang="cs-CZ" sz="1600" baseline="0" dirty="0" smtClean="0">
                          <a:effectLst/>
                        </a:rPr>
                        <a:t> rovnováha a její změna</a:t>
                      </a:r>
                      <a:endParaRPr lang="cs-CZ" sz="16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0647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kumimoji="0" lang="cs-CZ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13. </a:t>
                      </a:r>
                      <a:r>
                        <a:rPr kumimoji="0" lang="cs-CZ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</a:t>
                      </a:r>
                      <a:r>
                        <a:rPr kumimoji="0" lang="cs-CZ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14.10</a:t>
                      </a:r>
                      <a:r>
                        <a:rPr kumimoji="0" lang="cs-CZ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kumimoji="0" lang="cs-CZ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Racionální</a:t>
                      </a:r>
                      <a:r>
                        <a:rPr lang="cs-CZ" sz="1600" dirty="0" smtClean="0">
                          <a:effectLst/>
                        </a:rPr>
                        <a:t> chování spotřebitele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6996788"/>
                  </a:ext>
                </a:extLst>
              </a:tr>
              <a:tr h="260647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kumimoji="0" lang="cs-CZ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19. </a:t>
                      </a:r>
                      <a:r>
                        <a:rPr kumimoji="0" lang="cs-CZ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Racionální</a:t>
                      </a:r>
                      <a:r>
                        <a:rPr lang="cs-CZ" sz="1600" dirty="0" smtClean="0">
                          <a:effectLst/>
                        </a:rPr>
                        <a:t> chování spotřebitele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0647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kumimoji="0" lang="cs-CZ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20. </a:t>
                      </a:r>
                      <a:r>
                        <a:rPr kumimoji="0" lang="cs-CZ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</a:t>
                      </a:r>
                      <a:r>
                        <a:rPr kumimoji="0" lang="cs-CZ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21.10</a:t>
                      </a:r>
                      <a:r>
                        <a:rPr kumimoji="0" lang="cs-CZ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kumimoji="0" lang="cs-CZ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>
                          <a:effectLst/>
                        </a:rPr>
                        <a:t>Poptávka, elasticita</a:t>
                      </a:r>
                      <a:r>
                        <a:rPr lang="cs-CZ" sz="1600" baseline="0" dirty="0" smtClean="0">
                          <a:effectLst/>
                        </a:rPr>
                        <a:t> poptávky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2399392"/>
                  </a:ext>
                </a:extLst>
              </a:tr>
              <a:tr h="260647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</a:rPr>
                        <a:t>26. </a:t>
                      </a:r>
                      <a:r>
                        <a:rPr lang="cs-CZ" sz="1600" dirty="0">
                          <a:effectLst/>
                        </a:rPr>
                        <a:t>10.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>
                          <a:effectLst/>
                        </a:rPr>
                        <a:t>Poptávka, elasticita</a:t>
                      </a:r>
                      <a:r>
                        <a:rPr lang="cs-CZ" sz="1600" baseline="0" dirty="0" smtClean="0">
                          <a:effectLst/>
                        </a:rPr>
                        <a:t> poptávky</a:t>
                      </a:r>
                      <a:endParaRPr lang="cs-CZ" sz="16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0647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kumimoji="0" lang="cs-CZ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27. </a:t>
                      </a:r>
                      <a:r>
                        <a:rPr kumimoji="0" lang="cs-CZ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</a:t>
                      </a:r>
                      <a:r>
                        <a:rPr kumimoji="0" lang="cs-CZ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28.10</a:t>
                      </a:r>
                      <a:r>
                        <a:rPr lang="cs-CZ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ODPADÁ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600" b="1" dirty="0" smtClean="0">
                          <a:effectLst/>
                        </a:rPr>
                        <a:t>Státní</a:t>
                      </a:r>
                      <a:r>
                        <a:rPr lang="cs-CZ" sz="1600" b="1" baseline="0" dirty="0" smtClean="0">
                          <a:effectLst/>
                        </a:rPr>
                        <a:t> </a:t>
                      </a:r>
                      <a:r>
                        <a:rPr lang="cs-CZ" sz="1600" b="1" baseline="0" dirty="0" smtClean="0">
                          <a:effectLst/>
                        </a:rPr>
                        <a:t>svátek, dovolená</a:t>
                      </a:r>
                      <a:endParaRPr lang="cs-CZ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6710117"/>
                  </a:ext>
                </a:extLst>
              </a:tr>
              <a:tr h="260647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 </a:t>
                      </a:r>
                      <a:r>
                        <a:rPr lang="cs-CZ" sz="1600" dirty="0" smtClean="0">
                          <a:effectLst/>
                        </a:rPr>
                        <a:t>1. </a:t>
                      </a:r>
                      <a:r>
                        <a:rPr lang="cs-CZ" sz="1600" dirty="0" smtClean="0">
                          <a:effectLst/>
                        </a:rPr>
                        <a:t>- </a:t>
                      </a:r>
                      <a:r>
                        <a:rPr lang="cs-CZ" sz="1600" dirty="0" smtClean="0">
                          <a:effectLst/>
                        </a:rPr>
                        <a:t>5. </a:t>
                      </a:r>
                      <a:r>
                        <a:rPr lang="cs-CZ" sz="1600" dirty="0">
                          <a:effectLst/>
                        </a:rPr>
                        <a:t>11.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>
                          <a:effectLst/>
                        </a:rPr>
                        <a:t>Teorie výroby, produkční funkce</a:t>
                      </a:r>
                      <a:endParaRPr lang="cs-CZ" sz="16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0647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</a:rPr>
                        <a:t>8. </a:t>
                      </a:r>
                      <a:r>
                        <a:rPr lang="cs-CZ" sz="1600" dirty="0" smtClean="0">
                          <a:effectLst/>
                        </a:rPr>
                        <a:t>- </a:t>
                      </a:r>
                      <a:r>
                        <a:rPr lang="cs-CZ" sz="1600" dirty="0" smtClean="0">
                          <a:effectLst/>
                        </a:rPr>
                        <a:t>11. </a:t>
                      </a:r>
                      <a:r>
                        <a:rPr lang="cs-CZ" sz="1600" dirty="0">
                          <a:effectLst/>
                        </a:rPr>
                        <a:t>11. 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Příjmy, náklady, zisk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0947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</a:rPr>
                        <a:t>15. </a:t>
                      </a:r>
                      <a:r>
                        <a:rPr lang="cs-CZ" sz="1600" dirty="0" smtClean="0">
                          <a:effectLst/>
                        </a:rPr>
                        <a:t>- </a:t>
                      </a:r>
                      <a:r>
                        <a:rPr lang="cs-CZ" sz="1600" dirty="0" smtClean="0">
                          <a:effectLst/>
                        </a:rPr>
                        <a:t>19. </a:t>
                      </a:r>
                      <a:r>
                        <a:rPr lang="cs-CZ" sz="1600" dirty="0">
                          <a:effectLst/>
                        </a:rPr>
                        <a:t>11.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Opakování k průběžnému testu</a:t>
                      </a:r>
                      <a:endParaRPr lang="cs-CZ" sz="16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600" b="1" dirty="0" smtClean="0">
                          <a:effectLst/>
                        </a:rPr>
                        <a:t>Seminář 17.11. odpadá</a:t>
                      </a:r>
                      <a:endParaRPr lang="cs-CZ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0647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</a:rPr>
                        <a:t>22. </a:t>
                      </a:r>
                      <a:r>
                        <a:rPr lang="cs-CZ" sz="1600" dirty="0" smtClean="0">
                          <a:effectLst/>
                        </a:rPr>
                        <a:t>– </a:t>
                      </a:r>
                      <a:r>
                        <a:rPr lang="cs-CZ" sz="1600" dirty="0" smtClean="0">
                          <a:effectLst/>
                        </a:rPr>
                        <a:t>26. </a:t>
                      </a:r>
                      <a:r>
                        <a:rPr lang="cs-CZ" sz="1600" dirty="0" smtClean="0">
                          <a:effectLst/>
                        </a:rPr>
                        <a:t>11.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Dokonalá </a:t>
                      </a:r>
                      <a:r>
                        <a:rPr lang="cs-CZ" sz="1600" dirty="0" smtClean="0">
                          <a:effectLst/>
                        </a:rPr>
                        <a:t>konkurence 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0647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</a:rPr>
                        <a:t>29.11</a:t>
                      </a:r>
                      <a:r>
                        <a:rPr lang="cs-CZ" sz="1600" dirty="0" smtClean="0">
                          <a:effectLst/>
                        </a:rPr>
                        <a:t>. </a:t>
                      </a:r>
                      <a:r>
                        <a:rPr lang="cs-CZ" sz="1600" dirty="0" smtClean="0">
                          <a:effectLst/>
                        </a:rPr>
                        <a:t>- 3. </a:t>
                      </a:r>
                      <a:r>
                        <a:rPr lang="cs-CZ" sz="1600" dirty="0" smtClean="0">
                          <a:effectLst/>
                        </a:rPr>
                        <a:t>12.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</a:rPr>
                        <a:t>Nedokonalá konkurence 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0647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</a:rPr>
                        <a:t>6. </a:t>
                      </a:r>
                      <a:r>
                        <a:rPr lang="cs-CZ" sz="1600" dirty="0" smtClean="0">
                          <a:effectLst/>
                        </a:rPr>
                        <a:t>- </a:t>
                      </a:r>
                      <a:r>
                        <a:rPr lang="cs-CZ" sz="1600" dirty="0" smtClean="0">
                          <a:effectLst/>
                        </a:rPr>
                        <a:t>10. </a:t>
                      </a:r>
                      <a:r>
                        <a:rPr lang="cs-CZ" sz="1600" dirty="0">
                          <a:effectLst/>
                        </a:rPr>
                        <a:t>12.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Opakování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60499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</a:rPr>
                        <a:t>13. </a:t>
                      </a:r>
                      <a:r>
                        <a:rPr lang="cs-CZ" sz="1600" dirty="0" smtClean="0">
                          <a:effectLst/>
                        </a:rPr>
                        <a:t>– </a:t>
                      </a:r>
                      <a:r>
                        <a:rPr lang="cs-CZ" sz="1600" dirty="0" smtClean="0">
                          <a:effectLst/>
                        </a:rPr>
                        <a:t>17.12</a:t>
                      </a:r>
                      <a:r>
                        <a:rPr lang="cs-CZ" sz="1600" dirty="0" smtClean="0">
                          <a:effectLst/>
                        </a:rPr>
                        <a:t>.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Semináře</a:t>
                      </a:r>
                      <a:r>
                        <a:rPr kumimoji="0" lang="cs-CZ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zrušeny – </a:t>
                      </a:r>
                      <a:r>
                        <a:rPr kumimoji="0" lang="cs-CZ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prostor pro konzultace případně </a:t>
                      </a:r>
                      <a:r>
                        <a:rPr kumimoji="0" lang="cs-CZ" sz="16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předtermín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6" name="Nadpis 1"/>
          <p:cNvSpPr txBox="1">
            <a:spLocks/>
          </p:cNvSpPr>
          <p:nvPr/>
        </p:nvSpPr>
        <p:spPr>
          <a:xfrm>
            <a:off x="228600" y="6294438"/>
            <a:ext cx="7467600" cy="563562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dirty="0" smtClean="0"/>
              <a:t>Změna programu vyhrazena!!!!!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375080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2338"/>
            <a:ext cx="7467600" cy="778098"/>
          </a:xfrm>
        </p:spPr>
        <p:txBody>
          <a:bodyPr>
            <a:normAutofit/>
          </a:bodyPr>
          <a:lstStyle/>
          <a:p>
            <a:pPr algn="ctr"/>
            <a:r>
              <a:rPr lang="cs-CZ" sz="4000" b="1" u="sng" dirty="0" smtClean="0">
                <a:solidFill>
                  <a:schemeClr val="tx1"/>
                </a:solidFill>
              </a:rPr>
              <a:t>Základní literatura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830280"/>
            <a:ext cx="8219256" cy="2604864"/>
          </a:xfrm>
        </p:spPr>
        <p:txBody>
          <a:bodyPr>
            <a:normAutofit lnSpcReduction="10000"/>
          </a:bodyPr>
          <a:lstStyle/>
          <a:p>
            <a:pPr>
              <a:spcAft>
                <a:spcPts val="600"/>
              </a:spcAft>
            </a:pPr>
            <a:r>
              <a:rPr lang="cs-CZ" sz="2800" dirty="0" smtClean="0"/>
              <a:t>TULEJA, P., P. NEZVAL A I. MAJEROVÁ, 2011. Základy mikroekonomie. Praha: CP </a:t>
            </a:r>
            <a:r>
              <a:rPr lang="cs-CZ" sz="2800" dirty="0" err="1" smtClean="0"/>
              <a:t>Bookds</a:t>
            </a:r>
            <a:r>
              <a:rPr lang="cs-CZ" sz="2800" dirty="0" smtClean="0"/>
              <a:t>. ISBN 978-80-251-3577-8.</a:t>
            </a:r>
            <a:endParaRPr lang="cs-CZ" sz="2800" dirty="0"/>
          </a:p>
          <a:p>
            <a:r>
              <a:rPr lang="cs-CZ" sz="2800" dirty="0" smtClean="0"/>
              <a:t>JUREČKA, V. A KOLEKTIV, 2010. Mikroekonomie. Praha: </a:t>
            </a:r>
            <a:r>
              <a:rPr lang="cs-CZ" sz="2800" dirty="0" err="1" smtClean="0"/>
              <a:t>Grada</a:t>
            </a:r>
            <a:r>
              <a:rPr lang="cs-CZ" sz="2800" dirty="0" smtClean="0"/>
              <a:t> </a:t>
            </a:r>
            <a:r>
              <a:rPr lang="cs-CZ" sz="2800" dirty="0" err="1" smtClean="0"/>
              <a:t>Publishing</a:t>
            </a:r>
            <a:r>
              <a:rPr lang="cs-CZ" sz="2800" dirty="0" smtClean="0"/>
              <a:t>, a.s. ISBN 978-80-247-3259-6</a:t>
            </a:r>
            <a:r>
              <a:rPr lang="cs-CZ" sz="2800" dirty="0" smtClean="0"/>
              <a:t>. </a:t>
            </a:r>
            <a:r>
              <a:rPr lang="cs-CZ" sz="2800" i="1" dirty="0" smtClean="0"/>
              <a:t>(případně pozdější vydání)</a:t>
            </a:r>
            <a:endParaRPr lang="cs-CZ" sz="2800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609600" y="3372007"/>
            <a:ext cx="7467600" cy="778098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4000" b="1" u="sng" dirty="0" smtClean="0">
                <a:solidFill>
                  <a:schemeClr val="tx1"/>
                </a:solidFill>
              </a:rPr>
              <a:t>doporučená literatura</a:t>
            </a:r>
            <a:endParaRPr lang="cs-CZ" sz="4000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57200" y="4122201"/>
            <a:ext cx="8219256" cy="2757264"/>
          </a:xfrm>
          <a:prstGeom prst="rect">
            <a:avLst/>
          </a:prstGeom>
        </p:spPr>
        <p:txBody>
          <a:bodyPr vert="horz">
            <a:normAutofit fontScale="85000" lnSpcReduction="1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cs-CZ" sz="2800" dirty="0" smtClean="0"/>
              <a:t>JUREČKA, V., O. BŘEZINOVÁ A KOLEKTIV, 2004. Mikroekonome, základní kurs. Ostrava: VŠB-TU Ostrava. ISBN 80-7078-771-6.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MANKIW, N. G., 2009. Základy ekonomie. Praha: </a:t>
            </a:r>
            <a:r>
              <a:rPr lang="cs-CZ" sz="2800" dirty="0" err="1"/>
              <a:t>G</a:t>
            </a:r>
            <a:r>
              <a:rPr lang="cs-CZ" sz="2800" dirty="0" err="1" smtClean="0"/>
              <a:t>rada</a:t>
            </a:r>
            <a:r>
              <a:rPr lang="cs-CZ" sz="2800" dirty="0" smtClean="0"/>
              <a:t>. ISBN 978-80-7169-897-3.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CASE, K. E., R. FAIR and S. OSTER, 2011. </a:t>
            </a:r>
            <a:r>
              <a:rPr lang="cs-CZ" sz="2800" dirty="0" err="1" smtClean="0"/>
              <a:t>Principles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</a:t>
            </a:r>
            <a:r>
              <a:rPr lang="cs-CZ" sz="2800" dirty="0" err="1" smtClean="0"/>
              <a:t>Microeconomics</a:t>
            </a:r>
            <a:r>
              <a:rPr lang="cs-CZ" sz="2800" dirty="0" smtClean="0"/>
              <a:t>. New York: </a:t>
            </a:r>
            <a:r>
              <a:rPr lang="cs-CZ" sz="2800" dirty="0" err="1" smtClean="0"/>
              <a:t>Prentice</a:t>
            </a:r>
            <a:r>
              <a:rPr lang="cs-CZ" sz="2800" dirty="0" smtClean="0"/>
              <a:t> </a:t>
            </a:r>
            <a:r>
              <a:rPr lang="cs-CZ" sz="2800" dirty="0" err="1" smtClean="0"/>
              <a:t>Hall</a:t>
            </a:r>
            <a:r>
              <a:rPr lang="cs-CZ" sz="2800" dirty="0" smtClean="0"/>
              <a:t>. ISBN 978-0131388857.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902</TotalTime>
  <Words>668</Words>
  <Application>Microsoft Office PowerPoint</Application>
  <PresentationFormat>Předvádění na obrazovce (4:3)</PresentationFormat>
  <Paragraphs>112</Paragraphs>
  <Slides>8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4" baseType="lpstr">
      <vt:lpstr>Arial</vt:lpstr>
      <vt:lpstr>Calibri</vt:lpstr>
      <vt:lpstr>Times New Roman</vt:lpstr>
      <vt:lpstr>Wingdings</vt:lpstr>
      <vt:lpstr>Wingdings 2</vt:lpstr>
      <vt:lpstr>Arkýř</vt:lpstr>
      <vt:lpstr>EKONOMIE  (BPEKO)  semináře Ing. Eva Kotlánová, Ph.D.          ZS 2021/2022</vt:lpstr>
      <vt:lpstr>Zajištění výuky</vt:lpstr>
      <vt:lpstr>Charakteristika předmětu</vt:lpstr>
      <vt:lpstr>Podmínky absolvování předmětu a hodnocení</vt:lpstr>
      <vt:lpstr>podmínky semináře</vt:lpstr>
      <vt:lpstr>Doporučená výbava na semináře</vt:lpstr>
      <vt:lpstr>Harmonogram seminářů </vt:lpstr>
      <vt:lpstr>Základní literatura</vt:lpstr>
    </vt:vector>
  </TitlesOfParts>
  <Company>OPF SU Karvina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Hospodářská politika</dc:title>
  <dc:creator>Admins</dc:creator>
  <cp:lastModifiedBy>prigo_ek@outlook.cz</cp:lastModifiedBy>
  <cp:revision>198</cp:revision>
  <dcterms:created xsi:type="dcterms:W3CDTF">2015-02-19T14:22:13Z</dcterms:created>
  <dcterms:modified xsi:type="dcterms:W3CDTF">2021-08-28T15:05:49Z</dcterms:modified>
</cp:coreProperties>
</file>