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 snapToGrid="0">
      <p:cViewPr varScale="1">
        <p:scale>
          <a:sx n="70" d="100"/>
          <a:sy n="70" d="100"/>
        </p:scale>
        <p:origin x="-1386" y="-108"/>
      </p:cViewPr>
      <p:guideLst>
        <p:guide orient="horz" pos="4095"/>
        <p:guide pos="2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3E7A-F743-42B2-BB8C-276484A43311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0FA8-8C46-41C9-890C-802C7CCA1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EA303-B1B2-40E6-A5BD-073689D665B4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7F-A0CC-49EA-A882-0C573499B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5B1F-12FA-409C-B231-EDBD419154FF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65B9-8C18-4151-9B95-DE36BFE42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DCD2-1617-479D-8922-38563E45B9E0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E6D1-8589-4C92-968E-DE0C3AD9A1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EB75-5515-423D-8B88-96D28269E402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891B-AC87-4564-A151-C02B780976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8C93-007E-478B-801A-676F3C29B62A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3D4F-C928-4613-957B-98E455B23F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F33B-24CC-44F0-8005-627BC093D157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6FF0-4E0B-4923-9621-C7B11EB251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D5B9-6962-45FE-A04E-02C6AB4BD1AF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78D6-EEE0-41D8-8D93-37FDEF07B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B2DD-622B-4B6D-BF95-B2AFC5BAC70A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5D79-257E-4355-859B-889A90DFEE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1F2B-17F7-41CE-A091-498D868119A4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1120-91BF-421C-B6C7-9DF30BF404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8B33-5014-449B-94C4-027C1A4B2F51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7697-A82F-4373-90A0-79C2A4ED39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84AFF-1CF1-4AE0-B7C1-3BA33C4A96E0}" type="datetimeFigureOut">
              <a:rPr lang="cs-CZ"/>
              <a:pPr>
                <a:defRPr/>
              </a:pPr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4E6D32-DA7F-43A7-8FDC-B95E5D7676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EKONOMIKA NEZISKOVÝCH ORGANIZACÍ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2013/2014</a:t>
            </a:r>
            <a:endParaRPr lang="cs-CZ" sz="14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NÁZEV SEMINÁRNÍ PRÁCE…..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4" descr="G:\KLIENTI\OVX\2008-06-SLU-DesignManual\2008-10-DM\2008-11-04-Stavba01\final03\export\logoOPF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358775"/>
            <a:ext cx="4643437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dirty="0" smtClean="0"/>
              <a:t>Pavel Novák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2. </a:t>
            </a:r>
            <a:r>
              <a:rPr lang="cs-CZ" dirty="0"/>
              <a:t>r</a:t>
            </a:r>
            <a:r>
              <a:rPr lang="cs-CZ" dirty="0" smtClean="0"/>
              <a:t>očník bakalářského studia</a:t>
            </a:r>
            <a:endParaRPr lang="cs-CZ" dirty="0"/>
          </a:p>
        </p:txBody>
      </p:sp>
      <p:pic>
        <p:nvPicPr>
          <p:cNvPr id="2053" name="Picture 5" descr="G:\KLIENTI\OVX\2008-06-SLU-DesignManual\2008-10-DM\2008-11-04-Stavba01\final03\export\kolecka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138" y="6321425"/>
            <a:ext cx="197961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5" descr="G:\KLIENTI\OVX\2008-06-SLU-DesignManual\2008-10-DM\2008-11-04-Stavba01\final03\export\kolecka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6321425"/>
            <a:ext cx="197961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 descr="G:\KLIENTI\OVX\2008-06-SLU-DesignManual\2008-10-DM\2008-11-04-Stavba01\final03\export\logoOPF_kol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5013" y="6110288"/>
            <a:ext cx="5111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70795" y="777422"/>
            <a:ext cx="8459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 smtClean="0"/>
              <a:t>Obsah</a:t>
            </a:r>
            <a:endParaRPr lang="cs-CZ" sz="2800" b="1" dirty="0"/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cs-CZ" sz="2400" dirty="0" smtClean="0"/>
              <a:t>Písmo v celé prezentaci: </a:t>
            </a:r>
            <a:r>
              <a:rPr lang="cs-CZ" sz="2400" dirty="0" err="1" smtClean="0"/>
              <a:t>Arial</a:t>
            </a:r>
            <a:r>
              <a:rPr lang="cs-CZ" sz="2400" dirty="0" smtClean="0"/>
              <a:t>, maximální velikost 24, zarovnání textu nejlépe do bloku.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NÁZEV SEMINÁRNÍ PRÁCE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5" descr="G:\KLIENTI\OVX\2008-06-SLU-DesignManual\2008-10-DM\2008-11-04-Stavba01\final03\export\kolecka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6321425"/>
            <a:ext cx="197961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 descr="G:\KLIENTI\OVX\2008-06-SLU-DesignManual\2008-10-DM\2008-11-04-Stavba01\final03\export\logoOPF_kol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5013" y="6110288"/>
            <a:ext cx="5111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70795" y="777422"/>
            <a:ext cx="8459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 smtClean="0"/>
              <a:t>Úvod</a:t>
            </a:r>
            <a:endParaRPr lang="cs-CZ" sz="2800" b="1" dirty="0"/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cs-CZ" sz="2400" dirty="0" smtClean="0"/>
              <a:t>Písmo v celé prezentaci: </a:t>
            </a:r>
            <a:r>
              <a:rPr lang="cs-CZ" sz="2400" dirty="0" err="1" smtClean="0"/>
              <a:t>Arial</a:t>
            </a:r>
            <a:r>
              <a:rPr lang="cs-CZ" sz="2400" dirty="0" smtClean="0"/>
              <a:t>, maximální velikost 24, zarovnání textu nejlépe do bloku.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NÁZEV SEMINÁRNÍ PRÁCE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5" descr="G:\KLIENTI\OVX\2008-06-SLU-DesignManual\2008-10-DM\2008-11-04-Stavba01\final03\export\kolecka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6321425"/>
            <a:ext cx="197961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 descr="G:\KLIENTI\OVX\2008-06-SLU-DesignManual\2008-10-DM\2008-11-04-Stavba01\final03\export\logoOPF_kol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5013" y="6110288"/>
            <a:ext cx="5111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70795" y="777422"/>
            <a:ext cx="8459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 smtClean="0"/>
              <a:t>Název kapitoly, podkapitoly</a:t>
            </a:r>
            <a:endParaRPr lang="cs-CZ" sz="2800" b="1" dirty="0"/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cs-CZ" sz="2400" dirty="0" smtClean="0"/>
              <a:t>Vlastní text </a:t>
            </a:r>
          </a:p>
          <a:p>
            <a:pPr eaLnBrk="1" hangingPunct="1"/>
            <a:r>
              <a:rPr lang="cs-CZ" sz="2400" dirty="0" smtClean="0"/>
              <a:t>………………………………………………………………………………………………………………………………………………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Doslovně opsán text musí být citován dle normy ISO 690. Zdroje uvedeny v závěru práce + odkaz v textu, např.:</a:t>
            </a:r>
          </a:p>
          <a:p>
            <a:pPr eaLnBrk="1" hangingPunct="1"/>
            <a:endParaRPr lang="cs-CZ" sz="2400" dirty="0">
              <a:solidFill>
                <a:srgbClr val="FF0000"/>
              </a:solidFill>
            </a:endParaRPr>
          </a:p>
          <a:p>
            <a:pPr eaLnBrk="1" hangingPunct="1"/>
            <a:r>
              <a:rPr lang="cs-CZ" sz="2400" dirty="0">
                <a:solidFill>
                  <a:srgbClr val="FF0000"/>
                </a:solidFill>
              </a:rPr>
              <a:t>Tato skutečnost vyplývá dle Šimka (2007) např. z teorie duálního trhu </a:t>
            </a:r>
            <a:r>
              <a:rPr lang="cs-CZ" sz="2400" dirty="0" smtClean="0">
                <a:solidFill>
                  <a:srgbClr val="FF0000"/>
                </a:solidFill>
              </a:rPr>
              <a:t>práce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…………..</a:t>
            </a:r>
          </a:p>
          <a:p>
            <a:pPr eaLnBrk="1" hangingPunct="1"/>
            <a:endParaRPr lang="cs-CZ" sz="2400" dirty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NÁZEV SEMINÁRNÍ PRÁCE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5" descr="G:\KLIENTI\OVX\2008-06-SLU-DesignManual\2008-10-DM\2008-11-04-Stavba01\final03\export\kolecka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6321425"/>
            <a:ext cx="197961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 descr="G:\KLIENTI\OVX\2008-06-SLU-DesignManual\2008-10-DM\2008-11-04-Stavba01\final03\export\logoOPF_kol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5013" y="6110288"/>
            <a:ext cx="5111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70795" y="777422"/>
            <a:ext cx="8459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 smtClean="0"/>
              <a:t>Název kapitoly, podkapitoly</a:t>
            </a:r>
            <a:endParaRPr lang="cs-CZ" sz="2800" b="1" dirty="0"/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cs-CZ" sz="2400" dirty="0" smtClean="0"/>
              <a:t>Váš text..................................................................................... </a:t>
            </a:r>
          </a:p>
          <a:p>
            <a:pPr eaLnBrk="1" hangingPunct="1"/>
            <a:r>
              <a:rPr lang="cs-CZ" sz="24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NÁZEV SEMINÁRNÍ PRÁCE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5" descr="G:\KLIENTI\OVX\2008-06-SLU-DesignManual\2008-10-DM\2008-11-04-Stavba01\final03\export\kolecka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6321425"/>
            <a:ext cx="197961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 descr="G:\KLIENTI\OVX\2008-06-SLU-DesignManual\2008-10-DM\2008-11-04-Stavba01\final03\export\logoOPF_kol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5013" y="6110288"/>
            <a:ext cx="5111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70795" y="777422"/>
            <a:ext cx="8459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 smtClean="0"/>
              <a:t>Závěr</a:t>
            </a:r>
            <a:endParaRPr lang="cs-CZ" sz="2800" b="1" dirty="0"/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cs-CZ" sz="2400" dirty="0" smtClean="0"/>
              <a:t>Váš text..................................................................................... </a:t>
            </a:r>
          </a:p>
          <a:p>
            <a:pPr eaLnBrk="1" hangingPunct="1"/>
            <a:r>
              <a:rPr lang="cs-CZ" sz="24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NÁZEV SEMINÁRNÍ PRÁCE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5" descr="G:\KLIENTI\OVX\2008-06-SLU-DesignManual\2008-10-DM\2008-11-04-Stavba01\final03\export\kolecka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6321425"/>
            <a:ext cx="197961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 descr="G:\KLIENTI\OVX\2008-06-SLU-DesignManual\2008-10-DM\2008-11-04-Stavba01\final03\export\logoOPF_kol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5013" y="6110288"/>
            <a:ext cx="5111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70795" y="777422"/>
            <a:ext cx="84597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 smtClean="0"/>
              <a:t>Seznam použitých pramenů a literatury</a:t>
            </a:r>
          </a:p>
          <a:p>
            <a:endParaRPr lang="cs-CZ" sz="2800" b="1" dirty="0"/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Seřaďte abecedně!!!</a:t>
            </a:r>
          </a:p>
          <a:p>
            <a:endParaRPr lang="pl-PL" dirty="0" smtClean="0"/>
          </a:p>
          <a:p>
            <a:r>
              <a:rPr lang="cs-CZ" dirty="0"/>
              <a:t>Evropský parlament. </a:t>
            </a:r>
            <a:r>
              <a:rPr lang="cs-CZ" i="1" dirty="0"/>
              <a:t>Europa.eu: oficiální internetová stránka Evropské unie </a:t>
            </a:r>
            <a:r>
              <a:rPr lang="cs-CZ" dirty="0"/>
              <a:t>[online]. [vid. 10. srpna 2012]. Dostupné z: http://europa.eu/about-eu/institutions-bodies/european-parliament/index_cs.htm </a:t>
            </a:r>
          </a:p>
          <a:p>
            <a:endParaRPr lang="cs-CZ" dirty="0" smtClean="0"/>
          </a:p>
          <a:p>
            <a:r>
              <a:rPr lang="en-US" dirty="0"/>
              <a:t>JONES, R.J., 2001. </a:t>
            </a:r>
            <a:r>
              <a:rPr lang="en-US" i="1" dirty="0"/>
              <a:t>The politics and economics of the European Union: an introductory text</a:t>
            </a:r>
            <a:r>
              <a:rPr lang="en-US" dirty="0"/>
              <a:t>. 2nd ed. Cheltenham: Edward Elgar Publishing. ISBN 1-84064-110-X. </a:t>
            </a:r>
          </a:p>
          <a:p>
            <a:endParaRPr lang="cs-CZ" dirty="0"/>
          </a:p>
          <a:p>
            <a:r>
              <a:rPr lang="cs-CZ" dirty="0"/>
              <a:t>TÝČ, V., 2006. </a:t>
            </a:r>
            <a:r>
              <a:rPr lang="cs-CZ" i="1" dirty="0"/>
              <a:t>Základy práva Evropské unie pro ekonomy</a:t>
            </a:r>
            <a:r>
              <a:rPr lang="cs-CZ" dirty="0"/>
              <a:t>. 5. vyd. Praha: Linde. ISBN 80 7201-631-8. </a:t>
            </a:r>
          </a:p>
          <a:p>
            <a:endParaRPr lang="cs-CZ" dirty="0"/>
          </a:p>
          <a:p>
            <a:r>
              <a:rPr lang="cs-CZ" dirty="0"/>
              <a:t>Zákon č. 262/2006 Sb., zákoník práce. </a:t>
            </a:r>
            <a:r>
              <a:rPr lang="cs-CZ" i="1" dirty="0"/>
              <a:t>Ministerstvo práce a sociálních věcí </a:t>
            </a:r>
            <a:r>
              <a:rPr lang="cs-CZ" dirty="0"/>
              <a:t>[online]. [vid. 10. srpna 2012]. Dostupné z: http://www.mpsv.cz/ppropo.php?ID=z262_2006o </a:t>
            </a:r>
          </a:p>
          <a:p>
            <a:endParaRPr lang="cs-CZ" dirty="0"/>
          </a:p>
          <a:p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NÁZEV SEMINÁRNÍ PRÁCE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258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Štefan</dc:creator>
  <cp:lastModifiedBy>Admins</cp:lastModifiedBy>
  <cp:revision>48</cp:revision>
  <dcterms:created xsi:type="dcterms:W3CDTF">2008-12-30T09:11:17Z</dcterms:created>
  <dcterms:modified xsi:type="dcterms:W3CDTF">2013-09-10T12:22:58Z</dcterms:modified>
</cp:coreProperties>
</file>