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9" r:id="rId13"/>
    <p:sldId id="280" r:id="rId14"/>
    <p:sldId id="281" r:id="rId15"/>
    <p:sldId id="267" r:id="rId16"/>
    <p:sldId id="268" r:id="rId17"/>
    <p:sldId id="269" r:id="rId18"/>
    <p:sldId id="282" r:id="rId19"/>
    <p:sldId id="283" r:id="rId20"/>
    <p:sldId id="284" r:id="rId21"/>
    <p:sldId id="285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23BC-7C60-45B6-AC74-CF2B1912E370}" type="datetimeFigureOut">
              <a:rPr lang="cs-CZ" smtClean="0"/>
              <a:t>14.11.2013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D3F97BB-05F4-4429-8E50-E5209EDCAA2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23BC-7C60-45B6-AC74-CF2B1912E370}" type="datetimeFigureOut">
              <a:rPr lang="cs-CZ" smtClean="0"/>
              <a:t>14.11.2013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97BB-05F4-4429-8E50-E5209EDCAA2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23BC-7C60-45B6-AC74-CF2B1912E370}" type="datetimeFigureOut">
              <a:rPr lang="cs-CZ" smtClean="0"/>
              <a:t>14.11.2013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97BB-05F4-4429-8E50-E5209EDCAA2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23BC-7C60-45B6-AC74-CF2B1912E370}" type="datetimeFigureOut">
              <a:rPr lang="cs-CZ" smtClean="0"/>
              <a:t>14.11.2013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D3F97BB-05F4-4429-8E50-E5209EDCAA2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23BC-7C60-45B6-AC74-CF2B1912E370}" type="datetimeFigureOut">
              <a:rPr lang="cs-CZ" smtClean="0"/>
              <a:t>14.11.2013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97BB-05F4-4429-8E50-E5209EDCAA2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23BC-7C60-45B6-AC74-CF2B1912E370}" type="datetimeFigureOut">
              <a:rPr lang="cs-CZ" smtClean="0"/>
              <a:t>14.11.2013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97BB-05F4-4429-8E50-E5209EDCAA2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23BC-7C60-45B6-AC74-CF2B1912E370}" type="datetimeFigureOut">
              <a:rPr lang="cs-CZ" smtClean="0"/>
              <a:t>14.11.2013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D3F97BB-05F4-4429-8E50-E5209EDCAA2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23BC-7C60-45B6-AC74-CF2B1912E370}" type="datetimeFigureOut">
              <a:rPr lang="cs-CZ" smtClean="0"/>
              <a:t>14.11.2013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97BB-05F4-4429-8E50-E5209EDCAA2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23BC-7C60-45B6-AC74-CF2B1912E370}" type="datetimeFigureOut">
              <a:rPr lang="cs-CZ" smtClean="0"/>
              <a:t>14.11.2013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97BB-05F4-4429-8E50-E5209EDCAA2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23BC-7C60-45B6-AC74-CF2B1912E370}" type="datetimeFigureOut">
              <a:rPr lang="cs-CZ" smtClean="0"/>
              <a:t>14.11.2013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97BB-05F4-4429-8E50-E5209EDCAA2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23BC-7C60-45B6-AC74-CF2B1912E370}" type="datetimeFigureOut">
              <a:rPr lang="cs-CZ" smtClean="0"/>
              <a:t>14.11.2013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97BB-05F4-4429-8E50-E5209EDCAA20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FA323BC-7C60-45B6-AC74-CF2B1912E370}" type="datetimeFigureOut">
              <a:rPr lang="cs-CZ" smtClean="0"/>
              <a:t>14.11.2013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D3F97BB-05F4-4429-8E50-E5209EDCAA2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SOCIÁLNÍ GERONTOLOGIE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7" name="Picture 3" descr="C:\Users\Lukas\AppData\Local\Microsoft\Windows\Temporary Internet Files\Content.IE5\DVNDT2Y8\MC90023074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07266"/>
            <a:ext cx="4140314" cy="3322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23519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476672"/>
            <a:ext cx="8147248" cy="564949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despekt k chudým odosobněným penzistům </a:t>
            </a:r>
            <a:r>
              <a:rPr lang="cs-CZ" dirty="0" smtClean="0"/>
              <a:t>–posměšná označení „důchodky“ pro levné teplé boty, „</a:t>
            </a:r>
            <a:r>
              <a:rPr lang="cs-CZ" dirty="0" err="1" smtClean="0"/>
              <a:t>prdůch</a:t>
            </a:r>
            <a:r>
              <a:rPr lang="cs-CZ" dirty="0" smtClean="0"/>
              <a:t>“ pro pracujícího důchodce apod.,</a:t>
            </a:r>
          </a:p>
          <a:p>
            <a:pPr marL="0" indent="0">
              <a:buNone/>
            </a:pPr>
            <a:r>
              <a:rPr lang="cs-CZ" b="1" dirty="0" smtClean="0"/>
              <a:t>preference ústavních forem péče </a:t>
            </a:r>
            <a:r>
              <a:rPr lang="cs-CZ" dirty="0" smtClean="0"/>
              <a:t>a obecně pečování o neschopné a nemocné před komunitní podporou k zachování či obnovení schopností a smyslu života,</a:t>
            </a:r>
          </a:p>
          <a:p>
            <a:pPr marL="0" indent="0">
              <a:buNone/>
            </a:pPr>
            <a:r>
              <a:rPr lang="cs-CZ" b="1" dirty="0" smtClean="0"/>
              <a:t>nízká míra osobní zodpovědnosti</a:t>
            </a:r>
            <a:r>
              <a:rPr lang="cs-CZ" dirty="0" smtClean="0"/>
              <a:t>, ochoty být zodpovědný za svůj život,</a:t>
            </a:r>
          </a:p>
          <a:p>
            <a:pPr marL="0" indent="0">
              <a:buNone/>
            </a:pPr>
            <a:r>
              <a:rPr lang="cs-CZ" b="1" dirty="0" smtClean="0"/>
              <a:t>značná míra rozvolnění tradiční rodiny </a:t>
            </a:r>
            <a:r>
              <a:rPr lang="cs-CZ" dirty="0" smtClean="0"/>
              <a:t>(život mimo manželství, rozvodovost, nízká porodnost, neznalost rodové historie, tím neúcta k předkům, s čímž souvisí i vysoký podíl pohřbů bez obřadu),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i="1" dirty="0" smtClean="0"/>
              <a:t>Staří lidé se obvykle necítí starými, dokud nejsou konfrontováni se skutečností, že je za staré považuje jejich okolí. </a:t>
            </a:r>
            <a:r>
              <a:rPr lang="cs-CZ" dirty="0" smtClean="0"/>
              <a:t>(T. Tošnerová)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688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Základními pojmy seniorské problematiky jsou: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stáří, stárnutí (involuce),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kvalita života,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gerontologie,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geriatrie. </a:t>
            </a:r>
          </a:p>
          <a:p>
            <a:pPr marL="0" indent="0">
              <a:buNone/>
            </a:pPr>
            <a:r>
              <a:rPr lang="cs-CZ" dirty="0" smtClean="0"/>
              <a:t>Z řeckého slova </a:t>
            </a:r>
            <a:r>
              <a:rPr lang="el-GR" dirty="0" smtClean="0"/>
              <a:t>γερων, -ντοσ  (</a:t>
            </a:r>
            <a:r>
              <a:rPr lang="cs-CZ" dirty="0" err="1" smtClean="0"/>
              <a:t>gerón</a:t>
            </a:r>
            <a:r>
              <a:rPr lang="cs-CZ" dirty="0" smtClean="0"/>
              <a:t>, -</a:t>
            </a:r>
            <a:r>
              <a:rPr lang="cs-CZ" dirty="0" err="1" smtClean="0"/>
              <a:t>ntos</a:t>
            </a:r>
            <a:r>
              <a:rPr lang="cs-CZ" dirty="0" smtClean="0"/>
              <a:t>), tedy starý člověk, stařec, v pojmenování oboru či aktivity  hovoříme o gerontologii, geriatrii, </a:t>
            </a:r>
            <a:r>
              <a:rPr lang="cs-CZ" dirty="0" err="1" smtClean="0"/>
              <a:t>gerontopsychiatrii</a:t>
            </a:r>
            <a:r>
              <a:rPr lang="cs-CZ" dirty="0" smtClean="0"/>
              <a:t> či </a:t>
            </a:r>
            <a:r>
              <a:rPr lang="cs-CZ" dirty="0" err="1" smtClean="0"/>
              <a:t>gerontotechnologii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11251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 smtClean="0"/>
              <a:t>GERONTOLOGIE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19256" cy="492941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Gerontologie je nauka o stárnutí a stáří. Jedná se o vědní obor, který však využívá poznatků z dalších vědeckých disciplín a tudíž se jedná o obor </a:t>
            </a:r>
            <a:r>
              <a:rPr lang="cs-CZ" b="1" dirty="0" smtClean="0"/>
              <a:t>interdisciplinární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Přesněji zahrnuje všechno, co se týká starého člověka ve zdraví a nemoci. Geronti už ve Spartě tvořili privilegovaný sbor starců, který radil králi. </a:t>
            </a:r>
          </a:p>
          <a:p>
            <a:pPr marL="0" indent="0">
              <a:buNone/>
            </a:pPr>
            <a:r>
              <a:rPr lang="cs-CZ" dirty="0" smtClean="0"/>
              <a:t>Staří Řekové měli své představy o stáří a stárnutí. Aristoteles a Seneca považovali stáří za nevyléčitelnou nemoc. Naopak </a:t>
            </a:r>
            <a:r>
              <a:rPr lang="cs-CZ" dirty="0" err="1" smtClean="0"/>
              <a:t>Galén</a:t>
            </a:r>
            <a:r>
              <a:rPr lang="cs-CZ" dirty="0" smtClean="0"/>
              <a:t>, který provedl klinická pozorování, tvrdil, že stáří je pochod fyziologický, přirozený a v žádném případě se nejedná o jev patologický.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3381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 smtClean="0"/>
              <a:t>TYPY GERONTOLOGIE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19256" cy="48574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Gerontologii rozlišujeme </a:t>
            </a:r>
            <a:r>
              <a:rPr lang="cs-CZ" b="1" dirty="0" smtClean="0"/>
              <a:t>experimentální</a:t>
            </a:r>
            <a:r>
              <a:rPr lang="cs-CZ" dirty="0" smtClean="0"/>
              <a:t>, která se zabývá biologickým procesem stárnutí. </a:t>
            </a:r>
          </a:p>
          <a:p>
            <a:pPr marL="0" indent="0">
              <a:buNone/>
            </a:pPr>
            <a:r>
              <a:rPr lang="cs-CZ" dirty="0" smtClean="0"/>
              <a:t>Dále </a:t>
            </a:r>
            <a:r>
              <a:rPr lang="cs-CZ" b="1" dirty="0" smtClean="0"/>
              <a:t>sociální</a:t>
            </a:r>
            <a:r>
              <a:rPr lang="cs-CZ" dirty="0" smtClean="0"/>
              <a:t>, která se zabývá sociálními dopady stárnutí na člověka, popisuje společenské a sociální faktory, které proces stárnutí ovlivňují, dále odhaluje a rozděluje sociální potřeby stárnoucích a starých lidí. Podílí se také na tvorbě programů, jak zdravě stárnout. </a:t>
            </a:r>
          </a:p>
          <a:p>
            <a:pPr marL="0" indent="0">
              <a:buNone/>
            </a:pPr>
            <a:r>
              <a:rPr lang="cs-CZ" dirty="0" smtClean="0"/>
              <a:t>Posledním typem je gerontologie </a:t>
            </a:r>
            <a:r>
              <a:rPr lang="cs-CZ" b="1" dirty="0" smtClean="0"/>
              <a:t>klinická</a:t>
            </a:r>
            <a:r>
              <a:rPr lang="cs-CZ" dirty="0" smtClean="0"/>
              <a:t>, ta se zabývá nemocemi ve stáří, jejími příčinami a důsledky.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45743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 smtClean="0"/>
              <a:t>GERIATRIE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00141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Synonymem pro klinickou gerontologii je geriatrie neboli nemoci vysokého věku, kterou založil I. L </a:t>
            </a:r>
            <a:r>
              <a:rPr lang="cs-CZ" dirty="0" err="1" smtClean="0"/>
              <a:t>Nasher</a:t>
            </a:r>
            <a:r>
              <a:rPr lang="cs-CZ" dirty="0" smtClean="0"/>
              <a:t> /1863-1964/, což je samostatný lékařský obor, který se zabývá diagnostikou, prevencí, léčbou a dlouhodobou péčí o staré lidi.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Geriatrie je úzce propojena s obory, jakými jsou: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geriatrická psychiatrie,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geriatrické sociální práce,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geriatrické ošetřovatelství,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geriatrická stomatologie.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Tento obor existuje od roku 1982 i v České </a:t>
            </a:r>
            <a:r>
              <a:rPr lang="cs-CZ" dirty="0" err="1" smtClean="0"/>
              <a:t>republice.Poskytuje</a:t>
            </a:r>
            <a:r>
              <a:rPr lang="cs-CZ" dirty="0" smtClean="0"/>
              <a:t> specializovanou zdravotní péči nemocným lidem vyššího věku, a to nad 65 let, přesněji nad 70-75 let.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64353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STÁŘÍ A STÁRNUTÍ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Stáří je obecné označení pozdních fází ontogeneze. Jde o poslední vývojovou etapu, která uzavírá, završuje lidský život. Souhrnně jde o projev a důsledek involučních změn funkčních i morfologických, probíhajících druhově </a:t>
            </a:r>
            <a:r>
              <a:rPr lang="cs-CZ" dirty="0" err="1" smtClean="0"/>
              <a:t>speci</a:t>
            </a:r>
            <a:r>
              <a:rPr lang="cs-CZ" dirty="0" smtClean="0"/>
              <a:t>- </a:t>
            </a:r>
            <a:r>
              <a:rPr lang="cs-CZ" dirty="0" err="1" smtClean="0"/>
              <a:t>fickou</a:t>
            </a:r>
            <a:r>
              <a:rPr lang="cs-CZ" dirty="0" smtClean="0"/>
              <a:t> rychlostí s výraznou </a:t>
            </a:r>
            <a:r>
              <a:rPr lang="cs-CZ" dirty="0" err="1" smtClean="0"/>
              <a:t>interindividuální</a:t>
            </a:r>
            <a:r>
              <a:rPr lang="cs-CZ" dirty="0" smtClean="0"/>
              <a:t> variabilitou a vedoucích k typickému obrazu označovanému jako </a:t>
            </a:r>
            <a:r>
              <a:rPr lang="cs-CZ" i="1" dirty="0" smtClean="0"/>
              <a:t>fenotyp stáří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u="sng" dirty="0" smtClean="0"/>
              <a:t>Stáří je ovlivněno:</a:t>
            </a:r>
          </a:p>
          <a:p>
            <a:pPr marL="0" indent="0">
              <a:buNone/>
            </a:pPr>
            <a:r>
              <a:rPr lang="cs-CZ" dirty="0" smtClean="0"/>
              <a:t>prostředím, zdravotním stavem, životním stylem, vlivy sociálně ekonomickými i psychickými.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4429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dirty="0" smtClean="0"/>
              <a:t>ČINITELÉ OVLIVŇUJÍCÍ STÁŘÍ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u="sng" dirty="0" smtClean="0"/>
              <a:t>Stařecký stav a vzhled jsou tak dány především: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zákonitou  biologickou  involucí</a:t>
            </a:r>
            <a:r>
              <a:rPr lang="cs-CZ" dirty="0" smtClean="0"/>
              <a:t>,  do  značné  míry  geneticky  </a:t>
            </a:r>
            <a:r>
              <a:rPr lang="cs-CZ" dirty="0" err="1" smtClean="0"/>
              <a:t>determi</a:t>
            </a:r>
            <a:r>
              <a:rPr lang="cs-CZ" dirty="0" smtClean="0"/>
              <a:t>- </a:t>
            </a:r>
            <a:r>
              <a:rPr lang="cs-CZ" dirty="0" err="1" smtClean="0"/>
              <a:t>novanou</a:t>
            </a:r>
            <a:r>
              <a:rPr lang="cs-CZ" dirty="0" smtClean="0"/>
              <a:t>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projevy a důsledky úrazů a chorob</a:t>
            </a:r>
            <a:r>
              <a:rPr lang="cs-CZ" dirty="0" smtClean="0"/>
              <a:t>, částečně geneticky determinovaných,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životním způsobem</a:t>
            </a:r>
            <a:r>
              <a:rPr lang="cs-CZ" dirty="0" smtClean="0"/>
              <a:t>, zvláště výživou, pohybovou i mentální aktivitou, či naopak pasivitou,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adaptačními reakcemi </a:t>
            </a:r>
            <a:r>
              <a:rPr lang="cs-CZ" dirty="0" smtClean="0"/>
              <a:t>na involuční a chorobné změny,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vlivy prostředí fyzického i sociálního </a:t>
            </a:r>
            <a:r>
              <a:rPr lang="cs-CZ" dirty="0" smtClean="0"/>
              <a:t>včetně společenského vymezení sociální role starého člověka, respektive penzisty,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psychickým stavem </a:t>
            </a:r>
            <a:r>
              <a:rPr lang="cs-CZ" dirty="0" smtClean="0"/>
              <a:t>– motivací, aspirací, představou o vlastním stáří, adaptací na stárnutí, osobnostními charakteristikami.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57739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 smtClean="0"/>
              <a:t>STÁRNUTÍ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8219256" cy="500141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Stárnutí je souhrn zánikových morfologických a funkčních změn, přicházejících postupně se značnou individuální variabilitou. </a:t>
            </a:r>
          </a:p>
          <a:p>
            <a:pPr marL="0" indent="0">
              <a:buNone/>
            </a:pPr>
            <a:r>
              <a:rPr lang="cs-CZ" dirty="0" smtClean="0"/>
              <a:t>Jde o proces, který je zčásti geneticky kódován, zčásti rozvíjen náhodnými jevy, chybami, poruchami.</a:t>
            </a:r>
          </a:p>
          <a:p>
            <a:pPr marL="0" indent="0">
              <a:buNone/>
            </a:pPr>
            <a:r>
              <a:rPr lang="cs-CZ" dirty="0" smtClean="0"/>
              <a:t>Morfologicky jde o fyziologickou, věkově obvyklou (přiměřenou) atrofii, funkčně o zhoršování vlastností, úbytek funkcí, zhoršování reakcí, o změnu biorytmů (např. melatoninu a spánku), hromadění chyb a deficitů. </a:t>
            </a:r>
          </a:p>
          <a:p>
            <a:pPr marL="0" indent="0">
              <a:buNone/>
            </a:pPr>
            <a:r>
              <a:rPr lang="cs-CZ" dirty="0" smtClean="0"/>
              <a:t>Přes jejich kompenzování adaptačními mechanizmy (včetně zkušeností, předvídavosti a změn chování) jde o znevýhodňování organizmu oproti mládí s klesáním zdatnosti, odolnosti i adaptability, souhrnně </a:t>
            </a:r>
            <a:r>
              <a:rPr lang="cs-CZ" dirty="0" err="1" smtClean="0"/>
              <a:t>označo</a:t>
            </a:r>
            <a:r>
              <a:rPr lang="cs-CZ" dirty="0" smtClean="0"/>
              <a:t>- </a:t>
            </a:r>
            <a:r>
              <a:rPr lang="cs-CZ" dirty="0" err="1" smtClean="0"/>
              <a:t>vaných</a:t>
            </a:r>
            <a:r>
              <a:rPr lang="cs-CZ" dirty="0" smtClean="0"/>
              <a:t>, jako potenciál zdraví. </a:t>
            </a:r>
          </a:p>
          <a:p>
            <a:pPr marL="0" indent="0">
              <a:buNone/>
            </a:pPr>
            <a:r>
              <a:rPr lang="cs-CZ" dirty="0" smtClean="0"/>
              <a:t>Organizmus se dostává za svůj zenit, zhoršuje se výkonnost, funkční zdraví, odolnost k zátěži – přibývá tak stresorů i jejich závažnosti.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23627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/>
              <a:t>ZMĚNY VE STÁŘÍ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Stáří a stárnutí sebou přináší řadu typických jevů a změn. Mezi základní změny doprovázející stáří patří změny:</a:t>
            </a:r>
          </a:p>
          <a:p>
            <a:pPr marL="0" indent="0">
              <a:buNone/>
            </a:pPr>
            <a:r>
              <a:rPr lang="cs-CZ" dirty="0" smtClean="0"/>
              <a:t>Biologické </a:t>
            </a:r>
          </a:p>
          <a:p>
            <a:pPr marL="0" indent="0">
              <a:buNone/>
            </a:pPr>
            <a:r>
              <a:rPr lang="cs-CZ" dirty="0" smtClean="0"/>
              <a:t>Psychické</a:t>
            </a:r>
          </a:p>
          <a:p>
            <a:pPr marL="0" indent="0">
              <a:buNone/>
            </a:pPr>
            <a:r>
              <a:rPr lang="cs-CZ" dirty="0" smtClean="0"/>
              <a:t>Sociální</a:t>
            </a:r>
            <a:endParaRPr lang="cs-CZ" dirty="0"/>
          </a:p>
        </p:txBody>
      </p:sp>
      <p:pic>
        <p:nvPicPr>
          <p:cNvPr id="2050" name="Picture 2" descr="C:\Users\Lukas\AppData\Local\Microsoft\Windows\Temporary Internet Files\Content.IE5\ZK0YYAWW\MP900439295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756924"/>
            <a:ext cx="4208512" cy="280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69829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 smtClean="0"/>
              <a:t>ZMĚNY BIOLOGICKÉ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/>
              <a:t>V rámci biologických změn dochází ke změnám a úbytku tělesných tkání, změnám orgánů, jejíž funkce se postupně oslabují a zpomalují.</a:t>
            </a:r>
          </a:p>
          <a:p>
            <a:pPr marL="0" indent="0">
              <a:buNone/>
            </a:pPr>
            <a:r>
              <a:rPr lang="cs-CZ" dirty="0" smtClean="0"/>
              <a:t>Mezi typické biologické změny patří změna zevnějšku, úbytek svalové hmoty, změna vzhledu, změny činnosti smyslových orgánů, změny spánkového rytmu, změny sexuální aktivity, změny pohybového aparátu, poruchy trávicího systému a v neposlední řadě změny týkající se kardiopulmonálního systému. </a:t>
            </a:r>
          </a:p>
          <a:p>
            <a:pPr marL="0" indent="0">
              <a:buNone/>
            </a:pPr>
            <a:r>
              <a:rPr lang="cs-CZ" dirty="0" smtClean="0"/>
              <a:t>Lidé se stávají tzv. </a:t>
            </a:r>
            <a:r>
              <a:rPr lang="cs-CZ" dirty="0" err="1" smtClean="0"/>
              <a:t>polymorbidními</a:t>
            </a:r>
            <a:r>
              <a:rPr lang="cs-CZ" dirty="0" smtClean="0"/>
              <a:t>, což znamená, že trpí několika chronickými onemocněními najednou.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8675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548680"/>
            <a:ext cx="8219256" cy="557748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Za zrod sociální gerontologie se považuje vydání knihy amerického psychologa G. </a:t>
            </a:r>
            <a:r>
              <a:rPr lang="cs-CZ" dirty="0" err="1" smtClean="0"/>
              <a:t>Halla</a:t>
            </a:r>
            <a:r>
              <a:rPr lang="cs-CZ" dirty="0" smtClean="0"/>
              <a:t> (1844–1924) „Senescence: Druhá polovina života“ v roce 1922. </a:t>
            </a:r>
          </a:p>
          <a:p>
            <a:pPr marL="0" indent="0">
              <a:buNone/>
            </a:pPr>
            <a:r>
              <a:rPr lang="cs-CZ" dirty="0" smtClean="0"/>
              <a:t>Přistupoval  k  tématu v kontextu </a:t>
            </a:r>
            <a:r>
              <a:rPr lang="cs-CZ" dirty="0" err="1" smtClean="0"/>
              <a:t>tanatologickém</a:t>
            </a:r>
            <a:r>
              <a:rPr lang="cs-CZ" dirty="0" smtClean="0"/>
              <a:t>, kdy stáří se vyrovnává s jistotou konce života, s blížící se smrtí a úkolem je završit a urovnat všechny záležitosti – spirituální, majetkové, vztahové, psychické. </a:t>
            </a:r>
          </a:p>
          <a:p>
            <a:pPr marL="0" indent="0">
              <a:buNone/>
            </a:pPr>
            <a:r>
              <a:rPr lang="cs-CZ" dirty="0" smtClean="0"/>
              <a:t>Stáří je záležitost různorodá, sociální, ekonomická, medicínská i biologická, ale především je to záležitost </a:t>
            </a:r>
            <a:r>
              <a:rPr lang="cs-CZ" b="1" dirty="0" smtClean="0"/>
              <a:t>existenciální</a:t>
            </a:r>
            <a:r>
              <a:rPr lang="cs-CZ" dirty="0" smtClean="0"/>
              <a:t>, respektive </a:t>
            </a:r>
            <a:r>
              <a:rPr lang="cs-CZ" b="1" dirty="0" err="1" smtClean="0"/>
              <a:t>psychoexistenciální</a:t>
            </a:r>
            <a:r>
              <a:rPr lang="cs-CZ" dirty="0" smtClean="0"/>
              <a:t> a také společenský konstrukt.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46223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PSYCHICKÉ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Ve stáří je velmi obtížné rozlišit, co je projevem stárnutí, je tedy fyziologické, a co je již psychické onemocnění. V rámci fyziologických změn dochází u starého člověka ke změnám v oblasti rozhodování, to je zpomaleno a často není schopen rozhodnutí samostatně učinit, také je častěji emocionálně labilní, úzkostný, psychomotorické tempo a vitalita je snížena.</a:t>
            </a:r>
          </a:p>
          <a:p>
            <a:pPr marL="0" indent="0">
              <a:buNone/>
            </a:pPr>
            <a:r>
              <a:rPr lang="cs-CZ" dirty="0" smtClean="0"/>
              <a:t>Starý člověk se rád straní, má rád svůj klid a pohodlí, nerad již provádí činnosti, které vedou k omezení jeho pohodlí. Z tohoto důvodu omezují i záliby, které do té doby vykonávali s radostí. Staří lidé velmi rádi vzpomínají na zážitky z minulosti a s oblibou o nich vypráví. </a:t>
            </a:r>
          </a:p>
          <a:p>
            <a:pPr marL="0" indent="0">
              <a:buNone/>
            </a:pPr>
            <a:r>
              <a:rPr lang="cs-CZ" dirty="0" smtClean="0"/>
              <a:t>Ve stáří však nedochází k poklesu intelektu a jazykových znalostí.</a:t>
            </a:r>
          </a:p>
          <a:p>
            <a:pPr marL="0" indent="0">
              <a:buNone/>
            </a:pPr>
            <a:r>
              <a:rPr lang="cs-CZ" dirty="0" smtClean="0"/>
              <a:t>Psychika seniorů je velmi náchylná ke vzniku psychických poruch, které stáří provází.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23815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Zásadní změnou v životě člověka je odchod do důchodu. </a:t>
            </a:r>
          </a:p>
          <a:p>
            <a:pPr marL="0" indent="0">
              <a:buNone/>
            </a:pPr>
            <a:r>
              <a:rPr lang="cs-CZ" dirty="0" smtClean="0"/>
              <a:t>Jiná finanční situace.</a:t>
            </a:r>
          </a:p>
          <a:p>
            <a:pPr marL="0" indent="0">
              <a:buNone/>
            </a:pPr>
            <a:r>
              <a:rPr lang="cs-CZ" dirty="0" smtClean="0"/>
              <a:t>Změna životního způsobu.</a:t>
            </a:r>
          </a:p>
          <a:p>
            <a:pPr marL="0" indent="0">
              <a:buNone/>
            </a:pPr>
            <a:r>
              <a:rPr lang="cs-CZ" dirty="0" smtClean="0"/>
              <a:t>Hodnotový žebříček.</a:t>
            </a:r>
          </a:p>
          <a:p>
            <a:pPr marL="0" indent="0">
              <a:buNone/>
            </a:pPr>
            <a:r>
              <a:rPr lang="cs-CZ" dirty="0" smtClean="0"/>
              <a:t>Riziko poruchy seberealizace.</a:t>
            </a:r>
          </a:p>
          <a:p>
            <a:pPr marL="0" indent="0">
              <a:buNone/>
            </a:pPr>
            <a:r>
              <a:rPr lang="cs-CZ" dirty="0" smtClean="0"/>
              <a:t>Další sociální změnou je ztráta blízké osoby.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35213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STÁŘÍ A VĚK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Začátek stáří nelze přiřadit k žádnému konkrétnímu věku. Rozdíl mezi lidmi není často v jejich věku, ale v přístupu ke světu i k sobě samému. Důležitější než věk jsou individuální možnosti a také to, jak zdatný </a:t>
            </a:r>
            <a:br>
              <a:rPr lang="cs-CZ" dirty="0" smtClean="0"/>
            </a:br>
            <a:r>
              <a:rPr lang="cs-CZ" dirty="0" smtClean="0"/>
              <a:t>se člověk cítí. 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3074" name="Picture 2" descr="C:\Users\Lukas\AppData\Local\Microsoft\Windows\Temporary Internet Files\Content.IE5\DVNDT2Y8\MP900439289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221088"/>
            <a:ext cx="3416424" cy="2401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9910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STÁŘÍ A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Každý věk s sebou nese určité komplikace, popřípadě zdravotní rizika. Jiné choroby se </a:t>
            </a:r>
            <a:br>
              <a:rPr lang="cs-CZ" dirty="0" smtClean="0"/>
            </a:br>
            <a:r>
              <a:rPr lang="cs-CZ" dirty="0" smtClean="0"/>
              <a:t>u člověka vyskytují v mládí a jiné zase ve stáří, lišící se příznaky a vyžadují odlišnou léčbu </a:t>
            </a:r>
            <a:br>
              <a:rPr lang="cs-CZ" dirty="0" smtClean="0"/>
            </a:br>
            <a:r>
              <a:rPr lang="cs-CZ" dirty="0" smtClean="0"/>
              <a:t>než v mladším věku. Lze tak hovořit </a:t>
            </a:r>
            <a:br>
              <a:rPr lang="cs-CZ" dirty="0" smtClean="0"/>
            </a:br>
            <a:r>
              <a:rPr lang="cs-CZ" dirty="0" smtClean="0"/>
              <a:t>o nemocech stáří. Např.: klouby, paměť ...</a:t>
            </a:r>
          </a:p>
          <a:p>
            <a:endParaRPr lang="cs-CZ" dirty="0"/>
          </a:p>
        </p:txBody>
      </p:sp>
      <p:pic>
        <p:nvPicPr>
          <p:cNvPr id="4098" name="Picture 2" descr="C:\Users\Lukas\AppData\Local\Microsoft\Windows\Temporary Internet Files\Content.IE5\ZK0YYAWW\MC90029750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581128"/>
            <a:ext cx="1070762" cy="182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97834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STÁŘÍ A STRACH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Když člověk stárne, může se objevit </a:t>
            </a:r>
            <a:br>
              <a:rPr lang="cs-CZ" dirty="0" smtClean="0"/>
            </a:br>
            <a:r>
              <a:rPr lang="cs-CZ" dirty="0" smtClean="0"/>
              <a:t>např. strach ze samoty, nemoci, chudoby, </a:t>
            </a:r>
            <a:br>
              <a:rPr lang="cs-CZ" dirty="0" smtClean="0"/>
            </a:br>
            <a:r>
              <a:rPr lang="cs-CZ" dirty="0" smtClean="0"/>
              <a:t>z neschopnosti čelit násilí nebo ústrku, </a:t>
            </a:r>
            <a:br>
              <a:rPr lang="cs-CZ" dirty="0" smtClean="0"/>
            </a:br>
            <a:r>
              <a:rPr lang="cs-CZ" dirty="0" smtClean="0"/>
              <a:t>ze ztráty soběstačnosti, z pádů a úrazů, </a:t>
            </a:r>
            <a:br>
              <a:rPr lang="cs-CZ" dirty="0" smtClean="0"/>
            </a:br>
            <a:r>
              <a:rPr lang="cs-CZ" dirty="0" smtClean="0"/>
              <a:t>strach z nových technologií. Strach, </a:t>
            </a:r>
            <a:br>
              <a:rPr lang="cs-CZ" dirty="0" smtClean="0"/>
            </a:br>
            <a:r>
              <a:rPr lang="cs-CZ" dirty="0" smtClean="0"/>
              <a:t>že nedostojím požadovaným nárokům </a:t>
            </a:r>
            <a:br>
              <a:rPr lang="cs-CZ" dirty="0" smtClean="0"/>
            </a:br>
            <a:r>
              <a:rPr lang="cs-CZ" dirty="0" smtClean="0"/>
              <a:t>nebo jen neurčitá úzkost, že se něco přihodí, </a:t>
            </a:r>
            <a:br>
              <a:rPr lang="cs-CZ" dirty="0" smtClean="0"/>
            </a:br>
            <a:r>
              <a:rPr lang="cs-CZ" dirty="0" smtClean="0"/>
              <a:t>že něco půjde špatně.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77174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STÁŘÍ A RODINA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Rodina by měla být bezpečným přístavem </a:t>
            </a:r>
            <a:br>
              <a:rPr lang="cs-CZ" dirty="0" smtClean="0"/>
            </a:br>
            <a:r>
              <a:rPr lang="cs-CZ" dirty="0" smtClean="0"/>
              <a:t>pro všechny své členy. Může však být pouze formální skupinou příbuzných nebo dokonce i nebezpečným prostředím. Jakou rodinu máme, v takové i zestárneme. Každá rodina má svá vlastní pravidla fungování. Mnoho příbuzných dnes žije odloučeně a životní podmínky často neumožňují vícegenerační soužití.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60681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STÁŘÍ A VOLNÝ ČAS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Ukončení aktivního zaměstnání, penzionování znamená pro každého výraznou změnu v životě. I když zvláště počáteční adaptace </a:t>
            </a:r>
            <a:br>
              <a:rPr lang="cs-CZ" dirty="0" smtClean="0"/>
            </a:br>
            <a:r>
              <a:rPr lang="cs-CZ" dirty="0" smtClean="0"/>
              <a:t>na změnu mnohaleté podoby všedního dne představuje často závažnou zátěž, zároveň otevírá penzionovaným prostor pro zájmové aktivity.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86183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STÁŘÍ A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 smtClean="0"/>
              <a:t>NUTNOST  x  ČINORODOST </a:t>
            </a:r>
          </a:p>
          <a:p>
            <a:r>
              <a:rPr lang="cs-CZ" dirty="0" smtClean="0"/>
              <a:t>Nutnost: nedostačující důchod, nezbytnost.</a:t>
            </a:r>
          </a:p>
          <a:p>
            <a:r>
              <a:rPr lang="cs-CZ" dirty="0" smtClean="0"/>
              <a:t>Činorodost: touha být ve společnosti, užitečnost, předávání zkušeností, atd.</a:t>
            </a:r>
          </a:p>
          <a:p>
            <a:endParaRPr lang="cs-CZ" dirty="0"/>
          </a:p>
        </p:txBody>
      </p:sp>
      <p:pic>
        <p:nvPicPr>
          <p:cNvPr id="5122" name="Picture 2" descr="C:\Users\Lukas\AppData\Local\Microsoft\Windows\Temporary Internet Files\Content.IE5\DVNDT2Y8\MC90029207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057" y="4293096"/>
            <a:ext cx="1817827" cy="181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62080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 smtClean="0"/>
              <a:t>STÁRNUTÍ POPULACE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19256" cy="48574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 smtClean="0"/>
              <a:t>Důchodci představují v naší společnosti velkou sociální skupinu. Jejich celkový počet činí cca 2,6 mil., což je zhruba jedna čtvrtina všech občanů ČR a 1/3 dospělé populace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000" b="1" u="sng" dirty="0" smtClean="0"/>
              <a:t>Demografické </a:t>
            </a:r>
            <a:r>
              <a:rPr lang="cs-CZ" sz="2000" b="1" u="sng" dirty="0"/>
              <a:t>stárnutí populace ČR v historickém vývoji a prognóze</a:t>
            </a:r>
          </a:p>
          <a:p>
            <a:pPr marL="0" indent="0">
              <a:buNone/>
            </a:pPr>
            <a:r>
              <a:rPr lang="fi-FI" sz="2000" b="1" dirty="0"/>
              <a:t>Senioři </a:t>
            </a:r>
            <a:r>
              <a:rPr lang="cs-CZ" sz="2000" b="1" dirty="0" smtClean="0"/>
              <a:t>			</a:t>
            </a:r>
            <a:r>
              <a:rPr lang="fi-FI" sz="2000" b="1" dirty="0" smtClean="0"/>
              <a:t>1950 </a:t>
            </a:r>
            <a:r>
              <a:rPr lang="cs-CZ" sz="2000" b="1" dirty="0" smtClean="0"/>
              <a:t>	</a:t>
            </a:r>
            <a:r>
              <a:rPr lang="fi-FI" sz="2000" b="1" dirty="0" smtClean="0"/>
              <a:t>1975 </a:t>
            </a:r>
            <a:r>
              <a:rPr lang="cs-CZ" sz="2000" b="1" dirty="0" smtClean="0"/>
              <a:t>	</a:t>
            </a:r>
            <a:r>
              <a:rPr lang="fi-FI" sz="2000" b="1" dirty="0" smtClean="0"/>
              <a:t>2000 </a:t>
            </a:r>
            <a:r>
              <a:rPr lang="cs-CZ" sz="2000" b="1" dirty="0" smtClean="0"/>
              <a:t>	</a:t>
            </a:r>
            <a:r>
              <a:rPr lang="fi-FI" sz="2000" b="1" dirty="0" smtClean="0"/>
              <a:t>2011 </a:t>
            </a:r>
            <a:r>
              <a:rPr lang="cs-CZ" sz="2000" b="1" dirty="0" smtClean="0"/>
              <a:t>	</a:t>
            </a:r>
            <a:r>
              <a:rPr lang="fi-FI" sz="2000" b="1" dirty="0" smtClean="0"/>
              <a:t>2025 </a:t>
            </a:r>
            <a:r>
              <a:rPr lang="cs-CZ" sz="2000" b="1" dirty="0" smtClean="0"/>
              <a:t>	</a:t>
            </a:r>
            <a:r>
              <a:rPr lang="fi-FI" sz="2000" b="1" dirty="0" smtClean="0"/>
              <a:t>2050</a:t>
            </a:r>
            <a:endParaRPr lang="fi-FI" sz="2000" b="1" dirty="0"/>
          </a:p>
          <a:p>
            <a:pPr marL="0" indent="0">
              <a:buNone/>
            </a:pPr>
            <a:r>
              <a:rPr lang="pl-PL" sz="2000" dirty="0"/>
              <a:t>Zastoupení osob </a:t>
            </a:r>
            <a:endParaRPr lang="pl-PL" sz="2000" dirty="0" smtClean="0"/>
          </a:p>
          <a:p>
            <a:pPr marL="0" indent="0">
              <a:buNone/>
            </a:pPr>
            <a:r>
              <a:rPr lang="pl-PL" sz="2000" dirty="0" smtClean="0"/>
              <a:t>nad </a:t>
            </a:r>
            <a:r>
              <a:rPr lang="pl-PL" sz="2000" dirty="0"/>
              <a:t>65 </a:t>
            </a:r>
            <a:r>
              <a:rPr lang="pl-PL" sz="2000" dirty="0" smtClean="0"/>
              <a:t>let		 </a:t>
            </a:r>
            <a:r>
              <a:rPr lang="pl-PL" sz="2000" dirty="0"/>
              <a:t>8,3 % </a:t>
            </a:r>
            <a:r>
              <a:rPr lang="pl-PL" sz="2000" dirty="0" smtClean="0"/>
              <a:t>	12,9 </a:t>
            </a:r>
            <a:r>
              <a:rPr lang="pl-PL" sz="2000" dirty="0"/>
              <a:t>% </a:t>
            </a:r>
            <a:r>
              <a:rPr lang="pl-PL" sz="2000" dirty="0" smtClean="0"/>
              <a:t>	13,9 </a:t>
            </a:r>
            <a:r>
              <a:rPr lang="pl-PL" sz="2000" dirty="0"/>
              <a:t>% </a:t>
            </a:r>
            <a:r>
              <a:rPr lang="pl-PL" sz="2000" dirty="0" smtClean="0"/>
              <a:t>	16,2</a:t>
            </a:r>
            <a:r>
              <a:rPr lang="pl-PL" sz="2000" dirty="0"/>
              <a:t>% </a:t>
            </a:r>
            <a:r>
              <a:rPr lang="pl-PL" sz="2000" dirty="0" smtClean="0"/>
              <a:t>	23,1 </a:t>
            </a:r>
            <a:r>
              <a:rPr lang="pl-PL" sz="2000" dirty="0"/>
              <a:t>% </a:t>
            </a:r>
            <a:r>
              <a:rPr lang="pl-PL" sz="2000" dirty="0" smtClean="0"/>
              <a:t>	32,7 %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dirty="0"/>
              <a:t>Zastoupení osob </a:t>
            </a:r>
            <a:endParaRPr lang="pl-PL" sz="2000" dirty="0" smtClean="0"/>
          </a:p>
          <a:p>
            <a:pPr marL="0" indent="0">
              <a:buNone/>
            </a:pPr>
            <a:r>
              <a:rPr lang="pl-PL" sz="2000" dirty="0" smtClean="0"/>
              <a:t>nad </a:t>
            </a:r>
            <a:r>
              <a:rPr lang="pl-PL" sz="2000" dirty="0"/>
              <a:t>80 let </a:t>
            </a:r>
            <a:r>
              <a:rPr lang="pl-PL" sz="2000" dirty="0" smtClean="0"/>
              <a:t>		1,0 </a:t>
            </a:r>
            <a:r>
              <a:rPr lang="pl-PL" sz="2000" dirty="0"/>
              <a:t>% </a:t>
            </a:r>
            <a:r>
              <a:rPr lang="pl-PL" sz="2000" dirty="0" smtClean="0"/>
              <a:t>	1,7 </a:t>
            </a:r>
            <a:r>
              <a:rPr lang="pl-PL" sz="2000" dirty="0"/>
              <a:t>% </a:t>
            </a:r>
            <a:r>
              <a:rPr lang="pl-PL" sz="2000" dirty="0" smtClean="0"/>
              <a:t>	2,5 </a:t>
            </a:r>
            <a:r>
              <a:rPr lang="pl-PL" sz="2000" dirty="0"/>
              <a:t>% </a:t>
            </a:r>
            <a:r>
              <a:rPr lang="pl-PL" sz="2000" dirty="0" smtClean="0"/>
              <a:t>	3,8</a:t>
            </a:r>
            <a:r>
              <a:rPr lang="pl-PL" sz="2000" dirty="0"/>
              <a:t>% </a:t>
            </a:r>
            <a:r>
              <a:rPr lang="pl-PL" sz="2000" dirty="0" smtClean="0"/>
              <a:t>	5,3 </a:t>
            </a:r>
            <a:r>
              <a:rPr lang="pl-PL" sz="2000" dirty="0"/>
              <a:t>% </a:t>
            </a:r>
            <a:r>
              <a:rPr lang="pl-PL" sz="2000" dirty="0" smtClean="0"/>
              <a:t>	9,5 </a:t>
            </a:r>
            <a:r>
              <a:rPr lang="pl-PL" sz="2000" dirty="0"/>
              <a:t>%</a:t>
            </a:r>
          </a:p>
          <a:p>
            <a:pPr marL="0" indent="0">
              <a:buNone/>
            </a:pPr>
            <a:endParaRPr lang="cs-CZ" sz="1600" i="1" dirty="0" smtClean="0"/>
          </a:p>
          <a:p>
            <a:pPr marL="0" indent="0">
              <a:buNone/>
            </a:pPr>
            <a:r>
              <a:rPr lang="cs-CZ" sz="1600" i="1" dirty="0" smtClean="0"/>
              <a:t>Zdroj</a:t>
            </a:r>
            <a:r>
              <a:rPr lang="cs-CZ" sz="1600" dirty="0"/>
              <a:t>: Zdravotnická ročenka ČR </a:t>
            </a:r>
            <a:r>
              <a:rPr lang="cs-CZ" sz="1600" dirty="0" smtClean="0"/>
              <a:t>2011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8648280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ČEVELA, R., Z. KALVACH a L. ČELEDOVÁ, 2012. Sociální gerontologie. Praha: </a:t>
            </a:r>
            <a:r>
              <a:rPr lang="cs-CZ" dirty="0" err="1" smtClean="0"/>
              <a:t>Grada</a:t>
            </a:r>
            <a:r>
              <a:rPr lang="cs-CZ" dirty="0" smtClean="0"/>
              <a:t> </a:t>
            </a:r>
            <a:r>
              <a:rPr lang="cs-CZ" dirty="0" err="1" smtClean="0"/>
              <a:t>Publishing</a:t>
            </a:r>
            <a:r>
              <a:rPr lang="cs-CZ" dirty="0" smtClean="0"/>
              <a:t>, a. s. ISBN 978-80247-3901-4.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TOŠNEROVÁ, T., 2006. Vzdělávání pro pracovníky sociální péče. Praha: Česká asociace pečovatelské služby . ISBN 80-239-6951-9.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VENGLÁŘOVÁ, M. 2007. Problematické situace v péči o seniory. Praha: </a:t>
            </a:r>
            <a:r>
              <a:rPr lang="cs-CZ" dirty="0" err="1" smtClean="0"/>
              <a:t>Grada</a:t>
            </a:r>
            <a:r>
              <a:rPr lang="cs-CZ" dirty="0" smtClean="0"/>
              <a:t> </a:t>
            </a:r>
            <a:r>
              <a:rPr lang="cs-CZ" dirty="0" err="1" smtClean="0"/>
              <a:t>Publishing</a:t>
            </a:r>
            <a:r>
              <a:rPr lang="cs-CZ" dirty="0" smtClean="0"/>
              <a:t>, a. s. ISBN 978-80-247-2170-5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4800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620688"/>
            <a:ext cx="8291264" cy="55054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V českém prostředí jsou nejvýznamnější rozvahou tohoto typu </a:t>
            </a:r>
            <a:r>
              <a:rPr lang="cs-CZ" b="1" dirty="0" smtClean="0"/>
              <a:t>Komenského</a:t>
            </a:r>
            <a:r>
              <a:rPr lang="cs-CZ" dirty="0" smtClean="0"/>
              <a:t> spisy „</a:t>
            </a:r>
            <a:r>
              <a:rPr lang="cs-CZ" dirty="0" err="1" smtClean="0"/>
              <a:t>Methuzalém</a:t>
            </a:r>
            <a:r>
              <a:rPr lang="cs-CZ" dirty="0" smtClean="0"/>
              <a:t>“ a „Škola stáří“, chápaná právě jako příprava na smrt a přechod do království nebeského. </a:t>
            </a:r>
          </a:p>
          <a:p>
            <a:pPr marL="0" indent="0">
              <a:buNone/>
            </a:pPr>
            <a:r>
              <a:rPr lang="cs-CZ" dirty="0" smtClean="0"/>
              <a:t>Jinak později reflektoval změnu </a:t>
            </a:r>
            <a:r>
              <a:rPr lang="cs-CZ" b="1" dirty="0" smtClean="0"/>
              <a:t>Karel Čapek </a:t>
            </a:r>
            <a:r>
              <a:rPr lang="cs-CZ" dirty="0" smtClean="0"/>
              <a:t>ve fejetonu „Mladá generace“(1928) o tom, že 20. století vstoupí do dějin jako „století mládí“, protože v něm skončila modernost „</a:t>
            </a:r>
            <a:r>
              <a:rPr lang="cs-CZ" i="1" dirty="0" smtClean="0"/>
              <a:t>být starým a dělat se starým</a:t>
            </a:r>
            <a:r>
              <a:rPr lang="cs-CZ" dirty="0" smtClean="0"/>
              <a:t>“.  </a:t>
            </a:r>
          </a:p>
          <a:p>
            <a:pPr marL="0" indent="0">
              <a:buNone/>
            </a:pPr>
            <a:r>
              <a:rPr lang="cs-CZ" b="1" dirty="0" smtClean="0"/>
              <a:t>T. G. Masaryk </a:t>
            </a:r>
            <a:r>
              <a:rPr lang="cs-CZ" dirty="0" smtClean="0"/>
              <a:t>popsal stáří jako ztrátu smyslu a konceptu s nutností, setrvale usilovat o osobnostní růst, bez ohledu na věk.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1974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9350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Uvažování o stáří v </a:t>
            </a:r>
            <a:r>
              <a:rPr lang="cs-CZ" dirty="0" err="1" smtClean="0"/>
              <a:t>Hallově</a:t>
            </a:r>
            <a:r>
              <a:rPr lang="cs-CZ" dirty="0" smtClean="0"/>
              <a:t> kontextu bylo nadlouho přerušeno katastrofami i iluzemi 20. století, především 2. světovou válkou a ničivými důsledky totalitních systémů. </a:t>
            </a:r>
          </a:p>
          <a:p>
            <a:pPr marL="0" indent="0">
              <a:buNone/>
            </a:pPr>
            <a:r>
              <a:rPr lang="cs-CZ" dirty="0" smtClean="0"/>
              <a:t>Jen psychologie zůstala do určité míry věrna zájmu o osobnost ve stáří a formulovala ontogenetický  úkol  stáří  jako: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i="1" dirty="0" smtClean="0"/>
              <a:t>zachování  osobnostní  integrity  proti  zoufalství,  beznaději a strachu ze smrti </a:t>
            </a:r>
            <a:r>
              <a:rPr lang="cs-CZ" dirty="0" smtClean="0"/>
              <a:t>(Erik H. </a:t>
            </a:r>
            <a:r>
              <a:rPr lang="cs-CZ" dirty="0" err="1" smtClean="0"/>
              <a:t>Erikson</a:t>
            </a:r>
            <a:r>
              <a:rPr lang="cs-CZ" dirty="0" smtClean="0"/>
              <a:t>, 1902–1994),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i="1" dirty="0" smtClean="0"/>
              <a:t>základní lidskou potřebu být pozitivně přijímán jako jedinečná osobnost v každém věku </a:t>
            </a:r>
            <a:r>
              <a:rPr lang="cs-CZ" dirty="0" smtClean="0"/>
              <a:t>(sociální psycholog Mark R. Leary),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i="1" dirty="0" smtClean="0"/>
              <a:t>hierarchii univerzálních lidských potřeb </a:t>
            </a:r>
            <a:r>
              <a:rPr lang="cs-CZ" dirty="0" smtClean="0"/>
              <a:t>(Abraham </a:t>
            </a:r>
            <a:r>
              <a:rPr lang="cs-CZ" dirty="0" err="1" smtClean="0"/>
              <a:t>Maslow</a:t>
            </a:r>
            <a:r>
              <a:rPr lang="cs-CZ" dirty="0" smtClean="0"/>
              <a:t>, 1908–1970),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i="1" dirty="0" smtClean="0"/>
              <a:t>potřebu podpory odvahy, naděje a smyslu v životě s omezením </a:t>
            </a:r>
            <a:r>
              <a:rPr lang="cs-CZ" dirty="0" smtClean="0"/>
              <a:t>(Viktor E. </a:t>
            </a:r>
            <a:r>
              <a:rPr lang="cs-CZ" dirty="0" err="1" smtClean="0"/>
              <a:t>Frankl</a:t>
            </a:r>
            <a:r>
              <a:rPr lang="cs-CZ" dirty="0" smtClean="0"/>
              <a:t>, 1905–1997).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8222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MÝTY A POVĚRY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Absence kritického myšlení, nedostatek věcných podkladů a mýty komplikují hledání optimálních cest, jimiž by se měl přístup ke stáří v naší společnosti ubírat. K častým mýtům patří např.:</a:t>
            </a:r>
          </a:p>
          <a:p>
            <a:pPr marL="0" indent="0">
              <a:buNone/>
            </a:pPr>
            <a:r>
              <a:rPr lang="cs-CZ" dirty="0" smtClean="0"/>
              <a:t>• Ve východních společnostech je dlouhá tradice harmonické troj- i více generační rodiny. </a:t>
            </a:r>
          </a:p>
          <a:p>
            <a:pPr marL="0" indent="0">
              <a:buNone/>
            </a:pPr>
            <a:r>
              <a:rPr lang="cs-CZ" dirty="0" smtClean="0"/>
              <a:t>Ve skutečnosti nikdy takový model nebyl většinový, a „přestárlí“ lidé dokonce odcházeli „dobrovolně“ zemřít do divočiny, aby nebyli přítěží své rodiny.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95305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MÝTY A POVĚRY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Dříve se měli staří lidé lépe. Ve skutečnosti byla situace např. venkovských výměnkářů často velmi zoufalá a týkala se mnohdy lidí mladších 60 let, navíc byla minimální možnost pozitivně ovlivňovat jejich zdravotní a funkční problémy.</a:t>
            </a:r>
          </a:p>
          <a:p>
            <a:r>
              <a:rPr lang="cs-CZ" dirty="0" smtClean="0"/>
              <a:t>V rozvojových zemích je přirozená úcta ke stáří. Ve skutečnosti existují </a:t>
            </a:r>
            <a:r>
              <a:rPr lang="cs-CZ" dirty="0" err="1" smtClean="0"/>
              <a:t>tzv.tábory</a:t>
            </a:r>
            <a:r>
              <a:rPr lang="cs-CZ" dirty="0" smtClean="0"/>
              <a:t> pro čarodějnice a starší lidé umírají za přírodních či společenských kalamit jako první, bez pomoci společenství.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3674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MÝTY A POVĚRY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Senioři tvoří homogenní subpopulaci s nízkými životními potřebami. Ve skutečnosti je stáří velmi heterogenní a životní potřeby zůstávají zachovány, jejich minimalizace je projevem předsudků a věkové diskriminace.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366014"/>
            <a:ext cx="2789742" cy="2238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7004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/>
              <a:t>STÁŘÍ V 21. ST.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124744"/>
            <a:ext cx="8147248" cy="500141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I když je stáří zjevně objektivní realitou, jsou jeho vymezení a pojetí, stejně jako nastavení parametrů života ve stáří včetně parametrů penzionování a penzijního pojištění, pojetí očekávatelných potřeb, práv a povinností starších lidí proměnlivou společenskou záležitostí která je výsledkem permanentního přetváření a vyjednávání mezi různými sociálními aktéry a reagování na závažné společenské změny, k nimž v současnosti patří 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demografické změny,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zlepšování zdravotního i funkčního stavu seniorů,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civilizační vývoj s nástupem informační společnosti a nových technologií. </a:t>
            </a:r>
          </a:p>
          <a:p>
            <a:pPr marL="0" indent="0">
              <a:buNone/>
            </a:pPr>
            <a:r>
              <a:rPr lang="cs-CZ" dirty="0" smtClean="0"/>
              <a:t>Život ve stáří může a měl by být ve 21. století delší, svobodnější a osobně i sociálně ekonomicky produktivnější než v minulosti.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9422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 smtClean="0"/>
              <a:t>V této souvislosti se v české </a:t>
            </a:r>
            <a:r>
              <a:rPr lang="cs-CZ" sz="3200" dirty="0" err="1" smtClean="0"/>
              <a:t>stereotypizaci</a:t>
            </a:r>
            <a:r>
              <a:rPr lang="cs-CZ" sz="3200" dirty="0" smtClean="0"/>
              <a:t> stáří a seniorů zdají být závažné následující skutečnosti:</a:t>
            </a:r>
            <a:br>
              <a:rPr lang="cs-CZ" sz="3200" dirty="0" smtClean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tradiční podceňování </a:t>
            </a:r>
            <a:r>
              <a:rPr lang="cs-CZ" dirty="0" smtClean="0"/>
              <a:t>možnosti úspěšného stárnutí a zdravého stáří,</a:t>
            </a:r>
          </a:p>
          <a:p>
            <a:pPr marL="0" indent="0">
              <a:buNone/>
            </a:pPr>
            <a:r>
              <a:rPr lang="cs-CZ" b="1" dirty="0" smtClean="0"/>
              <a:t>podceňování schopností seniorů </a:t>
            </a:r>
            <a:r>
              <a:rPr lang="cs-CZ" dirty="0" smtClean="0"/>
              <a:t>a smysluplnosti seniorského života, přesvědčení o společenské neužitečnosti stáří,</a:t>
            </a:r>
          </a:p>
          <a:p>
            <a:pPr marL="0" indent="0">
              <a:buNone/>
            </a:pPr>
            <a:r>
              <a:rPr lang="cs-CZ" b="1" dirty="0" smtClean="0"/>
              <a:t>výrazná </a:t>
            </a:r>
            <a:r>
              <a:rPr lang="cs-CZ" b="1" dirty="0" err="1" smtClean="0"/>
              <a:t>ageistická</a:t>
            </a:r>
            <a:r>
              <a:rPr lang="cs-CZ" b="1" dirty="0" smtClean="0"/>
              <a:t> </a:t>
            </a:r>
            <a:r>
              <a:rPr lang="cs-CZ" b="1" dirty="0" err="1" smtClean="0"/>
              <a:t>gerontofobie</a:t>
            </a:r>
            <a:r>
              <a:rPr lang="cs-CZ" dirty="0" smtClean="0"/>
              <a:t>, strach z přibývání seniorů jako ekonomického břemene,</a:t>
            </a:r>
          </a:p>
          <a:p>
            <a:pPr marL="0" indent="0">
              <a:buNone/>
            </a:pPr>
            <a:r>
              <a:rPr lang="cs-CZ" b="1" dirty="0" smtClean="0"/>
              <a:t>přesvědčení o nepřirozenosti narůstající naděje dožití</a:t>
            </a:r>
            <a:r>
              <a:rPr lang="cs-CZ" dirty="0" smtClean="0"/>
              <a:t>, její chápání jako produktu nemoudré medicíny, která „nenechá staré lidi zemřít a udržuje je při nezdatném životě“,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99701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170</TotalTime>
  <Words>1925</Words>
  <Application>Microsoft Office PowerPoint</Application>
  <PresentationFormat>Předvádění na obrazovce (4:3)</PresentationFormat>
  <Paragraphs>136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Cesta</vt:lpstr>
      <vt:lpstr>SOCIÁLNÍ GERONTOLOGIE </vt:lpstr>
      <vt:lpstr>Prezentace aplikace PowerPoint</vt:lpstr>
      <vt:lpstr>Prezentace aplikace PowerPoint</vt:lpstr>
      <vt:lpstr>Prezentace aplikace PowerPoint</vt:lpstr>
      <vt:lpstr>MÝTY A POVĚRY</vt:lpstr>
      <vt:lpstr>MÝTY A POVĚRY</vt:lpstr>
      <vt:lpstr>MÝTY A POVĚRY</vt:lpstr>
      <vt:lpstr>STÁŘÍ V 21. ST.</vt:lpstr>
      <vt:lpstr>V této souvislosti se v české stereotypizaci stáří a seniorů zdají být závažné následující skutečnosti: </vt:lpstr>
      <vt:lpstr>Prezentace aplikace PowerPoint</vt:lpstr>
      <vt:lpstr>Základní pojmy</vt:lpstr>
      <vt:lpstr>GERONTOLOGIE</vt:lpstr>
      <vt:lpstr>TYPY GERONTOLOGIE</vt:lpstr>
      <vt:lpstr>GERIATRIE</vt:lpstr>
      <vt:lpstr>STÁŘÍ A STÁRNUTÍ</vt:lpstr>
      <vt:lpstr>ČINITELÉ OVLIVŇUJÍCÍ STÁŘÍ</vt:lpstr>
      <vt:lpstr>STÁRNUTÍ</vt:lpstr>
      <vt:lpstr>ZMĚNY VE STÁŘÍ</vt:lpstr>
      <vt:lpstr>ZMĚNY BIOLOGICKÉ</vt:lpstr>
      <vt:lpstr>ZMĚNY PSYCHICKÉ</vt:lpstr>
      <vt:lpstr>SOCIÁLNÍ ZMĚNY</vt:lpstr>
      <vt:lpstr>STÁŘÍ A VĚK</vt:lpstr>
      <vt:lpstr>STÁŘÍ A ZDRAVÍ</vt:lpstr>
      <vt:lpstr>STÁŘÍ A STRACH</vt:lpstr>
      <vt:lpstr>STÁŘÍ A RODINA</vt:lpstr>
      <vt:lpstr>STÁŘÍ A VOLNÝ ČAS</vt:lpstr>
      <vt:lpstr>STÁŘÍ A PRÁCE</vt:lpstr>
      <vt:lpstr>STÁRNUTÍ POPULACE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GERONTOLOGIE</dc:title>
  <dc:creator>Lukas</dc:creator>
  <cp:lastModifiedBy>Lukas</cp:lastModifiedBy>
  <cp:revision>17</cp:revision>
  <dcterms:created xsi:type="dcterms:W3CDTF">2013-11-14T06:05:20Z</dcterms:created>
  <dcterms:modified xsi:type="dcterms:W3CDTF">2013-11-14T08:57:19Z</dcterms:modified>
</cp:coreProperties>
</file>