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3" r:id="rId4"/>
    <p:sldId id="266" r:id="rId5"/>
    <p:sldId id="258" r:id="rId6"/>
    <p:sldId id="260" r:id="rId7"/>
    <p:sldId id="27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5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8F9-428E-4D24-BA12-59CAEB7E509E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2CD6-8DA3-433E-92C7-909EE34F92E2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C93A-3FDE-4DD0-A4F1-74C3D202BA81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CE0D-8C60-47D8-9C20-AB2C1803A188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03D-B5FF-4769-B779-78B798FB7B59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BCEC-DE1A-495B-89C7-015A41C21332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7D8-C955-49DC-B939-EA31503C865C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7B37-ECA7-408D-A271-83EDE67D0247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DB2-382C-4EE9-A12D-22EF2BA58A3A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2126-1761-4598-93DC-893D03BA255D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580-2F8C-4266-887A-E7EB744031C0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37E6E-A3C2-4937-A625-463199215242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ton@opf.slu.c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Úvod do studia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JUDr. Jaromír Richter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Mgr. </a:t>
            </a:r>
            <a:r>
              <a:rPr lang="cs-CZ" b="1" dirty="0" err="1" smtClean="0">
                <a:solidFill>
                  <a:schemeClr val="tx1"/>
                </a:solidFill>
              </a:rPr>
              <a:t>Danuta</a:t>
            </a:r>
            <a:r>
              <a:rPr lang="cs-CZ" b="1" dirty="0" smtClean="0">
                <a:solidFill>
                  <a:schemeClr val="tx1"/>
                </a:solidFill>
              </a:rPr>
              <a:t> Duda,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</a:t>
            </a:r>
            <a:r>
              <a:rPr lang="cs-CZ" sz="2400" b="1" u="sng" dirty="0" smtClean="0"/>
              <a:t>přednášek:</a:t>
            </a:r>
            <a:endParaRPr lang="cs-CZ" sz="2400" b="1" u="sng" dirty="0"/>
          </a:p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Přednáška č. 1 </a:t>
            </a:r>
            <a:r>
              <a:rPr lang="cs-CZ" sz="2400" b="1" dirty="0" smtClean="0"/>
              <a:t>(21. </a:t>
            </a:r>
            <a:r>
              <a:rPr lang="cs-CZ" sz="2400" b="1" dirty="0"/>
              <a:t>09. </a:t>
            </a:r>
            <a:r>
              <a:rPr lang="cs-CZ" sz="2400" b="1" dirty="0" smtClean="0"/>
              <a:t>2021)</a:t>
            </a:r>
            <a:endParaRPr lang="cs-CZ" sz="2400" dirty="0"/>
          </a:p>
          <a:p>
            <a:pPr algn="just"/>
            <a:r>
              <a:rPr lang="cs-CZ" sz="2400" dirty="0"/>
              <a:t>Úvod, požadavky</a:t>
            </a:r>
          </a:p>
          <a:p>
            <a:pPr algn="just"/>
            <a:r>
              <a:rPr lang="cs-CZ" sz="2400" b="1" dirty="0"/>
              <a:t>Přednáška č. 2 (</a:t>
            </a:r>
            <a:r>
              <a:rPr lang="cs-CZ" sz="2400" b="1" dirty="0" smtClean="0"/>
              <a:t>05. </a:t>
            </a:r>
            <a:r>
              <a:rPr lang="cs-CZ" sz="2400" b="1" dirty="0"/>
              <a:t>10. </a:t>
            </a:r>
            <a:r>
              <a:rPr lang="cs-CZ" sz="2400" b="1" dirty="0" smtClean="0"/>
              <a:t>2021)</a:t>
            </a:r>
            <a:endParaRPr lang="cs-CZ" sz="2400" dirty="0"/>
          </a:p>
          <a:p>
            <a:pPr algn="just"/>
            <a:r>
              <a:rPr lang="cs-CZ" sz="2400" dirty="0"/>
              <a:t>Úvod do studia práva, Právní norma a prameny práva v České republice</a:t>
            </a:r>
          </a:p>
          <a:p>
            <a:pPr algn="just"/>
            <a:r>
              <a:rPr lang="cs-CZ" sz="2400" b="1" dirty="0"/>
              <a:t>Přednáška č. 3 </a:t>
            </a:r>
            <a:r>
              <a:rPr lang="cs-CZ" sz="2400" b="1" dirty="0" smtClean="0"/>
              <a:t>(</a:t>
            </a:r>
            <a:r>
              <a:rPr lang="cs-CZ" sz="2400" b="1" dirty="0" smtClean="0"/>
              <a:t>12</a:t>
            </a:r>
            <a:r>
              <a:rPr lang="cs-CZ" sz="2400" b="1" dirty="0" smtClean="0"/>
              <a:t>. </a:t>
            </a:r>
            <a:r>
              <a:rPr lang="cs-CZ" sz="2400" b="1" dirty="0"/>
              <a:t>10. </a:t>
            </a:r>
            <a:r>
              <a:rPr lang="cs-CZ" sz="2400" b="1" dirty="0" smtClean="0"/>
              <a:t>2021)</a:t>
            </a:r>
            <a:endParaRPr lang="cs-CZ" sz="2400" dirty="0"/>
          </a:p>
          <a:p>
            <a:pPr algn="just"/>
            <a:r>
              <a:rPr lang="cs-CZ" sz="2400" dirty="0"/>
              <a:t>Stát a jeho ústavní základy, Moc zákonodárná, výkonná a soudní, NKÚ, ČNB</a:t>
            </a:r>
          </a:p>
          <a:p>
            <a:pPr algn="just"/>
            <a:r>
              <a:rPr lang="cs-CZ" sz="2400" b="1" dirty="0"/>
              <a:t>Přednáška č. 4 </a:t>
            </a:r>
            <a:r>
              <a:rPr lang="cs-CZ" sz="2400" b="1" dirty="0" smtClean="0"/>
              <a:t>(</a:t>
            </a:r>
            <a:r>
              <a:rPr lang="cs-CZ" sz="2400" b="1" dirty="0" smtClean="0"/>
              <a:t>19</a:t>
            </a:r>
            <a:r>
              <a:rPr lang="cs-CZ" sz="2400" b="1" dirty="0" smtClean="0"/>
              <a:t>. </a:t>
            </a:r>
            <a:r>
              <a:rPr lang="cs-CZ" sz="2400" b="1" dirty="0"/>
              <a:t>10. </a:t>
            </a:r>
            <a:r>
              <a:rPr lang="cs-CZ" sz="2400" b="1" dirty="0" smtClean="0"/>
              <a:t>2021)</a:t>
            </a:r>
            <a:endParaRPr lang="cs-CZ" sz="2400" dirty="0"/>
          </a:p>
          <a:p>
            <a:pPr algn="just"/>
            <a:r>
              <a:rPr lang="cs-CZ" sz="2400" dirty="0"/>
              <a:t>Základní lidská práva a svobody</a:t>
            </a:r>
          </a:p>
          <a:p>
            <a:pPr algn="just"/>
            <a:r>
              <a:rPr lang="cs-CZ" sz="2400" b="1" dirty="0"/>
              <a:t>Přednáška č. 5 (</a:t>
            </a:r>
            <a:r>
              <a:rPr lang="cs-CZ" sz="2400" b="1" dirty="0" smtClean="0"/>
              <a:t>26. </a:t>
            </a:r>
            <a:r>
              <a:rPr lang="cs-CZ" sz="2400" b="1" dirty="0"/>
              <a:t>10. </a:t>
            </a:r>
            <a:r>
              <a:rPr lang="cs-CZ" sz="2400" b="1" dirty="0" smtClean="0"/>
              <a:t>2021)</a:t>
            </a:r>
            <a:endParaRPr lang="cs-CZ" sz="2400" dirty="0"/>
          </a:p>
          <a:p>
            <a:pPr algn="just"/>
            <a:r>
              <a:rPr lang="cs-CZ" sz="2400" dirty="0"/>
              <a:t>Trestní odpovědnost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</a:t>
            </a:r>
            <a:r>
              <a:rPr lang="cs-CZ" sz="2400" b="1" u="sng" dirty="0" smtClean="0"/>
              <a:t>přednášek:</a:t>
            </a:r>
            <a:endParaRPr lang="cs-CZ" sz="2400" b="1" u="sng" dirty="0"/>
          </a:p>
          <a:p>
            <a:endParaRPr lang="cs-CZ" sz="2400" b="1" dirty="0" smtClean="0"/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6 </a:t>
            </a:r>
            <a:r>
              <a:rPr lang="cs-CZ" sz="2200" b="1" dirty="0" smtClean="0"/>
              <a:t>(</a:t>
            </a:r>
            <a:r>
              <a:rPr lang="cs-CZ" sz="2200" b="1" dirty="0" smtClean="0"/>
              <a:t>02</a:t>
            </a:r>
            <a:r>
              <a:rPr lang="cs-CZ" sz="2200" b="1" dirty="0" smtClean="0"/>
              <a:t>. 11. 2021)</a:t>
            </a:r>
            <a:endParaRPr lang="cs-CZ" sz="2200" dirty="0"/>
          </a:p>
          <a:p>
            <a:r>
              <a:rPr lang="cs-CZ" sz="2200" dirty="0"/>
              <a:t>Základní charakteristika občanského práva</a:t>
            </a:r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7 (</a:t>
            </a:r>
            <a:r>
              <a:rPr lang="cs-CZ" sz="2200" b="1" dirty="0" smtClean="0"/>
              <a:t>09. </a:t>
            </a:r>
            <a:r>
              <a:rPr lang="cs-CZ" sz="2200" b="1" dirty="0"/>
              <a:t>11. </a:t>
            </a:r>
            <a:r>
              <a:rPr lang="cs-CZ" sz="2200" b="1" dirty="0" smtClean="0"/>
              <a:t>2021)</a:t>
            </a:r>
            <a:endParaRPr lang="cs-CZ" sz="2200" dirty="0"/>
          </a:p>
          <a:p>
            <a:r>
              <a:rPr lang="cs-CZ" sz="2200" dirty="0"/>
              <a:t>Věcná práva</a:t>
            </a:r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8 (</a:t>
            </a:r>
            <a:r>
              <a:rPr lang="cs-CZ" sz="2200" b="1" dirty="0" smtClean="0"/>
              <a:t>16. </a:t>
            </a:r>
            <a:r>
              <a:rPr lang="cs-CZ" sz="2200" b="1" dirty="0"/>
              <a:t>11. </a:t>
            </a:r>
            <a:r>
              <a:rPr lang="cs-CZ" sz="2200" b="1" dirty="0" smtClean="0"/>
              <a:t>2021)</a:t>
            </a:r>
            <a:endParaRPr lang="cs-CZ" sz="2200" dirty="0"/>
          </a:p>
          <a:p>
            <a:r>
              <a:rPr lang="cs-CZ" sz="2200" dirty="0"/>
              <a:t>Závazková práva</a:t>
            </a:r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9 (</a:t>
            </a:r>
            <a:r>
              <a:rPr lang="cs-CZ" sz="2200" b="1" dirty="0" smtClean="0"/>
              <a:t>23. </a:t>
            </a:r>
            <a:r>
              <a:rPr lang="cs-CZ" sz="2200" b="1" dirty="0"/>
              <a:t>11. </a:t>
            </a:r>
            <a:r>
              <a:rPr lang="cs-CZ" sz="2200" b="1" dirty="0" smtClean="0"/>
              <a:t>2021)</a:t>
            </a:r>
          </a:p>
          <a:p>
            <a:r>
              <a:rPr lang="cs-CZ" sz="2200" dirty="0" smtClean="0"/>
              <a:t>Závazková práva-vybrané smlouvy</a:t>
            </a:r>
            <a:endParaRPr lang="cs-CZ" sz="2200" dirty="0"/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10 </a:t>
            </a:r>
            <a:r>
              <a:rPr lang="cs-CZ" sz="2200" b="1" dirty="0" smtClean="0"/>
              <a:t>(</a:t>
            </a:r>
            <a:r>
              <a:rPr lang="cs-CZ" sz="2200" b="1" dirty="0" smtClean="0"/>
              <a:t>30</a:t>
            </a:r>
            <a:r>
              <a:rPr lang="cs-CZ" sz="2200" b="1" dirty="0" smtClean="0"/>
              <a:t>. </a:t>
            </a:r>
            <a:r>
              <a:rPr lang="cs-CZ" sz="2200" b="1" dirty="0"/>
              <a:t>11. </a:t>
            </a:r>
            <a:r>
              <a:rPr lang="cs-CZ" sz="2200" b="1" dirty="0" smtClean="0"/>
              <a:t>2021)</a:t>
            </a:r>
            <a:endParaRPr lang="cs-CZ" sz="2200" dirty="0"/>
          </a:p>
          <a:p>
            <a:r>
              <a:rPr lang="cs-CZ" sz="2200" dirty="0"/>
              <a:t>Právo dědické</a:t>
            </a:r>
          </a:p>
          <a:p>
            <a:r>
              <a:rPr lang="cs-CZ" sz="2200" b="1" dirty="0"/>
              <a:t>Přednáška č. 11 (</a:t>
            </a:r>
            <a:r>
              <a:rPr lang="cs-CZ" sz="2200" b="1" dirty="0" smtClean="0"/>
              <a:t>07. </a:t>
            </a:r>
            <a:r>
              <a:rPr lang="cs-CZ" sz="2200" b="1" dirty="0"/>
              <a:t>12. </a:t>
            </a:r>
            <a:r>
              <a:rPr lang="cs-CZ" sz="2200" b="1" dirty="0" smtClean="0"/>
              <a:t>2021)</a:t>
            </a:r>
            <a:endParaRPr lang="cs-CZ" sz="2200" dirty="0"/>
          </a:p>
          <a:p>
            <a:r>
              <a:rPr lang="cs-CZ" sz="2200" dirty="0"/>
              <a:t>Občanskoprávní odpovědnost</a:t>
            </a:r>
          </a:p>
          <a:p>
            <a:r>
              <a:rPr lang="cs-CZ" sz="2200" b="1" dirty="0"/>
              <a:t>Přednáška č. 12 </a:t>
            </a:r>
            <a:r>
              <a:rPr lang="cs-CZ" sz="2200" b="1" dirty="0" smtClean="0"/>
              <a:t>(</a:t>
            </a:r>
            <a:r>
              <a:rPr lang="cs-CZ" sz="2200" b="1" dirty="0" smtClean="0"/>
              <a:t>14</a:t>
            </a:r>
            <a:r>
              <a:rPr lang="cs-CZ" sz="2200" b="1" dirty="0" smtClean="0"/>
              <a:t>. </a:t>
            </a:r>
            <a:r>
              <a:rPr lang="cs-CZ" sz="2200" b="1" dirty="0"/>
              <a:t>12. </a:t>
            </a:r>
            <a:r>
              <a:rPr lang="cs-CZ" sz="2200" b="1" dirty="0" smtClean="0"/>
              <a:t>2021)</a:t>
            </a:r>
            <a:endParaRPr lang="cs-CZ" sz="2200" dirty="0"/>
          </a:p>
          <a:p>
            <a:r>
              <a:rPr lang="cs-CZ" sz="2200" dirty="0"/>
              <a:t>Základy práva </a:t>
            </a:r>
            <a:r>
              <a:rPr lang="cs-CZ" sz="2200" dirty="0" smtClean="0"/>
              <a:t>EU, </a:t>
            </a:r>
            <a:r>
              <a:rPr lang="cs-CZ" sz="2200" dirty="0" err="1" smtClean="0"/>
              <a:t>předtermín</a:t>
            </a:r>
            <a:r>
              <a:rPr lang="cs-CZ" sz="2200" dirty="0"/>
              <a:t>	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u="sng" dirty="0" smtClean="0"/>
          </a:p>
          <a:p>
            <a:r>
              <a:rPr lang="cs-CZ" sz="2400" b="1" u="sng" dirty="0" smtClean="0"/>
              <a:t>Semináře</a:t>
            </a:r>
          </a:p>
          <a:p>
            <a:endParaRPr lang="cs-CZ" sz="2400" dirty="0"/>
          </a:p>
          <a:p>
            <a:r>
              <a:rPr lang="cs-CZ" sz="2400" b="1" dirty="0"/>
              <a:t>p</a:t>
            </a:r>
            <a:r>
              <a:rPr lang="cs-CZ" sz="2400" b="1" dirty="0" smtClean="0"/>
              <a:t>rocvičování a prohlubování znalostí </a:t>
            </a:r>
          </a:p>
          <a:p>
            <a:endParaRPr lang="cs-CZ" sz="2400" b="1" dirty="0"/>
          </a:p>
          <a:p>
            <a:r>
              <a:rPr lang="cs-CZ" sz="2400" b="1" dirty="0"/>
              <a:t>d</a:t>
            </a:r>
            <a:r>
              <a:rPr lang="cs-CZ" sz="2400" b="1" dirty="0" smtClean="0"/>
              <a:t>le aktuálního rozvrhu vyjma úvodního týdne </a:t>
            </a:r>
            <a:br>
              <a:rPr lang="cs-CZ" sz="2400" b="1" dirty="0" smtClean="0"/>
            </a:br>
            <a:endParaRPr lang="cs-CZ" sz="2400" b="1" dirty="0" smtClean="0"/>
          </a:p>
          <a:p>
            <a:r>
              <a:rPr lang="cs-CZ" sz="2400" b="1" dirty="0" smtClean="0"/>
              <a:t>povinná účast </a:t>
            </a:r>
            <a:r>
              <a:rPr lang="cs-CZ" sz="2400" b="1" dirty="0" smtClean="0"/>
              <a:t>50%</a:t>
            </a:r>
          </a:p>
          <a:p>
            <a:endParaRPr lang="cs-CZ" sz="2400" b="1" dirty="0"/>
          </a:p>
          <a:p>
            <a:r>
              <a:rPr lang="cs-CZ" sz="2400" b="1" dirty="0" smtClean="0"/>
              <a:t>Vedoucí seminářů:</a:t>
            </a:r>
          </a:p>
          <a:p>
            <a:endParaRPr lang="cs-CZ" sz="2400" b="1" dirty="0"/>
          </a:p>
          <a:p>
            <a:r>
              <a:rPr lang="cs-CZ" sz="2400" b="1" dirty="0" smtClean="0"/>
              <a:t>JUDr</a:t>
            </a:r>
            <a:r>
              <a:rPr lang="cs-CZ" sz="2400" b="1" dirty="0"/>
              <a:t>. Jaromír Richter</a:t>
            </a:r>
          </a:p>
          <a:p>
            <a:r>
              <a:rPr lang="cs-CZ" sz="2400" b="1" dirty="0" smtClean="0"/>
              <a:t>Mgr. </a:t>
            </a:r>
            <a:r>
              <a:rPr lang="cs-CZ" sz="2400" b="1" dirty="0" err="1"/>
              <a:t>Danuta</a:t>
            </a:r>
            <a:r>
              <a:rPr lang="cs-CZ" sz="2400" b="1" dirty="0"/>
              <a:t> Duda, Ph.D</a:t>
            </a:r>
            <a:r>
              <a:rPr lang="cs-CZ" sz="2400" b="1" dirty="0" smtClean="0"/>
              <a:t>.</a:t>
            </a:r>
          </a:p>
          <a:p>
            <a:r>
              <a:rPr lang="cs-CZ" sz="2400" b="1" dirty="0" smtClean="0"/>
              <a:t>JUDr. Michal </a:t>
            </a:r>
            <a:r>
              <a:rPr lang="cs-CZ" sz="2400" b="1" dirty="0" err="1" smtClean="0"/>
              <a:t>Márton</a:t>
            </a:r>
            <a:r>
              <a:rPr lang="cs-CZ" sz="2400" b="1" dirty="0" smtClean="0"/>
              <a:t>, Ph.D.</a:t>
            </a:r>
          </a:p>
          <a:p>
            <a:endParaRPr lang="cs-CZ" sz="2400" b="1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altLang="cs-CZ" sz="2000" b="1" u="sng" dirty="0" smtClean="0"/>
              <a:t/>
            </a:r>
            <a:br>
              <a:rPr lang="cs-CZ" altLang="cs-CZ" sz="2000" b="1" u="sng" dirty="0" smtClean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u="sng" dirty="0" smtClean="0"/>
              <a:t>Studijní materiály</a:t>
            </a:r>
          </a:p>
          <a:p>
            <a:pPr>
              <a:buNone/>
            </a:pP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Obsah přednášek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Povinná literatura:</a:t>
            </a:r>
          </a:p>
          <a:p>
            <a:r>
              <a:rPr lang="cs-CZ" sz="2000" dirty="0" smtClean="0"/>
              <a:t>RICHTER, J., DUDA, D., GONGOL, T., MÜNSTER, M. Právo vybrané kapitoly. Karviná: Slezská univerzita v Opavě, obchodně podnikatelská fakulta, 2017. ISBN 978-80-7510-284-3 </a:t>
            </a:r>
            <a:endParaRPr lang="cs-CZ" sz="2000" dirty="0" smtClean="0"/>
          </a:p>
          <a:p>
            <a:r>
              <a:rPr lang="cs-CZ" sz="2000" b="1" dirty="0" smtClean="0"/>
              <a:t>Doporučená </a:t>
            </a:r>
            <a:r>
              <a:rPr lang="cs-CZ" sz="2000" b="1" dirty="0" smtClean="0"/>
              <a:t>literatura:</a:t>
            </a:r>
          </a:p>
          <a:p>
            <a:pPr>
              <a:buNone/>
            </a:pPr>
            <a:r>
              <a:rPr lang="cs-CZ" sz="2000" dirty="0" smtClean="0"/>
              <a:t>JANKŮ</a:t>
            </a:r>
            <a:r>
              <a:rPr lang="cs-CZ" sz="2000" dirty="0"/>
              <a:t>, M. a kol. Základy práva pro posluchače neprávnických fakult. 6. vydání. Praha: C.H. Beck, 2016. </a:t>
            </a:r>
            <a:endParaRPr lang="cs-CZ" sz="2400" dirty="0"/>
          </a:p>
          <a:p>
            <a:pPr>
              <a:buNone/>
            </a:pPr>
            <a:r>
              <a:rPr lang="cs-CZ" sz="2000" dirty="0" smtClean="0"/>
              <a:t>Právní předpisy:</a:t>
            </a:r>
          </a:p>
          <a:p>
            <a:r>
              <a:rPr lang="cs-CZ" sz="2000" dirty="0"/>
              <a:t>1. ústavní zákon č. 1/1993 Sb., Ústava České republiky.</a:t>
            </a:r>
          </a:p>
          <a:p>
            <a:r>
              <a:rPr lang="cs-CZ" sz="2000" dirty="0"/>
              <a:t>2. ústavní zákon č. 2/1993 Sb., Listina základních práv a svobod</a:t>
            </a:r>
          </a:p>
          <a:p>
            <a:r>
              <a:rPr lang="cs-CZ" sz="2000" dirty="0"/>
              <a:t>3. sdělení MZV č. 209/1992 Sb., o Úmluvě o ochraně lidských práv a základních svobod</a:t>
            </a:r>
          </a:p>
          <a:p>
            <a:r>
              <a:rPr lang="cs-CZ" sz="2000" dirty="0"/>
              <a:t>3. zákon č. 40/2009 Sb., trestní zákoník, ve znění pozdějších předpisů </a:t>
            </a:r>
          </a:p>
          <a:p>
            <a:r>
              <a:rPr lang="cs-CZ" sz="2000" dirty="0"/>
              <a:t>4. zákon č. 141/1961 Sb., trestní řád, ve znění pozdějších předpisů</a:t>
            </a:r>
          </a:p>
          <a:p>
            <a:r>
              <a:rPr lang="cs-CZ" sz="2000" dirty="0"/>
              <a:t>5. zákon č. 89/2012 Sb., občanský zákoník, ve znění pozdějších </a:t>
            </a:r>
            <a:r>
              <a:rPr lang="cs-CZ" sz="2000" dirty="0" smtClean="0"/>
              <a:t>předpisů</a:t>
            </a:r>
            <a:endParaRPr lang="cs-CZ" b="1" dirty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Podmínky úspěšného absolvování předmětu: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Zápočtový/zkouškový test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 smtClean="0"/>
              <a:t>Studenti </a:t>
            </a:r>
            <a:r>
              <a:rPr lang="cs-CZ" sz="2000" dirty="0"/>
              <a:t>mohou získat celkem </a:t>
            </a:r>
            <a:r>
              <a:rPr lang="cs-CZ" sz="2000" b="1" dirty="0" smtClean="0"/>
              <a:t>20</a:t>
            </a:r>
            <a:r>
              <a:rPr lang="cs-CZ" sz="2000" b="1" dirty="0" smtClean="0"/>
              <a:t> </a:t>
            </a:r>
            <a:r>
              <a:rPr lang="cs-CZ" sz="2000" dirty="0" smtClean="0"/>
              <a:t>bodů</a:t>
            </a:r>
            <a:endParaRPr lang="cs-CZ" sz="2000" dirty="0"/>
          </a:p>
          <a:p>
            <a:pPr algn="just"/>
            <a:r>
              <a:rPr lang="cs-CZ" sz="2000" dirty="0" smtClean="0"/>
              <a:t>Škála </a:t>
            </a:r>
            <a:r>
              <a:rPr lang="cs-CZ" sz="2000" dirty="0"/>
              <a:t>známkování dle celkového počtu získaných bodů</a:t>
            </a:r>
            <a:r>
              <a:rPr lang="cs-CZ" sz="2000" dirty="0" smtClean="0"/>
              <a:t>:</a:t>
            </a:r>
          </a:p>
          <a:p>
            <a:pPr algn="just"/>
            <a:r>
              <a:rPr lang="cs-CZ" sz="2000" dirty="0" smtClean="0"/>
              <a:t>20-19…………………</a:t>
            </a:r>
            <a:r>
              <a:rPr lang="cs-CZ" sz="2000" b="1" dirty="0" smtClean="0"/>
              <a:t>A</a:t>
            </a:r>
            <a:endParaRPr lang="cs-CZ" sz="2000" b="1" dirty="0"/>
          </a:p>
          <a:p>
            <a:pPr algn="just"/>
            <a:r>
              <a:rPr lang="cs-CZ" sz="2000" dirty="0" smtClean="0"/>
              <a:t>18-17…………………</a:t>
            </a:r>
            <a:r>
              <a:rPr lang="cs-CZ" sz="2000" b="1" dirty="0" smtClean="0"/>
              <a:t>B</a:t>
            </a:r>
            <a:endParaRPr lang="cs-CZ" sz="2000" b="1" dirty="0"/>
          </a:p>
          <a:p>
            <a:pPr algn="just"/>
            <a:r>
              <a:rPr lang="cs-CZ" sz="2000" dirty="0" smtClean="0"/>
              <a:t>16-15………………..</a:t>
            </a:r>
            <a:r>
              <a:rPr lang="cs-CZ" sz="2000" b="1" dirty="0" smtClean="0"/>
              <a:t>C</a:t>
            </a:r>
            <a:endParaRPr lang="cs-CZ" sz="2000" b="1" dirty="0"/>
          </a:p>
          <a:p>
            <a:pPr algn="just"/>
            <a:r>
              <a:rPr lang="cs-CZ" sz="2000" dirty="0" smtClean="0"/>
              <a:t>14-13………………..</a:t>
            </a:r>
            <a:r>
              <a:rPr lang="cs-CZ" sz="2000" b="1" dirty="0" smtClean="0"/>
              <a:t>D</a:t>
            </a:r>
            <a:endParaRPr lang="cs-CZ" sz="2000" b="1" dirty="0"/>
          </a:p>
          <a:p>
            <a:pPr algn="just"/>
            <a:r>
              <a:rPr lang="cs-CZ" sz="2000" dirty="0" smtClean="0"/>
              <a:t>12-11………………..</a:t>
            </a:r>
            <a:r>
              <a:rPr lang="cs-CZ" sz="2000" b="1" dirty="0" smtClean="0"/>
              <a:t>E</a:t>
            </a:r>
            <a:endParaRPr lang="cs-CZ" sz="2000" b="1" dirty="0"/>
          </a:p>
          <a:p>
            <a:pPr algn="just"/>
            <a:r>
              <a:rPr lang="cs-CZ" sz="2000" dirty="0" smtClean="0"/>
              <a:t>10- 0…………………..</a:t>
            </a:r>
            <a:r>
              <a:rPr lang="cs-CZ" sz="2000" b="1" dirty="0" smtClean="0"/>
              <a:t>F</a:t>
            </a:r>
          </a:p>
          <a:p>
            <a:pPr algn="just"/>
            <a:r>
              <a:rPr lang="cs-CZ" sz="2000" b="1" dirty="0" smtClean="0"/>
              <a:t>Obsah </a:t>
            </a:r>
            <a:r>
              <a:rPr lang="cs-CZ" sz="2000" b="1" dirty="0" smtClean="0"/>
              <a:t>testu</a:t>
            </a:r>
            <a:endParaRPr lang="cs-CZ" sz="2000" dirty="0"/>
          </a:p>
          <a:p>
            <a:pPr algn="just"/>
            <a:r>
              <a:rPr lang="cs-CZ" sz="2000" dirty="0"/>
              <a:t>uzavřené otázky (0-4 správné možnosti)</a:t>
            </a:r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 smtClean="0"/>
              <a:t>Kontakty na vyučujícího: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Email: </a:t>
            </a:r>
            <a:r>
              <a:rPr lang="cs-CZ" sz="2000" b="1" dirty="0" err="1" smtClean="0">
                <a:hlinkClick r:id="rId2"/>
              </a:rPr>
              <a:t>marton</a:t>
            </a:r>
            <a:r>
              <a:rPr lang="cs-CZ" sz="2000" b="1" dirty="0" smtClean="0">
                <a:hlinkClick r:id="rId2"/>
              </a:rPr>
              <a:t>@</a:t>
            </a:r>
            <a:r>
              <a:rPr lang="cs-CZ" sz="2000" b="1" dirty="0" err="1" smtClean="0">
                <a:hlinkClick r:id="rId2"/>
              </a:rPr>
              <a:t>opf.slu.cz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Konzultační hodiny: úterý 14:45 – </a:t>
            </a:r>
            <a:r>
              <a:rPr lang="cs-CZ" sz="2000" b="1" dirty="0" smtClean="0"/>
              <a:t>15:30 (po předchozí domluvě emailem)</a:t>
            </a:r>
            <a:endParaRPr lang="cs-CZ" sz="2000" dirty="0" smtClean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576</Words>
  <Application>Microsoft Office PowerPoint</Application>
  <PresentationFormat>Předvádění na obrazovce (4:3)</PresentationFormat>
  <Paragraphs>105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Úvod do studia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mar0258</cp:lastModifiedBy>
  <cp:revision>120</cp:revision>
  <dcterms:created xsi:type="dcterms:W3CDTF">2015-09-08T17:35:18Z</dcterms:created>
  <dcterms:modified xsi:type="dcterms:W3CDTF">2021-09-21T11:29:21Z</dcterms:modified>
</cp:coreProperties>
</file>