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2"/>
  </p:notesMasterIdLst>
  <p:sldIdLst>
    <p:sldId id="282" r:id="rId2"/>
    <p:sldId id="289" r:id="rId3"/>
    <p:sldId id="284" r:id="rId4"/>
    <p:sldId id="290" r:id="rId5"/>
    <p:sldId id="292" r:id="rId6"/>
    <p:sldId id="293" r:id="rId7"/>
    <p:sldId id="294" r:id="rId8"/>
    <p:sldId id="285" r:id="rId9"/>
    <p:sldId id="286" r:id="rId10"/>
    <p:sldId id="297" r:id="rId11"/>
    <p:sldId id="298" r:id="rId12"/>
    <p:sldId id="265" r:id="rId13"/>
    <p:sldId id="288" r:id="rId14"/>
    <p:sldId id="280" r:id="rId15"/>
    <p:sldId id="269" r:id="rId16"/>
    <p:sldId id="281" r:id="rId17"/>
    <p:sldId id="270" r:id="rId18"/>
    <p:sldId id="287" r:id="rId19"/>
    <p:sldId id="295" r:id="rId20"/>
    <p:sldId id="29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E80C2-199B-4444-9615-A3EED9901F01}" type="datetimeFigureOut">
              <a:rPr lang="cs-CZ" smtClean="0"/>
              <a:pPr/>
              <a:t>04.10.2021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D17B3-FF34-488F-A9F1-3FA29BD5826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5AABAC-DDCB-49EE-84B8-A81FFE2881E4}" type="slidenum">
              <a:rPr lang="cs-CZ" altLang="cs-CZ"/>
              <a:pPr/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3C47D29-F51A-48B6-8D3E-DB2E4295B2A9}" type="datetime1">
              <a:rPr lang="cs-CZ" smtClean="0"/>
              <a:pPr/>
              <a:t>04.10.2021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81F515D-F547-4740-A9E4-98B6434F7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3CB2-E76A-43A3-ADDC-56E7C253D45B}" type="datetime1">
              <a:rPr lang="cs-CZ" smtClean="0"/>
              <a:pPr/>
              <a:t>04.10.2021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4361-200A-471E-900C-375DB9058942}" type="datetime1">
              <a:rPr lang="cs-CZ" smtClean="0"/>
              <a:pPr/>
              <a:t>04.10.2021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A8FAFF0-5F79-48F8-AB29-581E98094384}" type="datetime1">
              <a:rPr lang="cs-CZ" smtClean="0"/>
              <a:pPr/>
              <a:t>04.10.2021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1F515D-F547-4740-A9E4-98B6434F7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5E27448-345F-42E0-8AA3-4698CAAA531D}" type="datetime1">
              <a:rPr lang="cs-CZ" smtClean="0"/>
              <a:pPr/>
              <a:t>04.10.2021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81F515D-F547-4740-A9E4-98B6434F7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A631-75ED-4072-B135-5E5CE5BC6776}" type="datetime1">
              <a:rPr lang="cs-CZ" smtClean="0"/>
              <a:pPr/>
              <a:t>04.10.2021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876E-56A2-4AAB-9D56-81015EBDCDF3}" type="datetime1">
              <a:rPr lang="cs-CZ" smtClean="0"/>
              <a:pPr/>
              <a:t>04.10.2021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EE066E-01A7-4D26-B1B1-9585FE481F68}" type="datetime1">
              <a:rPr lang="cs-CZ" smtClean="0"/>
              <a:pPr/>
              <a:t>04.10.2021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1F515D-F547-4740-A9E4-98B6434F7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B72-262E-4F21-A46F-4434DA289A5A}" type="datetime1">
              <a:rPr lang="cs-CZ" smtClean="0"/>
              <a:pPr/>
              <a:t>04.10.2021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20B384-3AD8-4597-BF86-C1377CB257B4}" type="datetime1">
              <a:rPr lang="cs-CZ" smtClean="0"/>
              <a:pPr/>
              <a:t>04.10.2021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1F515D-F547-4740-A9E4-98B6434F7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336E38-D489-492E-969D-1B664903C003}" type="datetime1">
              <a:rPr lang="cs-CZ" smtClean="0"/>
              <a:pPr/>
              <a:t>04.10.2021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1F515D-F547-4740-A9E4-98B6434F7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62CA73-AAB2-44BD-ADD5-A4366A8C1495}" type="datetime1">
              <a:rPr lang="cs-CZ" smtClean="0"/>
              <a:pPr/>
              <a:t>04.10.2021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81F515D-F547-4740-A9E4-98B6434F7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uda@opf.slu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Právo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Seminář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Mgr.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Danuta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Duda, Ph.D.</a:t>
            </a:r>
          </a:p>
        </p:txBody>
      </p:sp>
      <p:pic>
        <p:nvPicPr>
          <p:cNvPr id="3075" name="Picture 4" descr="G:\KLIENTI\OVX\2008-06-SLU-DesignManual\2008-10-DM\2008-11-04-Stavba01\final03\export\logoOPF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565100"/>
            <a:ext cx="4643437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G:\KLIENTI\OVX\2008-06-SLU-DesignManual\2008-10-DM\2008-11-04-Stavba01\final03\export\kolecka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38" y="6321425"/>
            <a:ext cx="19796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Struktura právní normy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1. hypotéza – podmiňující skutková část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2. dispozice – pravidlo chování</a:t>
            </a:r>
          </a:p>
          <a:p>
            <a:endParaRPr lang="cs-CZ" dirty="0"/>
          </a:p>
          <a:p>
            <a:r>
              <a:rPr lang="cs-CZ" dirty="0"/>
              <a:t>3. sankce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právních norem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Primární a sekundární</a:t>
            </a:r>
          </a:p>
          <a:p>
            <a:r>
              <a:rPr lang="cs-CZ" dirty="0"/>
              <a:t>Obecné a speciální</a:t>
            </a:r>
          </a:p>
          <a:p>
            <a:r>
              <a:rPr lang="cs-CZ" dirty="0"/>
              <a:t>Kogentní a dispozitivní</a:t>
            </a:r>
          </a:p>
          <a:p>
            <a:pPr lvl="1">
              <a:lnSpc>
                <a:spcPct val="90000"/>
              </a:lnSpc>
            </a:pPr>
            <a:r>
              <a:rPr lang="cs-CZ" sz="2400" b="1" dirty="0"/>
              <a:t>Kogentní</a:t>
            </a:r>
            <a:r>
              <a:rPr lang="cs-CZ" sz="2400" dirty="0"/>
              <a:t> – zavazují bezvýhradně, bez možnosti se odchýlit</a:t>
            </a:r>
          </a:p>
          <a:p>
            <a:pPr lvl="1">
              <a:lnSpc>
                <a:spcPct val="90000"/>
              </a:lnSpc>
            </a:pPr>
            <a:r>
              <a:rPr lang="cs-CZ" sz="2400" b="1" dirty="0"/>
              <a:t>Dispozitivní</a:t>
            </a:r>
            <a:r>
              <a:rPr lang="cs-CZ" sz="2400" dirty="0"/>
              <a:t> – umožňují účastníkům právních vztahů se od pravidla odchýlit</a:t>
            </a:r>
          </a:p>
          <a:p>
            <a:pPr>
              <a:lnSpc>
                <a:spcPct val="90000"/>
              </a:lnSpc>
            </a:pPr>
            <a:r>
              <a:rPr lang="cs-CZ" dirty="0"/>
              <a:t>Přikazující, zakazující, dovolující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Publikace normativních právních aktů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cs-CZ" dirty="0"/>
              <a:t>publikací ve Sbírce zákonů ČR nabývají platnosti</a:t>
            </a:r>
          </a:p>
          <a:p>
            <a:pPr lvl="2"/>
            <a:r>
              <a:rPr lang="cs-CZ" b="1" dirty="0"/>
              <a:t>Zákony, nařízení vlády, vyhlášky ministerstev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Den vyhlášení=den rozeslání příslušné částky Sbírky</a:t>
            </a:r>
          </a:p>
        </p:txBody>
      </p:sp>
      <p:pic>
        <p:nvPicPr>
          <p:cNvPr id="4" name="Picture 5" descr="G:\KLIENTI\OVX\2008-06-SLU-DesignManual\2008-10-DM\2008-11-04-Stavba01\final03\export\kolecka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6321425"/>
            <a:ext cx="19796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body" idx="4294967295"/>
          </p:nvPr>
        </p:nvSpPr>
        <p:spPr>
          <a:xfrm>
            <a:off x="457200" y="549275"/>
            <a:ext cx="8229600" cy="59039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z="2800" b="1"/>
              <a:t>Ve Sbírce mezinárodních smluv</a:t>
            </a:r>
            <a:r>
              <a:rPr lang="cs-CZ" sz="2800"/>
              <a:t> se vyhlašují </a:t>
            </a:r>
          </a:p>
          <a:p>
            <a:pPr>
              <a:buFont typeface="Wingdings 2" pitchFamily="18" charset="2"/>
              <a:buNone/>
            </a:pPr>
            <a:r>
              <a:rPr lang="cs-CZ" sz="2800"/>
              <a:t>např.:</a:t>
            </a:r>
          </a:p>
          <a:p>
            <a:pPr>
              <a:buFont typeface="Wingdings 2" pitchFamily="18" charset="2"/>
              <a:buNone/>
            </a:pPr>
            <a:endParaRPr lang="cs-CZ" sz="2800"/>
          </a:p>
          <a:p>
            <a:r>
              <a:rPr lang="cs-CZ" sz="2800"/>
              <a:t>platné </a:t>
            </a:r>
            <a:r>
              <a:rPr lang="cs-CZ" sz="2800" b="1"/>
              <a:t>mezinárodní smlouvy</a:t>
            </a:r>
            <a:r>
              <a:rPr lang="cs-CZ" sz="2800"/>
              <a:t>, jimiž je Česká republika vázána,</a:t>
            </a:r>
            <a:endParaRPr lang="cs-CZ" sz="2800" b="1"/>
          </a:p>
          <a:p>
            <a:endParaRPr lang="cs-CZ" sz="2800" b="1"/>
          </a:p>
          <a:p>
            <a:r>
              <a:rPr lang="cs-CZ" sz="2800" b="1"/>
              <a:t>oznámení o výpovědi mezinárodních smluv</a:t>
            </a:r>
            <a:r>
              <a:rPr lang="cs-CZ" sz="2800"/>
              <a:t>  jimiž je Česká republika vázána.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0"/>
            <a:ext cx="7529513" cy="620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G:\KLIENTI\OVX\2008-06-SLU-DesignManual\2008-10-DM\2008-11-04-Stavba01\final03\export\kolecka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8" y="6321425"/>
            <a:ext cx="19796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Platnost a účinnost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Platnost </a:t>
            </a:r>
            <a:r>
              <a:rPr lang="cs-CZ" dirty="0"/>
              <a:t>právní normy znamená, že norma se stala součástí platného právního řádu poté, kdy byla stanoveným způsobem schválena kompetentními orgány a vyhlášena ve Sbírce zákonů ČR.</a:t>
            </a:r>
          </a:p>
          <a:p>
            <a:r>
              <a:rPr lang="pl-PL" b="1" dirty="0"/>
              <a:t>Účinnost </a:t>
            </a:r>
            <a:r>
              <a:rPr lang="pl-PL" dirty="0"/>
              <a:t>právní normy znamená její závaznost. Je to okamžik, od kterého </a:t>
            </a:r>
            <a:r>
              <a:rPr lang="pt-BR" dirty="0"/>
              <a:t>se musíme začít právní normou řídit.</a:t>
            </a:r>
            <a:endParaRPr lang="cs-CZ" dirty="0"/>
          </a:p>
          <a:p>
            <a:pPr lvl="1"/>
            <a:r>
              <a:rPr lang="cs-CZ" dirty="0"/>
              <a:t>zpravidla dnem, který je v právní normě uveden </a:t>
            </a:r>
          </a:p>
          <a:p>
            <a:pPr lvl="1"/>
            <a:r>
              <a:rPr lang="cs-CZ" dirty="0"/>
              <a:t>nebo obecně 15 dnů po vyhlášení ve Sbírce zákonů</a:t>
            </a:r>
          </a:p>
          <a:p>
            <a:pPr lvl="1"/>
            <a:r>
              <a:rPr lang="cs-CZ" dirty="0"/>
              <a:t>výjimečně, pokud to vyžaduje naléhavý obecný zájem, může právní norma nabýt účinnosti dnem vyhlášení</a:t>
            </a:r>
          </a:p>
          <a:p>
            <a:pPr lvl="1"/>
            <a:endParaRPr lang="cs-CZ" dirty="0"/>
          </a:p>
        </p:txBody>
      </p:sp>
      <p:pic>
        <p:nvPicPr>
          <p:cNvPr id="4" name="Picture 5" descr="G:\KLIENTI\OVX\2008-06-SLU-DesignManual\2008-10-DM\2008-11-04-Stavba01\final03\export\kolecka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6321425"/>
            <a:ext cx="19796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491538" cy="608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G:\KLIENTI\OVX\2008-06-SLU-DesignManual\2008-10-DM\2008-11-04-Stavba01\final03\export\kolecka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8" y="6321425"/>
            <a:ext cx="19796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Zrušení a novelizace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Právní norma pozbývá účinnosti</a:t>
            </a:r>
          </a:p>
          <a:p>
            <a:r>
              <a:rPr lang="cs-CZ" dirty="0"/>
              <a:t>uplynutím času nebo</a:t>
            </a:r>
          </a:p>
          <a:p>
            <a:r>
              <a:rPr lang="cs-CZ" dirty="0"/>
              <a:t>zrušením</a:t>
            </a:r>
          </a:p>
          <a:p>
            <a:pPr lvl="1"/>
            <a:r>
              <a:rPr lang="cs-CZ" b="1" dirty="0"/>
              <a:t>derogační klauzule (zrušovací </a:t>
            </a:r>
            <a:r>
              <a:rPr lang="cs-CZ" dirty="0"/>
              <a:t>ustanovení) uváděná zpravidla v závěrečných ustanoveních nové právní normy.</a:t>
            </a:r>
          </a:p>
          <a:p>
            <a:pPr lvl="1"/>
            <a:endParaRPr lang="cs-CZ" dirty="0"/>
          </a:p>
          <a:p>
            <a:r>
              <a:rPr lang="cs-CZ" dirty="0"/>
              <a:t>novelizace </a:t>
            </a:r>
          </a:p>
          <a:p>
            <a:pPr lvl="1"/>
            <a:r>
              <a:rPr lang="cs-CZ" dirty="0"/>
              <a:t>částečně mění právní normy předcházející.</a:t>
            </a:r>
          </a:p>
          <a:p>
            <a:pPr lvl="1"/>
            <a:endParaRPr lang="cs-CZ" dirty="0"/>
          </a:p>
        </p:txBody>
      </p:sp>
      <p:pic>
        <p:nvPicPr>
          <p:cNvPr id="4" name="Picture 5" descr="G:\KLIENTI\OVX\2008-06-SLU-DesignManual\2008-10-DM\2008-11-04-Stavba01\final03\export\kolecka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6321425"/>
            <a:ext cx="19796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br>
              <a:rPr lang="cs-CZ" sz="3200" b="1" cap="none">
                <a:effectLst/>
              </a:rPr>
            </a:br>
            <a:r>
              <a:rPr lang="cs-CZ" sz="3200" b="1" cap="none">
                <a:effectLst/>
              </a:rPr>
              <a:t>Působnost právní normy</a:t>
            </a:r>
            <a:br>
              <a:rPr lang="cs-CZ" sz="3200" b="1" cap="none">
                <a:effectLst/>
              </a:rPr>
            </a:br>
            <a:endParaRPr lang="cs-CZ" sz="3200" b="1" cap="none">
              <a:effectLst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1076325" y="1798638"/>
            <a:ext cx="7915275" cy="4281487"/>
          </a:xfrm>
        </p:spPr>
        <p:txBody>
          <a:bodyPr/>
          <a:lstStyle/>
          <a:p>
            <a:r>
              <a:rPr lang="cs-CZ" b="1" dirty="0"/>
              <a:t>věcná</a:t>
            </a:r>
            <a:r>
              <a:rPr lang="cs-CZ" i="1" dirty="0"/>
              <a:t> </a:t>
            </a:r>
          </a:p>
          <a:p>
            <a:r>
              <a:rPr lang="cs-CZ" b="1" dirty="0"/>
              <a:t>časová</a:t>
            </a:r>
            <a:r>
              <a:rPr lang="cs-CZ" i="1" dirty="0"/>
              <a:t> </a:t>
            </a:r>
            <a:endParaRPr lang="cs-CZ" b="1" dirty="0"/>
          </a:p>
          <a:p>
            <a:r>
              <a:rPr lang="cs-CZ" b="1" dirty="0"/>
              <a:t>prostorová</a:t>
            </a:r>
            <a:r>
              <a:rPr lang="cs-CZ" i="1" dirty="0"/>
              <a:t> </a:t>
            </a:r>
          </a:p>
          <a:p>
            <a:r>
              <a:rPr lang="cs-CZ" b="1" dirty="0"/>
              <a:t>osobní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b="1" cap="none">
                <a:effectLst/>
              </a:rPr>
              <a:t>SYSTÉM PRÁVA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b="1"/>
              <a:t>  Právo mezinárodní a právo národní (vnitrostátní</a:t>
            </a:r>
            <a:r>
              <a:rPr lang="cs-CZ"/>
              <a:t>)</a:t>
            </a:r>
          </a:p>
          <a:p>
            <a:endParaRPr lang="cs-CZ" b="1"/>
          </a:p>
          <a:p>
            <a:pPr>
              <a:buFont typeface="Wingdings 2" pitchFamily="18" charset="2"/>
              <a:buNone/>
            </a:pPr>
            <a:r>
              <a:rPr lang="cs-CZ" b="1"/>
              <a:t>  Právo hmotné a právo procesní</a:t>
            </a:r>
            <a:endParaRPr lang="cs-CZ"/>
          </a:p>
          <a:p>
            <a:endParaRPr lang="cs-CZ" b="1"/>
          </a:p>
          <a:p>
            <a:pPr>
              <a:buFont typeface="Wingdings 2" pitchFamily="18" charset="2"/>
              <a:buNone/>
            </a:pPr>
            <a:r>
              <a:rPr lang="cs-CZ" b="1"/>
              <a:t>  Právo veřejné a právo soukromé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467600" cy="5017768"/>
          </a:xfrm>
        </p:spPr>
        <p:txBody>
          <a:bodyPr/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Mgr.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Danuta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Duda,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Ph.D</a:t>
            </a:r>
            <a:endParaRPr lang="cs-CZ" b="1" dirty="0"/>
          </a:p>
          <a:p>
            <a:r>
              <a:rPr lang="cs-CZ" b="1" dirty="0"/>
              <a:t>Konzultační hodiny:  středa 9:00 až 9:45 a čtvrtek o</a:t>
            </a:r>
            <a:r>
              <a:rPr lang="pl-PL" b="1" dirty="0"/>
              <a:t>d 11:30 do 12:50 hod. pouze po předchozí domluvě e-mailem</a:t>
            </a:r>
          </a:p>
          <a:p>
            <a:r>
              <a:rPr lang="cs-CZ" dirty="0"/>
              <a:t>E-mail: </a:t>
            </a:r>
            <a:r>
              <a:rPr lang="cs-CZ" dirty="0">
                <a:hlinkClick r:id="rId2"/>
              </a:rPr>
              <a:t>duda@opf.slu.cz</a:t>
            </a:r>
            <a:endParaRPr lang="cs-CZ" dirty="0"/>
          </a:p>
          <a:p>
            <a:r>
              <a:rPr lang="cs-CZ" dirty="0"/>
              <a:t>Kancelář A207</a:t>
            </a:r>
          </a:p>
          <a:p>
            <a:r>
              <a:rPr lang="cs-CZ" dirty="0"/>
              <a:t>60 % účast na seminářích </a:t>
            </a:r>
          </a:p>
          <a:p>
            <a:r>
              <a:rPr lang="cs-CZ" dirty="0"/>
              <a:t>V případě nemoci stačí napsat e-mail, že </a:t>
            </a:r>
            <a:r>
              <a:rPr lang="cs-CZ"/>
              <a:t>se student nedostaví.</a:t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1475656" y="908720"/>
            <a:ext cx="7416824" cy="4968551"/>
            <a:chOff x="1836959" y="2579049"/>
            <a:chExt cx="5711380" cy="1555439"/>
          </a:xfrm>
        </p:grpSpPr>
        <p:sp>
          <p:nvSpPr>
            <p:cNvPr id="4" name="Volný tvar 3"/>
            <p:cNvSpPr/>
            <p:nvPr/>
          </p:nvSpPr>
          <p:spPr>
            <a:xfrm>
              <a:off x="6163026" y="3559300"/>
              <a:ext cx="980251" cy="1701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5063"/>
                  </a:lnTo>
                  <a:lnTo>
                    <a:pt x="980251" y="85063"/>
                  </a:lnTo>
                  <a:lnTo>
                    <a:pt x="980251" y="17012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Volný tvar 4"/>
            <p:cNvSpPr/>
            <p:nvPr/>
          </p:nvSpPr>
          <p:spPr>
            <a:xfrm>
              <a:off x="6117306" y="3559300"/>
              <a:ext cx="91440" cy="1701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7012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Volný tvar 5"/>
            <p:cNvSpPr/>
            <p:nvPr/>
          </p:nvSpPr>
          <p:spPr>
            <a:xfrm>
              <a:off x="5182775" y="3559300"/>
              <a:ext cx="980251" cy="1701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80251" y="0"/>
                  </a:moveTo>
                  <a:lnTo>
                    <a:pt x="980251" y="85063"/>
                  </a:lnTo>
                  <a:lnTo>
                    <a:pt x="0" y="85063"/>
                  </a:lnTo>
                  <a:lnTo>
                    <a:pt x="0" y="17012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Volný tvar 6"/>
            <p:cNvSpPr/>
            <p:nvPr/>
          </p:nvSpPr>
          <p:spPr>
            <a:xfrm>
              <a:off x="4692650" y="2984111"/>
              <a:ext cx="1470376" cy="1701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5063"/>
                  </a:lnTo>
                  <a:lnTo>
                    <a:pt x="1470376" y="85063"/>
                  </a:lnTo>
                  <a:lnTo>
                    <a:pt x="1470376" y="17012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Volný tvar 7"/>
            <p:cNvSpPr/>
            <p:nvPr/>
          </p:nvSpPr>
          <p:spPr>
            <a:xfrm>
              <a:off x="3222273" y="3559300"/>
              <a:ext cx="980251" cy="1701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5063"/>
                  </a:lnTo>
                  <a:lnTo>
                    <a:pt x="980251" y="85063"/>
                  </a:lnTo>
                  <a:lnTo>
                    <a:pt x="980251" y="17012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Volný tvar 8"/>
            <p:cNvSpPr/>
            <p:nvPr/>
          </p:nvSpPr>
          <p:spPr>
            <a:xfrm>
              <a:off x="3176553" y="3559300"/>
              <a:ext cx="91440" cy="1701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7012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Volný tvar 9"/>
            <p:cNvSpPr/>
            <p:nvPr/>
          </p:nvSpPr>
          <p:spPr>
            <a:xfrm>
              <a:off x="2242021" y="3559300"/>
              <a:ext cx="980251" cy="1701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80251" y="0"/>
                  </a:moveTo>
                  <a:lnTo>
                    <a:pt x="980251" y="85063"/>
                  </a:lnTo>
                  <a:lnTo>
                    <a:pt x="0" y="85063"/>
                  </a:lnTo>
                  <a:lnTo>
                    <a:pt x="0" y="17012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Volný tvar 10"/>
            <p:cNvSpPr/>
            <p:nvPr/>
          </p:nvSpPr>
          <p:spPr>
            <a:xfrm>
              <a:off x="3222273" y="2984111"/>
              <a:ext cx="1470376" cy="1701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470376" y="0"/>
                  </a:moveTo>
                  <a:lnTo>
                    <a:pt x="1470376" y="85063"/>
                  </a:lnTo>
                  <a:lnTo>
                    <a:pt x="0" y="85063"/>
                  </a:lnTo>
                  <a:lnTo>
                    <a:pt x="0" y="17012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Volný tvar 11"/>
            <p:cNvSpPr/>
            <p:nvPr/>
          </p:nvSpPr>
          <p:spPr>
            <a:xfrm>
              <a:off x="4287587" y="2579049"/>
              <a:ext cx="810124" cy="405062"/>
            </a:xfrm>
            <a:custGeom>
              <a:avLst/>
              <a:gdLst>
                <a:gd name="connsiteX0" fmla="*/ 0 w 810124"/>
                <a:gd name="connsiteY0" fmla="*/ 0 h 405062"/>
                <a:gd name="connsiteX1" fmla="*/ 810124 w 810124"/>
                <a:gd name="connsiteY1" fmla="*/ 0 h 405062"/>
                <a:gd name="connsiteX2" fmla="*/ 810124 w 810124"/>
                <a:gd name="connsiteY2" fmla="*/ 405062 h 405062"/>
                <a:gd name="connsiteX3" fmla="*/ 0 w 810124"/>
                <a:gd name="connsiteY3" fmla="*/ 405062 h 405062"/>
                <a:gd name="connsiteX4" fmla="*/ 0 w 810124"/>
                <a:gd name="connsiteY4" fmla="*/ 0 h 40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124" h="405062">
                  <a:moveTo>
                    <a:pt x="0" y="0"/>
                  </a:moveTo>
                  <a:lnTo>
                    <a:pt x="810124" y="0"/>
                  </a:lnTo>
                  <a:lnTo>
                    <a:pt x="810124" y="405062"/>
                  </a:lnTo>
                  <a:lnTo>
                    <a:pt x="0" y="405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1" i="0" u="none" strike="noStrike" kern="1200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PRÁVO</a:t>
              </a:r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2817210" y="3154237"/>
              <a:ext cx="810124" cy="405062"/>
            </a:xfrm>
            <a:custGeom>
              <a:avLst/>
              <a:gdLst>
                <a:gd name="connsiteX0" fmla="*/ 0 w 810124"/>
                <a:gd name="connsiteY0" fmla="*/ 0 h 405062"/>
                <a:gd name="connsiteX1" fmla="*/ 810124 w 810124"/>
                <a:gd name="connsiteY1" fmla="*/ 0 h 405062"/>
                <a:gd name="connsiteX2" fmla="*/ 810124 w 810124"/>
                <a:gd name="connsiteY2" fmla="*/ 405062 h 405062"/>
                <a:gd name="connsiteX3" fmla="*/ 0 w 810124"/>
                <a:gd name="connsiteY3" fmla="*/ 405062 h 405062"/>
                <a:gd name="connsiteX4" fmla="*/ 0 w 810124"/>
                <a:gd name="connsiteY4" fmla="*/ 0 h 40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124" h="405062">
                  <a:moveTo>
                    <a:pt x="0" y="0"/>
                  </a:moveTo>
                  <a:lnTo>
                    <a:pt x="810124" y="0"/>
                  </a:lnTo>
                  <a:lnTo>
                    <a:pt x="810124" y="405062"/>
                  </a:lnTo>
                  <a:lnTo>
                    <a:pt x="0" y="405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1" i="0" u="none" strike="noStrike" kern="1200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PRÁVO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1" i="0" u="none" strike="noStrike" kern="1200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VEŘEJNÉ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800" b="0" i="0" u="none" strike="noStrike" kern="1200" cap="none" normalizeH="0" baseline="0">
                <a:ln>
                  <a:noFill/>
                </a:ln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1836959" y="3729426"/>
              <a:ext cx="810124" cy="405062"/>
            </a:xfrm>
            <a:custGeom>
              <a:avLst/>
              <a:gdLst>
                <a:gd name="connsiteX0" fmla="*/ 0 w 810124"/>
                <a:gd name="connsiteY0" fmla="*/ 0 h 405062"/>
                <a:gd name="connsiteX1" fmla="*/ 810124 w 810124"/>
                <a:gd name="connsiteY1" fmla="*/ 0 h 405062"/>
                <a:gd name="connsiteX2" fmla="*/ 810124 w 810124"/>
                <a:gd name="connsiteY2" fmla="*/ 405062 h 405062"/>
                <a:gd name="connsiteX3" fmla="*/ 0 w 810124"/>
                <a:gd name="connsiteY3" fmla="*/ 405062 h 405062"/>
                <a:gd name="connsiteX4" fmla="*/ 0 w 810124"/>
                <a:gd name="connsiteY4" fmla="*/ 0 h 40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124" h="405062">
                  <a:moveTo>
                    <a:pt x="0" y="0"/>
                  </a:moveTo>
                  <a:lnTo>
                    <a:pt x="810124" y="0"/>
                  </a:lnTo>
                  <a:lnTo>
                    <a:pt x="810124" y="405062"/>
                  </a:lnTo>
                  <a:lnTo>
                    <a:pt x="0" y="405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1" i="0" u="none" strike="noStrike" kern="1200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Ústavní právo</a:t>
              </a:r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2817210" y="3729426"/>
              <a:ext cx="810124" cy="405062"/>
            </a:xfrm>
            <a:custGeom>
              <a:avLst/>
              <a:gdLst>
                <a:gd name="connsiteX0" fmla="*/ 0 w 810124"/>
                <a:gd name="connsiteY0" fmla="*/ 0 h 405062"/>
                <a:gd name="connsiteX1" fmla="*/ 810124 w 810124"/>
                <a:gd name="connsiteY1" fmla="*/ 0 h 405062"/>
                <a:gd name="connsiteX2" fmla="*/ 810124 w 810124"/>
                <a:gd name="connsiteY2" fmla="*/ 405062 h 405062"/>
                <a:gd name="connsiteX3" fmla="*/ 0 w 810124"/>
                <a:gd name="connsiteY3" fmla="*/ 405062 h 405062"/>
                <a:gd name="connsiteX4" fmla="*/ 0 w 810124"/>
                <a:gd name="connsiteY4" fmla="*/ 0 h 40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124" h="405062">
                  <a:moveTo>
                    <a:pt x="0" y="0"/>
                  </a:moveTo>
                  <a:lnTo>
                    <a:pt x="810124" y="0"/>
                  </a:lnTo>
                  <a:lnTo>
                    <a:pt x="810124" y="405062"/>
                  </a:lnTo>
                  <a:lnTo>
                    <a:pt x="0" y="405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1" i="0" u="none" strike="noStrike" kern="1200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Správní</a:t>
              </a:r>
              <a:r>
                <a:rPr kumimoji="0" lang="cs-CZ" altLang="cs-CZ" sz="800" b="0" i="0" u="none" strike="noStrike" kern="1200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 právo</a:t>
              </a:r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3797461" y="3729426"/>
              <a:ext cx="810124" cy="405062"/>
            </a:xfrm>
            <a:custGeom>
              <a:avLst/>
              <a:gdLst>
                <a:gd name="connsiteX0" fmla="*/ 0 w 810124"/>
                <a:gd name="connsiteY0" fmla="*/ 0 h 405062"/>
                <a:gd name="connsiteX1" fmla="*/ 810124 w 810124"/>
                <a:gd name="connsiteY1" fmla="*/ 0 h 405062"/>
                <a:gd name="connsiteX2" fmla="*/ 810124 w 810124"/>
                <a:gd name="connsiteY2" fmla="*/ 405062 h 405062"/>
                <a:gd name="connsiteX3" fmla="*/ 0 w 810124"/>
                <a:gd name="connsiteY3" fmla="*/ 405062 h 405062"/>
                <a:gd name="connsiteX4" fmla="*/ 0 w 810124"/>
                <a:gd name="connsiteY4" fmla="*/ 0 h 40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124" h="405062">
                  <a:moveTo>
                    <a:pt x="0" y="0"/>
                  </a:moveTo>
                  <a:lnTo>
                    <a:pt x="810124" y="0"/>
                  </a:lnTo>
                  <a:lnTo>
                    <a:pt x="810124" y="405062"/>
                  </a:lnTo>
                  <a:lnTo>
                    <a:pt x="0" y="405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kern="1200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Trestní právo</a:t>
              </a:r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5757964" y="3154237"/>
              <a:ext cx="810124" cy="405062"/>
            </a:xfrm>
            <a:custGeom>
              <a:avLst/>
              <a:gdLst>
                <a:gd name="connsiteX0" fmla="*/ 0 w 810124"/>
                <a:gd name="connsiteY0" fmla="*/ 0 h 405062"/>
                <a:gd name="connsiteX1" fmla="*/ 810124 w 810124"/>
                <a:gd name="connsiteY1" fmla="*/ 0 h 405062"/>
                <a:gd name="connsiteX2" fmla="*/ 810124 w 810124"/>
                <a:gd name="connsiteY2" fmla="*/ 405062 h 405062"/>
                <a:gd name="connsiteX3" fmla="*/ 0 w 810124"/>
                <a:gd name="connsiteY3" fmla="*/ 405062 h 405062"/>
                <a:gd name="connsiteX4" fmla="*/ 0 w 810124"/>
                <a:gd name="connsiteY4" fmla="*/ 0 h 40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124" h="405062">
                  <a:moveTo>
                    <a:pt x="0" y="0"/>
                  </a:moveTo>
                  <a:lnTo>
                    <a:pt x="810124" y="0"/>
                  </a:lnTo>
                  <a:lnTo>
                    <a:pt x="810124" y="405062"/>
                  </a:lnTo>
                  <a:lnTo>
                    <a:pt x="0" y="405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1" i="0" u="none" strike="noStrike" kern="1200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PRÁVO SOUKROMÉ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800" b="0" i="0" u="none" strike="noStrike" kern="1200" cap="none" normalizeH="0" baseline="0">
                <a:ln>
                  <a:noFill/>
                </a:ln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4777713" y="3729426"/>
              <a:ext cx="810124" cy="405062"/>
            </a:xfrm>
            <a:custGeom>
              <a:avLst/>
              <a:gdLst>
                <a:gd name="connsiteX0" fmla="*/ 0 w 810124"/>
                <a:gd name="connsiteY0" fmla="*/ 0 h 405062"/>
                <a:gd name="connsiteX1" fmla="*/ 810124 w 810124"/>
                <a:gd name="connsiteY1" fmla="*/ 0 h 405062"/>
                <a:gd name="connsiteX2" fmla="*/ 810124 w 810124"/>
                <a:gd name="connsiteY2" fmla="*/ 405062 h 405062"/>
                <a:gd name="connsiteX3" fmla="*/ 0 w 810124"/>
                <a:gd name="connsiteY3" fmla="*/ 405062 h 405062"/>
                <a:gd name="connsiteX4" fmla="*/ 0 w 810124"/>
                <a:gd name="connsiteY4" fmla="*/ 0 h 40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124" h="405062">
                  <a:moveTo>
                    <a:pt x="0" y="0"/>
                  </a:moveTo>
                  <a:lnTo>
                    <a:pt x="810124" y="0"/>
                  </a:lnTo>
                  <a:lnTo>
                    <a:pt x="810124" y="405062"/>
                  </a:lnTo>
                  <a:lnTo>
                    <a:pt x="0" y="405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kern="1200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Občanské právo</a:t>
              </a:r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5757964" y="3729426"/>
              <a:ext cx="810124" cy="405062"/>
            </a:xfrm>
            <a:custGeom>
              <a:avLst/>
              <a:gdLst>
                <a:gd name="connsiteX0" fmla="*/ 0 w 810124"/>
                <a:gd name="connsiteY0" fmla="*/ 0 h 405062"/>
                <a:gd name="connsiteX1" fmla="*/ 810124 w 810124"/>
                <a:gd name="connsiteY1" fmla="*/ 0 h 405062"/>
                <a:gd name="connsiteX2" fmla="*/ 810124 w 810124"/>
                <a:gd name="connsiteY2" fmla="*/ 405062 h 405062"/>
                <a:gd name="connsiteX3" fmla="*/ 0 w 810124"/>
                <a:gd name="connsiteY3" fmla="*/ 405062 h 405062"/>
                <a:gd name="connsiteX4" fmla="*/ 0 w 810124"/>
                <a:gd name="connsiteY4" fmla="*/ 0 h 40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124" h="405062">
                  <a:moveTo>
                    <a:pt x="0" y="0"/>
                  </a:moveTo>
                  <a:lnTo>
                    <a:pt x="810124" y="0"/>
                  </a:lnTo>
                  <a:lnTo>
                    <a:pt x="810124" y="405062"/>
                  </a:lnTo>
                  <a:lnTo>
                    <a:pt x="0" y="405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kern="1200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Obchodní právo</a:t>
              </a:r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6738215" y="3729426"/>
              <a:ext cx="810124" cy="405062"/>
            </a:xfrm>
            <a:custGeom>
              <a:avLst/>
              <a:gdLst>
                <a:gd name="connsiteX0" fmla="*/ 0 w 810124"/>
                <a:gd name="connsiteY0" fmla="*/ 0 h 405062"/>
                <a:gd name="connsiteX1" fmla="*/ 810124 w 810124"/>
                <a:gd name="connsiteY1" fmla="*/ 0 h 405062"/>
                <a:gd name="connsiteX2" fmla="*/ 810124 w 810124"/>
                <a:gd name="connsiteY2" fmla="*/ 405062 h 405062"/>
                <a:gd name="connsiteX3" fmla="*/ 0 w 810124"/>
                <a:gd name="connsiteY3" fmla="*/ 405062 h 405062"/>
                <a:gd name="connsiteX4" fmla="*/ 0 w 810124"/>
                <a:gd name="connsiteY4" fmla="*/ 0 h 40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124" h="405062">
                  <a:moveTo>
                    <a:pt x="0" y="0"/>
                  </a:moveTo>
                  <a:lnTo>
                    <a:pt x="810124" y="0"/>
                  </a:lnTo>
                  <a:lnTo>
                    <a:pt x="810124" y="405062"/>
                  </a:lnTo>
                  <a:lnTo>
                    <a:pt x="0" y="405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kern="1200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Rodinné právo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 cap="none">
                <a:effectLst/>
                <a:latin typeface="Times New Roman" pitchFamily="18" charset="0"/>
              </a:rPr>
              <a:t>Pojem </a:t>
            </a:r>
            <a:r>
              <a:rPr lang="cs-CZ" b="1" cap="none">
                <a:effectLst/>
                <a:latin typeface="Times New Roman" pitchFamily="18" charset="0"/>
              </a:rPr>
              <a:t>„</a:t>
            </a:r>
            <a:r>
              <a:rPr lang="en-US" b="1" cap="none">
                <a:effectLst/>
                <a:latin typeface="Times New Roman" pitchFamily="18" charset="0"/>
              </a:rPr>
              <a:t>pr</a:t>
            </a:r>
            <a:r>
              <a:rPr lang="cs-CZ" b="1" cap="none">
                <a:effectLst/>
                <a:latin typeface="Times New Roman" pitchFamily="18" charset="0"/>
              </a:rPr>
              <a:t>ávo“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/>
              <a:t>Právo je soubor předpisů, podle kterých se organizuje a řídí život lidské společnosti. </a:t>
            </a:r>
          </a:p>
          <a:p>
            <a:r>
              <a:rPr lang="cs-CZ" dirty="0"/>
              <a:t>Právní předpisy závazně určují, jak se členové organizované společnosti mají chovat, aby byl soulad v jejich vzájemných vztazích i v jejich právech a povinnostech ke společné autoritě, která právní předpisy tvoří a vydává.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cap="none">
                <a:effectLst/>
              </a:rPr>
              <a:t>Prameny práva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n-US"/>
              <a:t> - vyj</a:t>
            </a:r>
            <a:r>
              <a:rPr lang="cs-CZ"/>
              <a:t>ádření práva v konkrétní právní formě</a:t>
            </a:r>
          </a:p>
          <a:p>
            <a:pPr algn="just">
              <a:buFont typeface="Wingdings 2" pitchFamily="18" charset="2"/>
              <a:buNone/>
            </a:pPr>
            <a:r>
              <a:rPr lang="cs-CZ"/>
              <a:t> - zdroje, z nichž poznáváme obsah práva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cap="none" dirty="0">
                <a:effectLst/>
              </a:rPr>
              <a:t>Prameny práva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/>
          </a:p>
          <a:p>
            <a:endParaRPr lang="cs-CZ"/>
          </a:p>
          <a:p>
            <a:r>
              <a:rPr lang="cs-CZ"/>
              <a:t>Právo psané</a:t>
            </a:r>
          </a:p>
          <a:p>
            <a:endParaRPr lang="cs-CZ"/>
          </a:p>
          <a:p>
            <a:r>
              <a:rPr lang="cs-CZ"/>
              <a:t>Právo nepsané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cap="none">
                <a:effectLst/>
              </a:rPr>
              <a:t>Právní systémy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Kontinentálně evropský systém práva</a:t>
            </a:r>
          </a:p>
          <a:p>
            <a:endParaRPr lang="cs-CZ" dirty="0"/>
          </a:p>
          <a:p>
            <a:r>
              <a:rPr lang="cs-CZ" dirty="0"/>
              <a:t>Angloamerický systém práva </a:t>
            </a:r>
          </a:p>
          <a:p>
            <a:endParaRPr lang="cs-CZ" dirty="0"/>
          </a:p>
          <a:p>
            <a:r>
              <a:rPr lang="cs-CZ" dirty="0"/>
              <a:t>Islámský systém práva</a:t>
            </a:r>
          </a:p>
          <a:p>
            <a:endParaRPr lang="cs-CZ" dirty="0"/>
          </a:p>
          <a:p>
            <a:r>
              <a:rPr lang="cs-CZ" dirty="0"/>
              <a:t>Evropské nadstátní právo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body" idx="4294967295"/>
          </p:nvPr>
        </p:nvSpPr>
        <p:spPr>
          <a:xfrm>
            <a:off x="457200" y="692150"/>
            <a:ext cx="8229600" cy="543877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cs-CZ" sz="2800" b="1" dirty="0"/>
              <a:t> Hlavní druhy pramenů práva 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cs-CZ" sz="2800" b="1" dirty="0"/>
          </a:p>
          <a:p>
            <a:pPr algn="just">
              <a:lnSpc>
                <a:spcPct val="90000"/>
              </a:lnSpc>
              <a:buFont typeface="Wingdings 2" pitchFamily="18" charset="2"/>
              <a:buNone/>
            </a:pPr>
            <a:endParaRPr lang="cs-CZ" sz="2800" b="1" dirty="0"/>
          </a:p>
          <a:p>
            <a:pPr>
              <a:lnSpc>
                <a:spcPct val="90000"/>
              </a:lnSpc>
            </a:pPr>
            <a:r>
              <a:rPr lang="cs-CZ" dirty="0"/>
              <a:t>zákony a jiné normativní právní akty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právní obyčeje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soudní precedenty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normativní smlouvy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b="1" cap="none">
                <a:effectLst/>
              </a:rPr>
              <a:t>PRAMENY PRÁVA ČR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2085975"/>
            <a:ext cx="8686800" cy="3994150"/>
          </a:xfrm>
        </p:spPr>
        <p:txBody>
          <a:bodyPr/>
          <a:lstStyle/>
          <a:p>
            <a:r>
              <a:rPr lang="cs-CZ" b="1" dirty="0"/>
              <a:t>normativní akty</a:t>
            </a:r>
          </a:p>
          <a:p>
            <a:endParaRPr lang="cs-CZ" b="1" dirty="0"/>
          </a:p>
          <a:p>
            <a:r>
              <a:rPr lang="cs-CZ" b="1" dirty="0"/>
              <a:t>mezinárodní smlouvy</a:t>
            </a:r>
          </a:p>
          <a:p>
            <a:endParaRPr lang="cs-CZ" b="1" dirty="0"/>
          </a:p>
          <a:p>
            <a:r>
              <a:rPr lang="cs-CZ" b="1" dirty="0"/>
              <a:t>rozhodnutí Ústavního soudu (nálezy Ústavního soudu)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cap="none">
                <a:effectLst/>
              </a:rPr>
              <a:t>Právní norma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cs-CZ"/>
          </a:p>
          <a:p>
            <a:pPr>
              <a:buFont typeface="Wingdings 2" pitchFamily="18" charset="2"/>
              <a:buNone/>
            </a:pPr>
            <a:r>
              <a:rPr lang="cs-CZ" sz="3600"/>
              <a:t>  obecně závazné pravidlo chování stanovené</a:t>
            </a:r>
          </a:p>
          <a:p>
            <a:pPr>
              <a:buFont typeface="Wingdings 2" pitchFamily="18" charset="2"/>
              <a:buNone/>
            </a:pPr>
            <a:r>
              <a:rPr lang="cs-CZ" sz="3600"/>
              <a:t>   vynutitelné a </a:t>
            </a:r>
          </a:p>
          <a:p>
            <a:pPr>
              <a:buFont typeface="Wingdings 2" pitchFamily="18" charset="2"/>
              <a:buNone/>
            </a:pPr>
            <a:r>
              <a:rPr lang="cs-CZ" sz="3600"/>
              <a:t>   sankcionované státní moci </a:t>
            </a:r>
          </a:p>
          <a:p>
            <a:endParaRPr lang="cs-CZ" sz="3600"/>
          </a:p>
          <a:p>
            <a:endParaRPr lang="cs-CZ" sz="36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945</TotalTime>
  <Words>506</Words>
  <Application>Microsoft Office PowerPoint</Application>
  <PresentationFormat>Předvádění na obrazovce (4:3)</PresentationFormat>
  <Paragraphs>123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Schoolbook</vt:lpstr>
      <vt:lpstr>Times New Roman</vt:lpstr>
      <vt:lpstr>Wingdings</vt:lpstr>
      <vt:lpstr>Wingdings 2</vt:lpstr>
      <vt:lpstr>Arkýř</vt:lpstr>
      <vt:lpstr>Prezentace aplikace PowerPoint</vt:lpstr>
      <vt:lpstr>Informace</vt:lpstr>
      <vt:lpstr>Pojem „právo“</vt:lpstr>
      <vt:lpstr>Prameny práva</vt:lpstr>
      <vt:lpstr>Prameny práva</vt:lpstr>
      <vt:lpstr>Právní systémy</vt:lpstr>
      <vt:lpstr>Prezentace aplikace PowerPoint</vt:lpstr>
      <vt:lpstr>PRAMENY PRÁVA ČR</vt:lpstr>
      <vt:lpstr>Právní norma</vt:lpstr>
      <vt:lpstr>Struktura právní normy </vt:lpstr>
      <vt:lpstr>Druhy právních norem</vt:lpstr>
      <vt:lpstr>Publikace normativních právních aktů</vt:lpstr>
      <vt:lpstr>Prezentace aplikace PowerPoint</vt:lpstr>
      <vt:lpstr>Prezentace aplikace PowerPoint</vt:lpstr>
      <vt:lpstr>Platnost a účinnost</vt:lpstr>
      <vt:lpstr>Prezentace aplikace PowerPoint</vt:lpstr>
      <vt:lpstr>Zrušení a novelizace</vt:lpstr>
      <vt:lpstr> Působnost právní normy </vt:lpstr>
      <vt:lpstr>SYSTÉM PRÁVA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 práva</dc:title>
  <dc:creator>Tomáš</dc:creator>
  <cp:lastModifiedBy>Danuta Duda</cp:lastModifiedBy>
  <cp:revision>44</cp:revision>
  <dcterms:created xsi:type="dcterms:W3CDTF">2012-09-26T16:14:53Z</dcterms:created>
  <dcterms:modified xsi:type="dcterms:W3CDTF">2021-10-04T20:11:00Z</dcterms:modified>
</cp:coreProperties>
</file>