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8" r:id="rId1"/>
  </p:sldMasterIdLst>
  <p:notesMasterIdLst>
    <p:notesMasterId r:id="rId16"/>
  </p:notesMasterIdLst>
  <p:sldIdLst>
    <p:sldId id="282" r:id="rId2"/>
    <p:sldId id="284" r:id="rId3"/>
    <p:sldId id="305" r:id="rId4"/>
    <p:sldId id="306" r:id="rId5"/>
    <p:sldId id="285" r:id="rId6"/>
    <p:sldId id="286" r:id="rId7"/>
    <p:sldId id="303" r:id="rId8"/>
    <p:sldId id="304" r:id="rId9"/>
    <p:sldId id="287" r:id="rId10"/>
    <p:sldId id="290" r:id="rId11"/>
    <p:sldId id="291" r:id="rId12"/>
    <p:sldId id="294" r:id="rId13"/>
    <p:sldId id="297" r:id="rId14"/>
    <p:sldId id="30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E80C2-199B-4444-9615-A3EED9901F01}" type="datetimeFigureOut">
              <a:rPr lang="cs-CZ" smtClean="0"/>
              <a:pPr/>
              <a:t>15.12.2014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D17B3-FF34-488F-A9F1-3FA29BD582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3926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5AABAC-DDCB-49EE-84B8-A81FFE2881E4}" type="slidenum">
              <a:rPr lang="cs-CZ" altLang="cs-CZ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75214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C47D29-F51A-48B6-8D3E-DB2E4295B2A9}" type="datetime1">
              <a:rPr lang="cs-CZ" smtClean="0"/>
              <a:pPr/>
              <a:t>15.12.2014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3CB2-E76A-43A3-ADDC-56E7C253D45B}" type="datetime1">
              <a:rPr lang="cs-CZ" smtClean="0"/>
              <a:pPr/>
              <a:t>15.12.2014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361-200A-471E-900C-375DB9058942}" type="datetime1">
              <a:rPr lang="cs-CZ" smtClean="0"/>
              <a:pPr/>
              <a:t>15.12.2014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cs-CZ" noProof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8CDE-1520-41BE-9A6D-B2234DE39E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714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8FAFF0-5F79-48F8-AB29-581E98094384}" type="datetime1">
              <a:rPr lang="cs-CZ" smtClean="0"/>
              <a:pPr/>
              <a:t>15.12.2014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E27448-345F-42E0-8AA3-4698CAAA531D}" type="datetime1">
              <a:rPr lang="cs-CZ" smtClean="0"/>
              <a:pPr/>
              <a:t>15.12.2014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A631-75ED-4072-B135-5E5CE5BC6776}" type="datetime1">
              <a:rPr lang="cs-CZ" smtClean="0"/>
              <a:pPr/>
              <a:t>15.12.2014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876E-56A2-4AAB-9D56-81015EBDCDF3}" type="datetime1">
              <a:rPr lang="cs-CZ" smtClean="0"/>
              <a:pPr/>
              <a:t>15.12.2014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EE066E-01A7-4D26-B1B1-9585FE481F68}" type="datetime1">
              <a:rPr lang="cs-CZ" smtClean="0"/>
              <a:pPr/>
              <a:t>15.12.2014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7B72-262E-4F21-A46F-4434DA289A5A}" type="datetime1">
              <a:rPr lang="cs-CZ" smtClean="0"/>
              <a:pPr/>
              <a:t>15.12.2014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20B384-3AD8-4597-BF86-C1377CB257B4}" type="datetime1">
              <a:rPr lang="cs-CZ" smtClean="0"/>
              <a:pPr/>
              <a:t>15.12.2014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336E38-D489-492E-969D-1B664903C003}" type="datetime1">
              <a:rPr lang="cs-CZ" smtClean="0"/>
              <a:pPr/>
              <a:t>15.12.2014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62CA73-AAB2-44BD-ADD5-A4366A8C1495}" type="datetime1">
              <a:rPr lang="cs-CZ" smtClean="0"/>
              <a:pPr/>
              <a:t>15.12.2014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1F515D-F547-4740-A9E4-98B6434F7F4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Právo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Závazky z deliktů (právní odpovědnost)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Zvláštní případy odpovědnosti za škodu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4" descr="G:\KLIENTI\OVX\2008-06-SLU-DesignManual\2008-10-DM\2008-11-04-Stavba01\final03\export\logoOPF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63" y="358775"/>
            <a:ext cx="4643437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G:\KLIENTI\OVX\2008-06-SLU-DesignManual\2008-10-DM\2008-11-04-Stavba01\final03\export\kolecka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138" y="6321425"/>
            <a:ext cx="19796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515D-F547-4740-A9E4-98B6434F7F45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u="sng" dirty="0"/>
              <a:t>Š</a:t>
            </a:r>
            <a:r>
              <a:rPr lang="pl-PL" sz="2200" b="1" u="sng" dirty="0" smtClean="0"/>
              <a:t>koda </a:t>
            </a:r>
            <a:r>
              <a:rPr lang="pl-PL" sz="2200" b="1" u="sng" dirty="0"/>
              <a:t>na odložené věci (§ 2945 NOZ</a:t>
            </a:r>
            <a:r>
              <a:rPr lang="pl-PL" sz="2200" b="1" u="sng" dirty="0" smtClean="0"/>
              <a:t>):</a:t>
            </a:r>
            <a:endParaRPr lang="pl-PL" sz="2200" u="sng" dirty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uplatní </a:t>
            </a:r>
            <a:r>
              <a:rPr lang="cs-CZ" sz="2200" dirty="0"/>
              <a:t>se </a:t>
            </a:r>
            <a:r>
              <a:rPr lang="cs-CZ" sz="2200" b="1" dirty="0"/>
              <a:t>při provozování činnosti spojené s odkládáním věcí </a:t>
            </a:r>
            <a:r>
              <a:rPr lang="cs-CZ" sz="2200" dirty="0" smtClean="0"/>
              <a:t>(např. úschovna zavazadel, rovněž </a:t>
            </a:r>
            <a:r>
              <a:rPr lang="cs-CZ" sz="2200" dirty="0"/>
              <a:t>provozovatel hlídaných garáží nebo podobných zařízení - dopravní prostředky a jejich příslušenství) </a:t>
            </a:r>
          </a:p>
          <a:p>
            <a:pPr marL="342900" indent="-342900">
              <a:buFontTx/>
              <a:buChar char="-"/>
            </a:pPr>
            <a:r>
              <a:rPr lang="cs-CZ" sz="2200" dirty="0" smtClean="0"/>
              <a:t>nahrazuje </a:t>
            </a:r>
            <a:r>
              <a:rPr lang="cs-CZ" sz="2200" b="1" dirty="0"/>
              <a:t>se poškození, ztráta nebo zničení věci </a:t>
            </a:r>
            <a:r>
              <a:rPr lang="cs-CZ" sz="2200" dirty="0"/>
              <a:t>- </a:t>
            </a:r>
            <a:r>
              <a:rPr lang="cs-CZ" sz="2200" b="1" dirty="0"/>
              <a:t>zavinění provozovatele není vyžadováno </a:t>
            </a:r>
            <a:endParaRPr lang="cs-CZ" sz="2200" b="1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právo </a:t>
            </a:r>
            <a:r>
              <a:rPr lang="cs-CZ" sz="2200" dirty="0"/>
              <a:t>na náhradu škody </a:t>
            </a:r>
            <a:r>
              <a:rPr lang="cs-CZ" sz="2200" b="1" dirty="0"/>
              <a:t>nutno uplatnit bez zbytečného odkladu</a:t>
            </a:r>
            <a:r>
              <a:rPr lang="cs-CZ" sz="2200" dirty="0"/>
              <a:t>; není-li právo u provozovatele uplatněno včas a provozovatel to namítne, soud náhradu škody nepřizná - </a:t>
            </a:r>
            <a:r>
              <a:rPr lang="cs-CZ" sz="2200" b="1" dirty="0"/>
              <a:t>nejpozději musí být právo uplatněno do 15 dnů </a:t>
            </a:r>
            <a:r>
              <a:rPr lang="cs-CZ" sz="2200" dirty="0"/>
              <a:t>od doby, kdy se poškozený musel o škodě dozvědět 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73809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 smtClean="0"/>
              <a:t>Škoda </a:t>
            </a:r>
            <a:r>
              <a:rPr lang="cs-CZ" sz="2200" b="1" u="sng" dirty="0"/>
              <a:t>na věci vnesené </a:t>
            </a:r>
            <a:r>
              <a:rPr lang="cs-CZ" sz="2200" b="1" u="sng" dirty="0" smtClean="0"/>
              <a:t>(§ </a:t>
            </a:r>
            <a:r>
              <a:rPr lang="cs-CZ" sz="2200" b="1" u="sng" dirty="0"/>
              <a:t>2946 a násl. NOZ</a:t>
            </a:r>
            <a:r>
              <a:rPr lang="cs-CZ" sz="2200" b="1" u="sng" dirty="0" smtClean="0"/>
              <a:t>):</a:t>
            </a:r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uplatní </a:t>
            </a:r>
            <a:r>
              <a:rPr lang="cs-CZ" sz="2200" dirty="0"/>
              <a:t>se </a:t>
            </a:r>
            <a:r>
              <a:rPr lang="cs-CZ" sz="2200" b="1" dirty="0"/>
              <a:t>při pravidelném provozování ubytovacích služeb </a:t>
            </a:r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věci </a:t>
            </a:r>
            <a:r>
              <a:rPr lang="cs-CZ" sz="2200" b="1" dirty="0"/>
              <a:t>ubytovaným vnesené do prostor vyhrazených k ubytování nebo k </a:t>
            </a:r>
            <a:r>
              <a:rPr lang="cs-CZ" sz="2200" b="1" dirty="0" smtClean="0"/>
              <a:t>uložení </a:t>
            </a:r>
            <a:r>
              <a:rPr lang="cs-CZ" sz="2200" b="1" dirty="0"/>
              <a:t>věcí</a:t>
            </a:r>
            <a:r>
              <a:rPr lang="cs-CZ" sz="2200" dirty="0"/>
              <a:t>, příp. věci pro ubytovaného tam vnesené 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možnost </a:t>
            </a:r>
            <a:r>
              <a:rPr lang="cs-CZ" sz="2200" b="1" dirty="0"/>
              <a:t>liberace: </a:t>
            </a:r>
            <a:endParaRPr lang="cs-CZ" sz="2200" b="1" dirty="0" smtClean="0"/>
          </a:p>
          <a:p>
            <a:pPr marL="800100" lvl="1" indent="-342900">
              <a:buFontTx/>
              <a:buChar char="-"/>
            </a:pPr>
            <a:r>
              <a:rPr lang="pl-PL" sz="2200" dirty="0"/>
              <a:t>k</a:t>
            </a:r>
            <a:r>
              <a:rPr lang="pl-PL" sz="2200" dirty="0" smtClean="0"/>
              <a:t>e </a:t>
            </a:r>
            <a:r>
              <a:rPr lang="pl-PL" sz="2200" dirty="0"/>
              <a:t>škodě by došlo i jinak nebo </a:t>
            </a:r>
          </a:p>
          <a:p>
            <a:pPr marL="800100" lvl="1" indent="-342900">
              <a:buFontTx/>
              <a:buChar char="-"/>
            </a:pPr>
            <a:r>
              <a:rPr lang="cs-CZ" sz="2200" dirty="0" smtClean="0"/>
              <a:t>škodu </a:t>
            </a:r>
            <a:r>
              <a:rPr lang="cs-CZ" sz="2200" dirty="0"/>
              <a:t>způsobil ubytovaný nebo jeho </a:t>
            </a:r>
            <a:r>
              <a:rPr lang="cs-CZ" sz="2200" dirty="0" smtClean="0"/>
              <a:t>doprovod</a:t>
            </a:r>
          </a:p>
          <a:p>
            <a:pPr marL="800100" lvl="1" indent="-342900">
              <a:buFontTx/>
              <a:buChar char="-"/>
            </a:pPr>
            <a:endParaRPr lang="cs-CZ" sz="2200" dirty="0" smtClean="0"/>
          </a:p>
          <a:p>
            <a:pPr marL="800100" lvl="1" indent="-342900">
              <a:buFontTx/>
              <a:buChar char="-"/>
            </a:pPr>
            <a:r>
              <a:rPr lang="cs-CZ" sz="2200" dirty="0" smtClean="0"/>
              <a:t>právo na náhradu škody </a:t>
            </a:r>
            <a:r>
              <a:rPr lang="cs-CZ" sz="2200" b="1" dirty="0" smtClean="0"/>
              <a:t>nutno uplatnit bez zbytečného odkladu</a:t>
            </a:r>
            <a:r>
              <a:rPr lang="cs-CZ" sz="2200" dirty="0" smtClean="0"/>
              <a:t>; není-li právo u provozovatele uplatněno včas a provozovatel to namítne, soud náhradu škody nepřizná - nejpozději </a:t>
            </a:r>
            <a:r>
              <a:rPr lang="cs-CZ" sz="2200" b="1" dirty="0" smtClean="0"/>
              <a:t>musí být právo uplatněno do 15 dnů </a:t>
            </a:r>
            <a:r>
              <a:rPr lang="cs-CZ" sz="2200" dirty="0" smtClean="0"/>
              <a:t>od doby, kdy se poškozený musel o škodě dozvědět </a:t>
            </a:r>
          </a:p>
          <a:p>
            <a:pPr marL="800100" lvl="1" indent="-342900">
              <a:buFontTx/>
              <a:buChar char="-"/>
            </a:pPr>
            <a:r>
              <a:rPr lang="cs-CZ" sz="2200" dirty="0" smtClean="0"/>
              <a:t> </a:t>
            </a:r>
          </a:p>
          <a:p>
            <a:pPr marL="800100" lvl="1" indent="-342900"/>
            <a:endParaRPr lang="cs-CZ" sz="2200" b="1" dirty="0" smtClean="0"/>
          </a:p>
          <a:p>
            <a:pPr marL="800100" lvl="1" indent="-342900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181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u="sng" dirty="0" smtClean="0"/>
              <a:t>Škoda </a:t>
            </a:r>
            <a:r>
              <a:rPr lang="pt-BR" sz="2200" b="1" u="sng" dirty="0"/>
              <a:t>způsobená informací nebo radou (§ 2950 NOZ</a:t>
            </a:r>
            <a:r>
              <a:rPr lang="pt-BR" sz="2200" b="1" u="sng" dirty="0" smtClean="0"/>
              <a:t>)</a:t>
            </a:r>
            <a:r>
              <a:rPr lang="cs-CZ" sz="2200" b="1" u="sng" dirty="0" smtClean="0"/>
              <a:t>:</a:t>
            </a:r>
            <a:r>
              <a:rPr lang="pt-BR" sz="2200" b="1" u="sng" dirty="0" smtClean="0"/>
              <a:t> </a:t>
            </a:r>
            <a:endParaRPr lang="pt-BR" sz="2200" u="sng" dirty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Škůdcem </a:t>
            </a:r>
            <a:r>
              <a:rPr lang="cs-CZ" sz="2200" b="1" dirty="0"/>
              <a:t>může být: </a:t>
            </a:r>
            <a:endParaRPr lang="cs-CZ" sz="2200" b="1" dirty="0" smtClean="0"/>
          </a:p>
          <a:p>
            <a:pPr marL="800100" lvl="1" indent="-342900">
              <a:buFontTx/>
              <a:buChar char="-"/>
            </a:pPr>
            <a:r>
              <a:rPr lang="cs-CZ" sz="2200" dirty="0"/>
              <a:t>k</a:t>
            </a:r>
            <a:r>
              <a:rPr lang="cs-CZ" sz="2200" dirty="0" smtClean="0"/>
              <a:t>do </a:t>
            </a:r>
            <a:r>
              <a:rPr lang="cs-CZ" sz="2200" dirty="0"/>
              <a:t>se hlásí jako příslušník určitého stavu nebo povolání k odbornému výkonu nebo </a:t>
            </a:r>
            <a:endParaRPr lang="cs-CZ" sz="2200" dirty="0" smtClean="0"/>
          </a:p>
          <a:p>
            <a:pPr marL="800100" lvl="1" indent="-342900">
              <a:buFontTx/>
              <a:buChar char="-"/>
            </a:pPr>
            <a:r>
              <a:rPr lang="cs-CZ" sz="2200" dirty="0"/>
              <a:t>j</a:t>
            </a:r>
            <a:r>
              <a:rPr lang="cs-CZ" sz="2200" dirty="0" smtClean="0"/>
              <a:t>inak </a:t>
            </a:r>
            <a:r>
              <a:rPr lang="cs-CZ" sz="2200" dirty="0"/>
              <a:t>vystupuje jako odborník 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škoda způsobená neúplnou nebo nesprávnou informací nebo škodlivou radou danou za odměnu v záležitosti svého vědění nebo dovednosti </a:t>
            </a:r>
          </a:p>
          <a:p>
            <a:pPr marL="342900" indent="-342900">
              <a:buFontTx/>
              <a:buChar char="-"/>
            </a:pP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400" dirty="0" smtClean="0"/>
              <a:t>Jinak se hradí jen škoda, kterou někdo informací nebo radou způsobil vědomě.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xmlns="" val="28766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 smtClean="0"/>
              <a:t>Náhrada </a:t>
            </a:r>
            <a:r>
              <a:rPr lang="cs-CZ" sz="2200" b="1" u="sng" dirty="0"/>
              <a:t>při ublížení na zdraví a při usmrcení</a:t>
            </a:r>
            <a:r>
              <a:rPr lang="cs-CZ" sz="2200" b="1" u="sng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cs-CZ" sz="2200" dirty="0" smtClean="0"/>
              <a:t>dle NOZ je možné, aby soud určil výši náhrady dle svého vlastního uvážení a s ohledem na všechny okolnosti případu</a:t>
            </a:r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škůdce </a:t>
            </a:r>
            <a:r>
              <a:rPr lang="cs-CZ" sz="2200" b="1" dirty="0"/>
              <a:t>při ublížení na zdraví poskytne </a:t>
            </a:r>
            <a:r>
              <a:rPr lang="cs-CZ" sz="2200" dirty="0"/>
              <a:t>(§ 2958 NOZ): </a:t>
            </a:r>
          </a:p>
          <a:p>
            <a:pPr marL="800100" lvl="1" indent="-342900">
              <a:buFontTx/>
              <a:buChar char="-"/>
            </a:pPr>
            <a:r>
              <a:rPr lang="cs-CZ" sz="2200" dirty="0" smtClean="0"/>
              <a:t>peněžitou </a:t>
            </a:r>
            <a:r>
              <a:rPr lang="cs-CZ" sz="2200" dirty="0"/>
              <a:t>náhradu plně vyvažující vytrpěné bolesti a další nemajetkové újmy </a:t>
            </a:r>
          </a:p>
          <a:p>
            <a:pPr marL="800100" lvl="1" indent="-342900">
              <a:buFontTx/>
              <a:buChar char="-"/>
            </a:pPr>
            <a:r>
              <a:rPr lang="cs-CZ" sz="2200" dirty="0" smtClean="0"/>
              <a:t>při </a:t>
            </a:r>
            <a:r>
              <a:rPr lang="cs-CZ" sz="2200" dirty="0"/>
              <a:t>vzniku překážky lepší budoucnosti poškozeného rovněž náhradu za ztížení společenského uplatnění 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nelze-li </a:t>
            </a:r>
            <a:r>
              <a:rPr lang="cs-CZ" sz="2200" b="1" dirty="0"/>
              <a:t>výši náhrady určit, stanoví se podle zásad slušnosti </a:t>
            </a:r>
          </a:p>
          <a:p>
            <a:pPr marL="342900" indent="-342900">
              <a:buFontTx/>
              <a:buChar char="-"/>
            </a:pP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škůdce </a:t>
            </a:r>
            <a:r>
              <a:rPr lang="cs-CZ" sz="2200" b="1" dirty="0"/>
              <a:t>při usmrcení nebo zvlášť závažném ublížení na zdraví </a:t>
            </a:r>
            <a:r>
              <a:rPr lang="cs-CZ" sz="2200" dirty="0"/>
              <a:t>odčiní duševní útrapy manželu, rodiči, dítěti nebo jiné osobě blízké (§ 2959 NOZ): </a:t>
            </a:r>
            <a:endParaRPr lang="cs-CZ" sz="2200" dirty="0" smtClean="0"/>
          </a:p>
          <a:p>
            <a:pPr marL="800100" lvl="1" indent="-342900">
              <a:buFontTx/>
              <a:buChar char="-"/>
            </a:pPr>
            <a:r>
              <a:rPr lang="cs-CZ" sz="2200" dirty="0"/>
              <a:t>p</a:t>
            </a:r>
            <a:r>
              <a:rPr lang="cs-CZ" sz="2200" dirty="0" smtClean="0"/>
              <a:t>eněžitou </a:t>
            </a:r>
            <a:r>
              <a:rPr lang="cs-CZ" sz="2200" dirty="0"/>
              <a:t>náhradou plně vyvažující jejich utrpení </a:t>
            </a:r>
            <a:endParaRPr lang="cs-CZ" sz="2200" dirty="0" smtClean="0"/>
          </a:p>
          <a:p>
            <a:pPr marL="800100" lvl="1" indent="-342900">
              <a:buFontTx/>
              <a:buChar char="-"/>
            </a:pPr>
            <a:r>
              <a:rPr lang="cs-CZ" sz="2200" dirty="0" smtClean="0"/>
              <a:t>nelze-li </a:t>
            </a:r>
            <a:r>
              <a:rPr lang="cs-CZ" sz="2200" dirty="0"/>
              <a:t>výši náhrady určit, stanoví se podle zásad slušnosti </a:t>
            </a:r>
            <a:endParaRPr lang="cs-CZ" sz="2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09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55675" y="764704"/>
            <a:ext cx="871296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 smtClean="0"/>
              <a:t>Újma </a:t>
            </a:r>
            <a:r>
              <a:rPr lang="cs-CZ" sz="2200" b="1" u="sng" dirty="0"/>
              <a:t>za narušení </a:t>
            </a:r>
            <a:r>
              <a:rPr lang="cs-CZ" sz="2200" b="1" u="sng" dirty="0" smtClean="0"/>
              <a:t>dovolené (</a:t>
            </a:r>
            <a:r>
              <a:rPr lang="cs-CZ" sz="2200" b="1" u="sng" dirty="0"/>
              <a:t>§ 2543 </a:t>
            </a:r>
            <a:r>
              <a:rPr lang="cs-CZ" sz="2200" b="1" u="sng" dirty="0" smtClean="0"/>
              <a:t>NOZ):</a:t>
            </a:r>
            <a:endParaRPr lang="cs-CZ" sz="2200" b="1" u="sng" dirty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§ 2543 NOZ: „</a:t>
            </a:r>
            <a:r>
              <a:rPr lang="cs-CZ" sz="2200" i="1" dirty="0" smtClean="0"/>
              <a:t>Při </a:t>
            </a:r>
            <a:r>
              <a:rPr lang="cs-CZ" sz="2200" i="1" dirty="0"/>
              <a:t>porušení povinnosti, za niž odpovídá, nahradí pořadatel zákazníkovi vedle škody na majetku také újmu za narušení dovolené, zejména byl-li zájezd zmařen nebo podstatně </a:t>
            </a:r>
            <a:r>
              <a:rPr lang="cs-CZ" sz="2200" i="1" dirty="0" smtClean="0"/>
              <a:t>zkrácen.“</a:t>
            </a:r>
            <a:endParaRPr lang="cs-CZ" sz="2200" i="1" dirty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pokud cestovní </a:t>
            </a:r>
            <a:r>
              <a:rPr lang="cs-CZ" sz="2200" dirty="0"/>
              <a:t>kancelář </a:t>
            </a:r>
            <a:r>
              <a:rPr lang="cs-CZ" sz="2200" dirty="0" smtClean="0"/>
              <a:t>např. nedopraví </a:t>
            </a:r>
            <a:r>
              <a:rPr lang="cs-CZ" sz="2200" dirty="0"/>
              <a:t>své klienty do požadovaného letoviska, budou po ní moci požadovat nejenom navrácení ceny zájezdu, ale i náhradu újmy za narušení </a:t>
            </a:r>
            <a:r>
              <a:rPr lang="cs-CZ" sz="2200" dirty="0" smtClean="0"/>
              <a:t>dovolené</a:t>
            </a:r>
          </a:p>
          <a:p>
            <a:pPr marL="342900" indent="-342900">
              <a:buFontTx/>
              <a:buChar char="-"/>
            </a:pPr>
            <a:r>
              <a:rPr lang="cs-CZ" sz="2200" dirty="0" smtClean="0"/>
              <a:t>náhrada </a:t>
            </a:r>
            <a:r>
              <a:rPr lang="cs-CZ" sz="2200" dirty="0"/>
              <a:t>této újmy by měla být hrazena zejména v případech, kdy je zájezd zcela zmařen nebo podstatně zkrácen </a:t>
            </a:r>
            <a:r>
              <a:rPr lang="cs-CZ" sz="2200" dirty="0" smtClean="0"/>
              <a:t>– </a:t>
            </a:r>
            <a:r>
              <a:rPr lang="cs-CZ" sz="2200" i="1" dirty="0" smtClean="0"/>
              <a:t>např. pokud </a:t>
            </a:r>
            <a:r>
              <a:rPr lang="cs-CZ" sz="2200" i="1" dirty="0"/>
              <a:t>rekreanti uvízli několik dní na letišti nebo byli ubytováni v nevyhovujícím </a:t>
            </a:r>
            <a:r>
              <a:rPr lang="cs-CZ" sz="2200" i="1" dirty="0" smtClean="0"/>
              <a:t>hotelu</a:t>
            </a:r>
            <a:endParaRPr lang="cs-CZ" sz="2200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3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0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 smtClean="0"/>
              <a:t>Odpovědnost </a:t>
            </a:r>
            <a:r>
              <a:rPr lang="cs-CZ" sz="2200" b="1" u="sng" dirty="0"/>
              <a:t>za škodu způsobenou tím, kdo nemůže posoudit následky svého jednání (§ 2920 a násl. NOZ</a:t>
            </a:r>
            <a:r>
              <a:rPr lang="cs-CZ" sz="2200" b="1" u="sng" dirty="0" smtClean="0"/>
              <a:t>): </a:t>
            </a:r>
          </a:p>
          <a:p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vztahuje </a:t>
            </a:r>
            <a:r>
              <a:rPr lang="cs-CZ" sz="2200" b="1" dirty="0"/>
              <a:t>se na osoby nezletilé nebo osoby stižené duševní </a:t>
            </a:r>
            <a:r>
              <a:rPr lang="cs-CZ" sz="2200" b="1" dirty="0" smtClean="0"/>
              <a:t>poruchou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společně a nerozdílně se škůdcem nahradí škodu i ten, kdo: </a:t>
            </a:r>
          </a:p>
          <a:p>
            <a:pPr lvl="1"/>
            <a:r>
              <a:rPr lang="cs-CZ" sz="2200" b="1" dirty="0" smtClean="0"/>
              <a:t>- zanedbal </a:t>
            </a:r>
            <a:r>
              <a:rPr lang="cs-CZ" sz="2200" b="1" dirty="0"/>
              <a:t>náležitý dohled </a:t>
            </a:r>
            <a:r>
              <a:rPr lang="cs-CZ" sz="2200" dirty="0"/>
              <a:t>(je-li škůdce povinen k náhradě) </a:t>
            </a:r>
          </a:p>
          <a:p>
            <a:pPr marL="342900" indent="-342900">
              <a:buFontTx/>
              <a:buChar char="-"/>
            </a:pP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kdo </a:t>
            </a:r>
            <a:r>
              <a:rPr lang="cs-CZ" sz="2200" b="1" dirty="0"/>
              <a:t>se uvede vlastní vinou do takového stavu</a:t>
            </a:r>
            <a:r>
              <a:rPr lang="cs-CZ" sz="2200" dirty="0"/>
              <a:t>, že není s to ovládnout své jednání nebo posoudit jeho následky, nahradí škodu v tomto stavu </a:t>
            </a:r>
            <a:r>
              <a:rPr lang="cs-CZ" sz="2200" dirty="0" smtClean="0"/>
              <a:t>způsobenou</a:t>
            </a:r>
          </a:p>
          <a:p>
            <a:pPr marL="342900" indent="-342900">
              <a:buFontTx/>
              <a:buChar char="-"/>
            </a:pPr>
            <a:r>
              <a:rPr lang="cs-CZ" sz="2200" dirty="0" smtClean="0"/>
              <a:t>společně </a:t>
            </a:r>
            <a:r>
              <a:rPr lang="cs-CZ" sz="2200" dirty="0"/>
              <a:t>a nerozdílně s ním nahradí škodu ti, kteří jej vlastní vinou do tohoto stavu </a:t>
            </a:r>
            <a:r>
              <a:rPr lang="cs-CZ" sz="2200" dirty="0" smtClean="0"/>
              <a:t>přivedli</a:t>
            </a:r>
            <a:endParaRPr lang="cs-CZ" sz="2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02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 smtClean="0"/>
              <a:t>Škoda </a:t>
            </a:r>
            <a:r>
              <a:rPr lang="cs-CZ" sz="2200" b="1" u="sng" dirty="0"/>
              <a:t>způsobená provozní </a:t>
            </a:r>
            <a:r>
              <a:rPr lang="cs-CZ" sz="2200" b="1" u="sng" dirty="0" smtClean="0"/>
              <a:t>činností (§ 2924):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s každou provozní činností se přirozeně pojí zvýšené riziko vzniku škody</a:t>
            </a:r>
          </a:p>
          <a:p>
            <a:endParaRPr lang="cs-CZ" sz="2200" u="sng" dirty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NOZ zachovává odpovědnost provozovatele za nezaviněnou</a:t>
            </a:r>
          </a:p>
          <a:p>
            <a:r>
              <a:rPr lang="cs-CZ" sz="2400" dirty="0" smtClean="0"/>
              <a:t>škodu, rozšiřuje však možnosti jejího zproštění. Dostačujícím důvodem by nově měla byt skutečnost,</a:t>
            </a:r>
          </a:p>
          <a:p>
            <a:r>
              <a:rPr lang="cs-CZ" sz="2400" dirty="0" smtClean="0"/>
              <a:t>že provozovatel vynaložil veškerou péči, kterou lze rozumně požadovat, aby ke škodě nedošlo.</a:t>
            </a:r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7057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 smtClean="0"/>
              <a:t>Škoda </a:t>
            </a:r>
            <a:r>
              <a:rPr lang="cs-CZ" sz="2200" b="1" u="sng" dirty="0"/>
              <a:t>způsobená provozem zvlášť </a:t>
            </a:r>
            <a:r>
              <a:rPr lang="cs-CZ" sz="2200" b="1" u="sng" dirty="0" smtClean="0"/>
              <a:t>nebezpečným (§ 2925)</a:t>
            </a:r>
            <a:r>
              <a:rPr lang="cs-CZ" sz="2200" b="1" dirty="0" smtClean="0"/>
              <a:t>:</a:t>
            </a:r>
            <a:endParaRPr lang="cs-CZ" sz="2200" dirty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NOZ u </a:t>
            </a:r>
            <a:r>
              <a:rPr lang="cs-CZ" sz="2200" dirty="0"/>
              <a:t>zvlášť nebezpečného provozu zavádí (oproti běžnému provozu) zvláště přísné </a:t>
            </a:r>
            <a:r>
              <a:rPr lang="cs-CZ" sz="2200" dirty="0" smtClean="0"/>
              <a:t>podmínky</a:t>
            </a:r>
            <a:endParaRPr lang="cs-CZ" sz="2200" dirty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provozovatel </a:t>
            </a:r>
            <a:r>
              <a:rPr lang="cs-CZ" sz="2200" b="1" dirty="0"/>
              <a:t>bude za vznik škody odpovědný bez ohledu na to, zda vynaložil veškerou možnou péči</a:t>
            </a:r>
            <a:r>
              <a:rPr lang="cs-CZ" sz="2200" dirty="0"/>
              <a:t>. Zároveň </a:t>
            </a:r>
            <a:r>
              <a:rPr lang="cs-CZ" sz="2200" b="1" dirty="0"/>
              <a:t>bude odpovědný i za pouhé zvýšení pravděpodobnosti vzniku škody, a to s ohledem na to, v jakém poměru tuto pravděpodobnost zvyšuje. 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xmlns="" val="38081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30200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/>
              <a:t>Š</a:t>
            </a:r>
            <a:r>
              <a:rPr lang="cs-CZ" sz="2200" b="1" u="sng" dirty="0" smtClean="0"/>
              <a:t>koda </a:t>
            </a:r>
            <a:r>
              <a:rPr lang="cs-CZ" sz="2200" b="1" u="sng" dirty="0"/>
              <a:t>způsobená provozem dopravního prostředku (§ 2927 a násl. NOZ</a:t>
            </a:r>
            <a:r>
              <a:rPr lang="cs-CZ" sz="2200" b="1" u="sng" dirty="0" smtClean="0"/>
              <a:t>): </a:t>
            </a:r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objektivní odpovědnost</a:t>
            </a:r>
            <a:r>
              <a:rPr lang="cs-CZ" sz="2200" dirty="0" smtClean="0"/>
              <a:t>: liberační </a:t>
            </a:r>
            <a:r>
              <a:rPr lang="cs-CZ" sz="2200" dirty="0"/>
              <a:t>důvod - provozovatel prokáže, že škodě nemohl zabránit ani při vynaložení veškerého úsilí, které lze </a:t>
            </a:r>
            <a:r>
              <a:rPr lang="cs-CZ" sz="2200" dirty="0" smtClean="0"/>
              <a:t>požadovat</a:t>
            </a:r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absolutní odpovědnost</a:t>
            </a:r>
            <a:r>
              <a:rPr lang="cs-CZ" sz="2200" dirty="0" smtClean="0"/>
              <a:t>: odpovědnosti </a:t>
            </a:r>
            <a:r>
              <a:rPr lang="cs-CZ" sz="2200" dirty="0"/>
              <a:t>se nelze zprostit, jestliže byla škoda způsobena okolnostmi, které mají původ v </a:t>
            </a:r>
            <a:r>
              <a:rPr lang="cs-CZ" sz="2200" dirty="0" smtClean="0"/>
              <a:t>provozu</a:t>
            </a:r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domněnka </a:t>
            </a:r>
            <a:r>
              <a:rPr lang="cs-CZ" sz="2200" b="1" dirty="0"/>
              <a:t>provozovatele dopravního prostředku</a:t>
            </a:r>
            <a:r>
              <a:rPr lang="cs-CZ" sz="2200" dirty="0"/>
              <a:t> v opravě - osoba, která převzala dopravní prostředek k opravě 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nelze-li </a:t>
            </a:r>
            <a:r>
              <a:rPr lang="cs-CZ" sz="2200" dirty="0"/>
              <a:t>určit provozovatele dopravního prostředku, považuje se za něj jeho vlastník </a:t>
            </a:r>
            <a:endParaRPr lang="cs-CZ" sz="2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30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432047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1081767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 smtClean="0"/>
              <a:t>Škoda </a:t>
            </a:r>
            <a:r>
              <a:rPr lang="cs-CZ" sz="2200" b="1" u="sng" dirty="0"/>
              <a:t>způsobená zvířetem (§ 2933 a násl. NOZ</a:t>
            </a:r>
            <a:r>
              <a:rPr lang="cs-CZ" sz="2200" b="1" u="sng" dirty="0" smtClean="0"/>
              <a:t>):</a:t>
            </a:r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pl-PL" sz="2200" b="1" dirty="0" smtClean="0"/>
              <a:t>dle </a:t>
            </a:r>
            <a:r>
              <a:rPr lang="pl-PL" sz="2200" b="1" dirty="0"/>
              <a:t>NOZ za škodu odpovídá: </a:t>
            </a:r>
          </a:p>
          <a:p>
            <a:pPr marL="800100" lvl="1" indent="-342900">
              <a:buFontTx/>
              <a:buChar char="-"/>
            </a:pPr>
            <a:r>
              <a:rPr lang="cs-CZ" sz="2200" dirty="0" smtClean="0"/>
              <a:t>vlastník </a:t>
            </a:r>
            <a:r>
              <a:rPr lang="cs-CZ" sz="2200" dirty="0"/>
              <a:t>zvířete (ať již bylo pod dohledem jiné osoby či </a:t>
            </a:r>
            <a:r>
              <a:rPr lang="cs-CZ" sz="2200" dirty="0" smtClean="0"/>
              <a:t>nikoliv !!!) </a:t>
            </a:r>
          </a:p>
          <a:p>
            <a:pPr marL="800100" lvl="1" indent="-342900">
              <a:buFontTx/>
              <a:buChar char="-"/>
            </a:pPr>
            <a:r>
              <a:rPr lang="cs-CZ" sz="2200" dirty="0"/>
              <a:t>s</a:t>
            </a:r>
            <a:r>
              <a:rPr lang="cs-CZ" sz="2200" dirty="0" smtClean="0"/>
              <a:t>polečně </a:t>
            </a:r>
            <a:r>
              <a:rPr lang="cs-CZ" sz="2200" dirty="0"/>
              <a:t>a nerozdílně s vlastníkem zvířete osoba, které bylo zvíře svěřeno, zvíře chová nebo jinak používá </a:t>
            </a:r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kdo </a:t>
            </a:r>
            <a:r>
              <a:rPr lang="cs-CZ" sz="2200" b="1" dirty="0"/>
              <a:t>svévolně vezme zvíře vlastníku</a:t>
            </a:r>
            <a:r>
              <a:rPr lang="cs-CZ" sz="2200" dirty="0"/>
              <a:t>, odpovídá za škodu způsobenou zvířetem 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20646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1124744"/>
            <a:ext cx="871296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 smtClean="0"/>
              <a:t>Škoda </a:t>
            </a:r>
            <a:r>
              <a:rPr lang="cs-CZ" sz="2200" b="1" u="sng" dirty="0"/>
              <a:t>způsobená věcí (§ 2936 a násl. NOZ</a:t>
            </a:r>
            <a:r>
              <a:rPr lang="cs-CZ" sz="2200" b="1" u="sng" dirty="0" smtClean="0"/>
              <a:t>): </a:t>
            </a:r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škoda </a:t>
            </a:r>
            <a:r>
              <a:rPr lang="cs-CZ" sz="2200" dirty="0"/>
              <a:t>způsobená </a:t>
            </a:r>
            <a:r>
              <a:rPr lang="cs-CZ" sz="2200" b="1" dirty="0"/>
              <a:t>při plnění závazku použitím vadné věci </a:t>
            </a:r>
            <a:r>
              <a:rPr lang="cs-CZ" sz="2200" dirty="0"/>
              <a:t>(vztahuje se i </a:t>
            </a:r>
            <a:r>
              <a:rPr lang="cs-CZ" sz="2200" u="sng" dirty="0"/>
              <a:t>na poskytování zdravotnických, sociálních, veterinárních a jiných biologických služeb</a:t>
            </a:r>
            <a:r>
              <a:rPr lang="cs-CZ" sz="22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odpovídá</a:t>
            </a:r>
            <a:r>
              <a:rPr lang="cs-CZ" sz="2200" dirty="0" smtClean="0"/>
              <a:t> </a:t>
            </a:r>
            <a:r>
              <a:rPr lang="cs-CZ" sz="2200" dirty="0"/>
              <a:t>ten, kdo vadnou věc použil při plnění závazku 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způsobení </a:t>
            </a:r>
            <a:r>
              <a:rPr lang="cs-CZ" sz="2200" b="1" dirty="0"/>
              <a:t>škody věcí samou </a:t>
            </a:r>
            <a:r>
              <a:rPr lang="cs-CZ" sz="2200" dirty="0"/>
              <a:t>- odpovídá ten, kdo měl mít nad věcí dohled; nelze-li takovou osobu určit, odpovídá vlastník věci 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možnost </a:t>
            </a:r>
            <a:r>
              <a:rPr lang="cs-CZ" sz="2200" b="1" dirty="0"/>
              <a:t>liberace</a:t>
            </a:r>
            <a:r>
              <a:rPr lang="cs-CZ" sz="2200" dirty="0"/>
              <a:t>, prokáže-li, že nebyl zanedbán náležitý </a:t>
            </a:r>
            <a:r>
              <a:rPr lang="cs-CZ" sz="2200" dirty="0" smtClean="0"/>
              <a:t>dohled</a:t>
            </a:r>
          </a:p>
          <a:p>
            <a:endParaRPr lang="cs-CZ" sz="2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9530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908721"/>
            <a:ext cx="871296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u="sng" dirty="0" smtClean="0"/>
              <a:t>Škoda </a:t>
            </a:r>
            <a:r>
              <a:rPr lang="cs-CZ" sz="2200" b="1" u="sng" dirty="0"/>
              <a:t>způsobená vadou výrobku </a:t>
            </a:r>
            <a:r>
              <a:rPr lang="cs-CZ" sz="2200" b="1" u="sng" dirty="0" smtClean="0"/>
              <a:t>(§ </a:t>
            </a:r>
            <a:r>
              <a:rPr lang="cs-CZ" sz="2200" b="1" u="sng" dirty="0"/>
              <a:t>2939 a násl. NOZ</a:t>
            </a:r>
            <a:r>
              <a:rPr lang="cs-CZ" sz="2200" b="1" u="sng" dirty="0" smtClean="0"/>
              <a:t>):</a:t>
            </a:r>
            <a:endParaRPr lang="cs-CZ" sz="2200" u="sng" dirty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vztahuje </a:t>
            </a:r>
            <a:r>
              <a:rPr lang="cs-CZ" sz="2200" b="1" dirty="0"/>
              <a:t>se na </a:t>
            </a:r>
            <a:r>
              <a:rPr lang="cs-CZ" sz="2200" i="1" dirty="0"/>
              <a:t>„škodu způsobenou vadou movité věci určené k uvedení na trh jako výrobek za účelem prodeje, nájmu nebo jiného použití" </a:t>
            </a:r>
            <a:endParaRPr lang="cs-CZ" sz="2200" dirty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škodu </a:t>
            </a:r>
            <a:r>
              <a:rPr lang="cs-CZ" sz="2200" b="1" dirty="0"/>
              <a:t>hradí</a:t>
            </a:r>
            <a:r>
              <a:rPr lang="cs-CZ" sz="2200" dirty="0"/>
              <a:t>, kdo výrobek nebo jeho součást vyrobil, vytěžil, vypěstoval nebo jinak získal 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společně </a:t>
            </a:r>
            <a:r>
              <a:rPr lang="cs-CZ" sz="2200" b="1" dirty="0"/>
              <a:t>a nerozdílně odpovídá </a:t>
            </a:r>
            <a:r>
              <a:rPr lang="cs-CZ" sz="2200" dirty="0"/>
              <a:t>i ten, kdo výrobek nebo jeho část označil svým jménem, ochrannou známkou nebo jiným způsobem, příp. kdo výrobek dovezl v rámci svého podnikání 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nelze-li </a:t>
            </a:r>
            <a:r>
              <a:rPr lang="cs-CZ" sz="2200" b="1" dirty="0"/>
              <a:t>výrobce určit</a:t>
            </a:r>
            <a:r>
              <a:rPr lang="cs-CZ" sz="2200" dirty="0"/>
              <a:t>, odpovídá dodavatel (§ 2940 NOZ) 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50340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Náhrada škody – zvláštní ust.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1067832"/>
            <a:ext cx="871296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u="sng" dirty="0" smtClean="0"/>
              <a:t>Škoda </a:t>
            </a:r>
            <a:r>
              <a:rPr lang="pl-PL" sz="2200" b="1" u="sng" dirty="0"/>
              <a:t>na převzaté věci (§ 2944 NOZ</a:t>
            </a:r>
            <a:r>
              <a:rPr lang="pl-PL" sz="2200" b="1" u="sng" dirty="0" smtClean="0"/>
              <a:t>):</a:t>
            </a:r>
            <a:endParaRPr lang="pl-PL" sz="2200" u="sng" dirty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v </a:t>
            </a:r>
            <a:r>
              <a:rPr lang="cs-CZ" sz="2200" dirty="0"/>
              <a:t>NOZ v zásadě shodně jako </a:t>
            </a:r>
            <a:r>
              <a:rPr lang="cs-CZ" sz="2200" dirty="0" smtClean="0"/>
              <a:t>v minulé právní </a:t>
            </a:r>
            <a:r>
              <a:rPr lang="cs-CZ" sz="2200" dirty="0"/>
              <a:t>úpravě </a:t>
            </a:r>
          </a:p>
          <a:p>
            <a:pPr marL="342900" indent="-342900">
              <a:buFontTx/>
              <a:buChar char="-"/>
            </a:pPr>
            <a:r>
              <a:rPr lang="cs-CZ" sz="2200" dirty="0" smtClean="0"/>
              <a:t>kdo </a:t>
            </a:r>
            <a:r>
              <a:rPr lang="cs-CZ" sz="2200" dirty="0"/>
              <a:t>převezme od jiného věc, která má být předmětem jeho závazku, nahradí její poškození, ztrátu nebo zničení 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možnost liberace prokázáním</a:t>
            </a:r>
            <a:r>
              <a:rPr lang="cs-CZ" sz="2200" dirty="0"/>
              <a:t>, že by ke škodě došlo i jinak </a:t>
            </a:r>
            <a:endParaRPr lang="cs-CZ" sz="2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4277</TotalTime>
  <Words>1141</Words>
  <Application>Microsoft Office PowerPoint</Application>
  <PresentationFormat>Předvádění na obrazovce (4:3)</PresentationFormat>
  <Paragraphs>93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Snímek 1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  <vt:lpstr>Náhrada škody – zvláštní ust.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problematiky práva</dc:title>
  <dc:creator>Tomáš</dc:creator>
  <cp:lastModifiedBy>uzivatel</cp:lastModifiedBy>
  <cp:revision>219</cp:revision>
  <dcterms:created xsi:type="dcterms:W3CDTF">2012-09-26T16:14:53Z</dcterms:created>
  <dcterms:modified xsi:type="dcterms:W3CDTF">2014-12-15T00:39:39Z</dcterms:modified>
</cp:coreProperties>
</file>