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sldIdLst>
    <p:sldId id="256" r:id="rId2"/>
    <p:sldId id="257" r:id="rId3"/>
    <p:sldId id="258" r:id="rId4"/>
    <p:sldId id="259" r:id="rId5"/>
    <p:sldId id="277" r:id="rId6"/>
    <p:sldId id="280" r:id="rId7"/>
    <p:sldId id="260" r:id="rId8"/>
    <p:sldId id="261" r:id="rId9"/>
    <p:sldId id="263" r:id="rId10"/>
    <p:sldId id="264" r:id="rId11"/>
    <p:sldId id="278" r:id="rId12"/>
    <p:sldId id="265" r:id="rId13"/>
    <p:sldId id="266" r:id="rId14"/>
    <p:sldId id="267" r:id="rId15"/>
    <p:sldId id="268" r:id="rId16"/>
    <p:sldId id="270" r:id="rId17"/>
    <p:sldId id="271" r:id="rId18"/>
    <p:sldId id="273" r:id="rId19"/>
    <p:sldId id="274" r:id="rId20"/>
    <p:sldId id="275" r:id="rId21"/>
    <p:sldId id="276" r:id="rId2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4ACA16-3B14-4DCD-A82F-AA5D1F3DEC0C}" type="datetimeFigureOut">
              <a:rPr lang="cs-CZ" smtClean="0"/>
              <a:t>15.11.2021</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77D1F3-6641-48C6-8DB1-FAC9DDE70473}" type="slidenum">
              <a:rPr lang="cs-CZ" smtClean="0"/>
              <a:t>‹#›</a:t>
            </a:fld>
            <a:endParaRPr lang="cs-CZ"/>
          </a:p>
        </p:txBody>
      </p:sp>
    </p:spTree>
    <p:extLst>
      <p:ext uri="{BB962C8B-B14F-4D97-AF65-F5344CB8AC3E}">
        <p14:creationId xmlns:p14="http://schemas.microsoft.com/office/powerpoint/2010/main" val="24124580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AF77D1F3-6641-48C6-8DB1-FAC9DDE70473}" type="slidenum">
              <a:rPr lang="cs-CZ" smtClean="0"/>
              <a:t>13</a:t>
            </a:fld>
            <a:endParaRPr lang="cs-CZ"/>
          </a:p>
        </p:txBody>
      </p:sp>
    </p:spTree>
    <p:extLst>
      <p:ext uri="{BB962C8B-B14F-4D97-AF65-F5344CB8AC3E}">
        <p14:creationId xmlns:p14="http://schemas.microsoft.com/office/powerpoint/2010/main" val="11678141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3048000" y="3124200"/>
            <a:ext cx="8229600" cy="1894362"/>
          </a:xfrm>
        </p:spPr>
        <p:txBody>
          <a:bodyPr/>
          <a:lstStyle>
            <a:lvl1pPr>
              <a:defRPr b="1"/>
            </a:lvl1pPr>
          </a:lstStyle>
          <a:p>
            <a:r>
              <a:rPr kumimoji="0" lang="cs-CZ"/>
              <a:t>Klepnutím lze upravit styl předlohy nadpisů.</a:t>
            </a:r>
            <a:endParaRPr kumimoji="0" lang="en-US"/>
          </a:p>
        </p:txBody>
      </p:sp>
      <p:sp>
        <p:nvSpPr>
          <p:cNvPr id="9" name="Podnadpis 8"/>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Klepnutím lze upravit styl předlohy podnadpisů.</a:t>
            </a:r>
            <a:endParaRPr kumimoji="0" lang="en-US"/>
          </a:p>
        </p:txBody>
      </p:sp>
      <p:sp>
        <p:nvSpPr>
          <p:cNvPr id="28" name="Zástupný symbol pro datum 27"/>
          <p:cNvSpPr>
            <a:spLocks noGrp="1"/>
          </p:cNvSpPr>
          <p:nvPr>
            <p:ph type="dt" sz="half" idx="10"/>
          </p:nvPr>
        </p:nvSpPr>
        <p:spPr bwMode="auto">
          <a:xfrm rot="5400000">
            <a:off x="10733828" y="1110597"/>
            <a:ext cx="2286000" cy="508000"/>
          </a:xfrm>
        </p:spPr>
        <p:txBody>
          <a:bodyPr/>
          <a:lstStyle/>
          <a:p>
            <a:fld id="{C2679C65-746D-43AF-879F-8FF95EA9F174}" type="datetimeFigureOut">
              <a:rPr lang="cs-CZ" smtClean="0"/>
              <a:pPr/>
              <a:t>15.11.2021</a:t>
            </a:fld>
            <a:endParaRPr lang="cs-CZ"/>
          </a:p>
        </p:txBody>
      </p:sp>
      <p:sp>
        <p:nvSpPr>
          <p:cNvPr id="17" name="Zástupný symbol pro zápatí 16"/>
          <p:cNvSpPr>
            <a:spLocks noGrp="1"/>
          </p:cNvSpPr>
          <p:nvPr>
            <p:ph type="ftr" sz="quarter" idx="11"/>
          </p:nvPr>
        </p:nvSpPr>
        <p:spPr bwMode="auto">
          <a:xfrm rot="5400000">
            <a:off x="10045959" y="4117661"/>
            <a:ext cx="3657600" cy="512064"/>
          </a:xfrm>
        </p:spPr>
        <p:txBody>
          <a:bodyPr/>
          <a:lstStyle/>
          <a:p>
            <a:endParaRPr lang="cs-CZ"/>
          </a:p>
        </p:txBody>
      </p:sp>
      <p:sp>
        <p:nvSpPr>
          <p:cNvPr id="10" name="Obdélník 9"/>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élník 13"/>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římá spojovací čára 17"/>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Přímá spojovací čára 19"/>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Přímá spojovací čára 21"/>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élník 26"/>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767392" y="4928702"/>
            <a:ext cx="812800" cy="517524"/>
          </a:xfrm>
        </p:spPr>
        <p:txBody>
          <a:bodyPr/>
          <a:lstStyle/>
          <a:p>
            <a:fld id="{F60003B1-3A51-4C46-9AF3-116031913A7D}"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C2679C65-746D-43AF-879F-8FF95EA9F174}" type="datetimeFigureOut">
              <a:rPr lang="cs-CZ" smtClean="0"/>
              <a:pPr/>
              <a:t>15.11.2021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60003B1-3A51-4C46-9AF3-116031913A7D}"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839200" y="274646"/>
            <a:ext cx="2235200" cy="5851525"/>
          </a:xfrm>
        </p:spPr>
        <p:txBody>
          <a:bodyPr vert="eaVert"/>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a:xfrm>
            <a:off x="609600" y="274645"/>
            <a:ext cx="8026400" cy="5851525"/>
          </a:xfrm>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C2679C65-746D-43AF-879F-8FF95EA9F174}" type="datetimeFigureOut">
              <a:rPr lang="cs-CZ" smtClean="0"/>
              <a:pPr/>
              <a:t>15.11.2021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60003B1-3A51-4C46-9AF3-116031913A7D}"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8" name="Zástupný symbol pro obsah 7"/>
          <p:cNvSpPr>
            <a:spLocks noGrp="1"/>
          </p:cNvSpPr>
          <p:nvPr>
            <p:ph sz="quarter" idx="1"/>
          </p:nvPr>
        </p:nvSpPr>
        <p:spPr>
          <a:xfrm>
            <a:off x="609600" y="1600200"/>
            <a:ext cx="9956800" cy="4873752"/>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7" name="Zástupný symbol pro datum 6"/>
          <p:cNvSpPr>
            <a:spLocks noGrp="1"/>
          </p:cNvSpPr>
          <p:nvPr>
            <p:ph type="dt" sz="half" idx="14"/>
          </p:nvPr>
        </p:nvSpPr>
        <p:spPr/>
        <p:txBody>
          <a:bodyPr rtlCol="0"/>
          <a:lstStyle/>
          <a:p>
            <a:fld id="{C2679C65-746D-43AF-879F-8FF95EA9F174}" type="datetimeFigureOut">
              <a:rPr lang="cs-CZ" smtClean="0"/>
              <a:pPr/>
              <a:t>15.11.2021</a:t>
            </a:fld>
            <a:endParaRPr lang="cs-CZ"/>
          </a:p>
        </p:txBody>
      </p:sp>
      <p:sp>
        <p:nvSpPr>
          <p:cNvPr id="9" name="Zástupný symbol pro číslo snímku 8"/>
          <p:cNvSpPr>
            <a:spLocks noGrp="1"/>
          </p:cNvSpPr>
          <p:nvPr>
            <p:ph type="sldNum" sz="quarter" idx="15"/>
          </p:nvPr>
        </p:nvSpPr>
        <p:spPr/>
        <p:txBody>
          <a:bodyPr rtlCol="0"/>
          <a:lstStyle/>
          <a:p>
            <a:fld id="{F60003B1-3A51-4C46-9AF3-116031913A7D}" type="slidenum">
              <a:rPr lang="cs-CZ" smtClean="0"/>
              <a:pPr/>
              <a:t>‹#›</a:t>
            </a:fld>
            <a:endParaRPr lang="cs-CZ"/>
          </a:p>
        </p:txBody>
      </p:sp>
      <p:sp>
        <p:nvSpPr>
          <p:cNvPr id="10" name="Zástupný symbol pro zápatí 9"/>
          <p:cNvSpPr>
            <a:spLocks noGrp="1"/>
          </p:cNvSpPr>
          <p:nvPr>
            <p:ph type="ftr" sz="quarter" idx="16"/>
          </p:nvPr>
        </p:nvSpPr>
        <p:spPr/>
        <p:txBody>
          <a:bodyPr rtlCol="0"/>
          <a:lstStyle/>
          <a:p>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3048000" y="2895600"/>
            <a:ext cx="8229600" cy="2053590"/>
          </a:xfrm>
        </p:spPr>
        <p:txBody>
          <a:bodyPr/>
          <a:lstStyle>
            <a:lvl1pPr algn="l">
              <a:buNone/>
              <a:defRPr sz="3000" b="1" cap="small" baseline="0"/>
            </a:lvl1pPr>
          </a:lstStyle>
          <a:p>
            <a:r>
              <a:rPr kumimoji="0" lang="cs-CZ"/>
              <a:t>Klepnutím lze upravit styl předlohy nadpisů.</a:t>
            </a:r>
            <a:endParaRPr kumimoji="0" lang="en-US"/>
          </a:p>
        </p:txBody>
      </p:sp>
      <p:sp>
        <p:nvSpPr>
          <p:cNvPr id="3" name="Zástupný symbol pro text 2"/>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Klepnutím lze upravit styly předlohy textu.</a:t>
            </a:r>
          </a:p>
        </p:txBody>
      </p:sp>
      <p:sp>
        <p:nvSpPr>
          <p:cNvPr id="4" name="Zástupný symbol pro datum 3"/>
          <p:cNvSpPr>
            <a:spLocks noGrp="1"/>
          </p:cNvSpPr>
          <p:nvPr>
            <p:ph type="dt" sz="half" idx="10"/>
          </p:nvPr>
        </p:nvSpPr>
        <p:spPr bwMode="auto">
          <a:xfrm rot="5400000">
            <a:off x="10732008" y="1106932"/>
            <a:ext cx="2286000" cy="508000"/>
          </a:xfrm>
        </p:spPr>
        <p:txBody>
          <a:bodyPr/>
          <a:lstStyle/>
          <a:p>
            <a:fld id="{C2679C65-746D-43AF-879F-8FF95EA9F174}" type="datetimeFigureOut">
              <a:rPr lang="cs-CZ" smtClean="0"/>
              <a:pPr/>
              <a:t>15.11.2021</a:t>
            </a:fld>
            <a:endParaRPr lang="cs-CZ"/>
          </a:p>
        </p:txBody>
      </p:sp>
      <p:sp>
        <p:nvSpPr>
          <p:cNvPr id="5" name="Zástupný symbol pro zápatí 4"/>
          <p:cNvSpPr>
            <a:spLocks noGrp="1"/>
          </p:cNvSpPr>
          <p:nvPr>
            <p:ph type="ftr" sz="quarter" idx="11"/>
          </p:nvPr>
        </p:nvSpPr>
        <p:spPr bwMode="auto">
          <a:xfrm rot="5400000">
            <a:off x="10046208" y="4114800"/>
            <a:ext cx="3657600" cy="512064"/>
          </a:xfrm>
        </p:spPr>
        <p:txBody>
          <a:bodyPr/>
          <a:lstStyle/>
          <a:p>
            <a:endParaRPr lang="cs-CZ"/>
          </a:p>
        </p:txBody>
      </p:sp>
      <p:sp>
        <p:nvSpPr>
          <p:cNvPr id="9" name="Obdélník 8"/>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římá spojovací čára 13"/>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Přímá spojovací čára 16"/>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élník 17"/>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Přímá spojovací čára 25"/>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číslo snímku 5"/>
          <p:cNvSpPr>
            <a:spLocks noGrp="1"/>
          </p:cNvSpPr>
          <p:nvPr>
            <p:ph type="sldNum" sz="quarter" idx="12"/>
          </p:nvPr>
        </p:nvSpPr>
        <p:spPr bwMode="auto">
          <a:xfrm>
            <a:off x="1787488" y="4928702"/>
            <a:ext cx="812800" cy="517524"/>
          </a:xfrm>
        </p:spPr>
        <p:txBody>
          <a:bodyPr/>
          <a:lstStyle/>
          <a:p>
            <a:fld id="{F60003B1-3A51-4C46-9AF3-116031913A7D}"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5" name="Zástupný symbol pro datum 4"/>
          <p:cNvSpPr>
            <a:spLocks noGrp="1"/>
          </p:cNvSpPr>
          <p:nvPr>
            <p:ph type="dt" sz="half" idx="10"/>
          </p:nvPr>
        </p:nvSpPr>
        <p:spPr/>
        <p:txBody>
          <a:bodyPr/>
          <a:lstStyle/>
          <a:p>
            <a:fld id="{C2679C65-746D-43AF-879F-8FF95EA9F174}" type="datetimeFigureOut">
              <a:rPr lang="cs-CZ" smtClean="0"/>
              <a:pPr/>
              <a:t>15.11.2021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60003B1-3A51-4C46-9AF3-116031913A7D}" type="slidenum">
              <a:rPr lang="cs-CZ" smtClean="0"/>
              <a:pPr/>
              <a:t>‹#›</a:t>
            </a:fld>
            <a:endParaRPr lang="cs-CZ"/>
          </a:p>
        </p:txBody>
      </p:sp>
      <p:sp>
        <p:nvSpPr>
          <p:cNvPr id="9" name="Zástupný symbol pro obsah 8"/>
          <p:cNvSpPr>
            <a:spLocks noGrp="1"/>
          </p:cNvSpPr>
          <p:nvPr>
            <p:ph sz="quarter" idx="1"/>
          </p:nvPr>
        </p:nvSpPr>
        <p:spPr>
          <a:xfrm>
            <a:off x="609600" y="1600200"/>
            <a:ext cx="4876800" cy="4572000"/>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1" name="Zástupný symbol pro obsah 10"/>
          <p:cNvSpPr>
            <a:spLocks noGrp="1"/>
          </p:cNvSpPr>
          <p:nvPr>
            <p:ph sz="quarter" idx="2"/>
          </p:nvPr>
        </p:nvSpPr>
        <p:spPr>
          <a:xfrm>
            <a:off x="5693664" y="1600200"/>
            <a:ext cx="4876800" cy="4572000"/>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09600" y="273050"/>
            <a:ext cx="10058400" cy="1143000"/>
          </a:xfrm>
        </p:spPr>
        <p:txBody>
          <a:bodyPr anchor="b"/>
          <a:lstStyle>
            <a:lvl1pPr>
              <a:defRPr/>
            </a:lvl1pPr>
          </a:lstStyle>
          <a:p>
            <a:r>
              <a:rPr kumimoji="0" lang="cs-CZ"/>
              <a:t>Klepnutím lze upravit styl předlohy nadpisů.</a:t>
            </a:r>
            <a:endParaRPr kumimoji="0" lang="en-US"/>
          </a:p>
        </p:txBody>
      </p:sp>
      <p:sp>
        <p:nvSpPr>
          <p:cNvPr id="7" name="Zástupný symbol pro datum 6"/>
          <p:cNvSpPr>
            <a:spLocks noGrp="1"/>
          </p:cNvSpPr>
          <p:nvPr>
            <p:ph type="dt" sz="half" idx="10"/>
          </p:nvPr>
        </p:nvSpPr>
        <p:spPr/>
        <p:txBody>
          <a:bodyPr/>
          <a:lstStyle/>
          <a:p>
            <a:fld id="{C2679C65-746D-43AF-879F-8FF95EA9F174}" type="datetimeFigureOut">
              <a:rPr lang="cs-CZ" smtClean="0"/>
              <a:pPr/>
              <a:t>15.11.2021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F60003B1-3A51-4C46-9AF3-116031913A7D}" type="slidenum">
              <a:rPr lang="cs-CZ" smtClean="0"/>
              <a:pPr/>
              <a:t>‹#›</a:t>
            </a:fld>
            <a:endParaRPr lang="cs-CZ"/>
          </a:p>
        </p:txBody>
      </p:sp>
      <p:sp>
        <p:nvSpPr>
          <p:cNvPr id="11" name="Zástupný symbol pro obsah 10"/>
          <p:cNvSpPr>
            <a:spLocks noGrp="1"/>
          </p:cNvSpPr>
          <p:nvPr>
            <p:ph sz="quarter" idx="2"/>
          </p:nvPr>
        </p:nvSpPr>
        <p:spPr>
          <a:xfrm>
            <a:off x="609600" y="2362200"/>
            <a:ext cx="4876800" cy="3886200"/>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3" name="Zástupný symbol pro obsah 12"/>
          <p:cNvSpPr>
            <a:spLocks noGrp="1"/>
          </p:cNvSpPr>
          <p:nvPr>
            <p:ph sz="quarter" idx="4"/>
          </p:nvPr>
        </p:nvSpPr>
        <p:spPr>
          <a:xfrm>
            <a:off x="5829300" y="2362200"/>
            <a:ext cx="4876800" cy="3886200"/>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2" name="Zástupný symbol pro text 11"/>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a:t>Klepnutím lze upravit styly předlohy textu.</a:t>
            </a:r>
          </a:p>
        </p:txBody>
      </p:sp>
      <p:sp>
        <p:nvSpPr>
          <p:cNvPr id="14" name="Zástupný symbol pro text 13"/>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a:t>Klepnutím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6" name="Zástupný symbol pro datum 5"/>
          <p:cNvSpPr>
            <a:spLocks noGrp="1"/>
          </p:cNvSpPr>
          <p:nvPr>
            <p:ph type="dt" sz="half" idx="10"/>
          </p:nvPr>
        </p:nvSpPr>
        <p:spPr/>
        <p:txBody>
          <a:bodyPr rtlCol="0"/>
          <a:lstStyle/>
          <a:p>
            <a:fld id="{C2679C65-746D-43AF-879F-8FF95EA9F174}" type="datetimeFigureOut">
              <a:rPr lang="cs-CZ" smtClean="0"/>
              <a:pPr/>
              <a:t>15.11.2021</a:t>
            </a:fld>
            <a:endParaRPr lang="cs-CZ"/>
          </a:p>
        </p:txBody>
      </p:sp>
      <p:sp>
        <p:nvSpPr>
          <p:cNvPr id="7" name="Zástupný symbol pro číslo snímku 6"/>
          <p:cNvSpPr>
            <a:spLocks noGrp="1"/>
          </p:cNvSpPr>
          <p:nvPr>
            <p:ph type="sldNum" sz="quarter" idx="11"/>
          </p:nvPr>
        </p:nvSpPr>
        <p:spPr/>
        <p:txBody>
          <a:bodyPr rtlCol="0"/>
          <a:lstStyle/>
          <a:p>
            <a:fld id="{F60003B1-3A51-4C46-9AF3-116031913A7D}" type="slidenum">
              <a:rPr lang="cs-CZ" smtClean="0"/>
              <a:pPr/>
              <a:t>‹#›</a:t>
            </a:fld>
            <a:endParaRPr lang="cs-CZ"/>
          </a:p>
        </p:txBody>
      </p:sp>
      <p:sp>
        <p:nvSpPr>
          <p:cNvPr id="8" name="Zástupný symbol pro zápatí 7"/>
          <p:cNvSpPr>
            <a:spLocks noGrp="1"/>
          </p:cNvSpPr>
          <p:nvPr>
            <p:ph type="ftr" sz="quarter" idx="12"/>
          </p:nvPr>
        </p:nvSpPr>
        <p:spPr/>
        <p:txBody>
          <a:bodyPr rtlCol="0"/>
          <a:lstStyle/>
          <a:p>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2679C65-746D-43AF-879F-8FF95EA9F174}" type="datetimeFigureOut">
              <a:rPr lang="cs-CZ" smtClean="0"/>
              <a:pPr/>
              <a:t>15.11.2021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F60003B1-3A51-4C46-9AF3-116031913A7D}"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cs-CZ"/>
              <a:t>Klepnutím lze upravit styl předlohy nadpisů.</a:t>
            </a:r>
            <a:endParaRPr kumimoji="0" lang="en-US"/>
          </a:p>
        </p:txBody>
      </p:sp>
      <p:sp>
        <p:nvSpPr>
          <p:cNvPr id="3" name="Zástupný symbol pro text 2"/>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a:t>Klepnutím lze upravit styly předlohy textu.</a:t>
            </a:r>
          </a:p>
        </p:txBody>
      </p:sp>
      <p:sp>
        <p:nvSpPr>
          <p:cNvPr id="8" name="Přímá spojovací čára 7"/>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ovací čára 8"/>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Přímá spojovací čára 10"/>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élník 11"/>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pro obsah 17"/>
          <p:cNvSpPr>
            <a:spLocks noGrp="1"/>
          </p:cNvSpPr>
          <p:nvPr>
            <p:ph sz="quarter" idx="1"/>
          </p:nvPr>
        </p:nvSpPr>
        <p:spPr>
          <a:xfrm>
            <a:off x="406400" y="274320"/>
            <a:ext cx="7518400" cy="6327648"/>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21" name="Zástupný symbol pro datum 20"/>
          <p:cNvSpPr>
            <a:spLocks noGrp="1"/>
          </p:cNvSpPr>
          <p:nvPr>
            <p:ph type="dt" sz="half" idx="14"/>
          </p:nvPr>
        </p:nvSpPr>
        <p:spPr/>
        <p:txBody>
          <a:bodyPr rtlCol="0"/>
          <a:lstStyle/>
          <a:p>
            <a:fld id="{C2679C65-746D-43AF-879F-8FF95EA9F174}" type="datetimeFigureOut">
              <a:rPr lang="cs-CZ" smtClean="0"/>
              <a:pPr/>
              <a:t>15.11.2021</a:t>
            </a:fld>
            <a:endParaRPr lang="cs-CZ"/>
          </a:p>
        </p:txBody>
      </p:sp>
      <p:sp>
        <p:nvSpPr>
          <p:cNvPr id="22" name="Zástupný symbol pro číslo snímku 21"/>
          <p:cNvSpPr>
            <a:spLocks noGrp="1"/>
          </p:cNvSpPr>
          <p:nvPr>
            <p:ph type="sldNum" sz="quarter" idx="15"/>
          </p:nvPr>
        </p:nvSpPr>
        <p:spPr/>
        <p:txBody>
          <a:bodyPr rtlCol="0"/>
          <a:lstStyle/>
          <a:p>
            <a:fld id="{F60003B1-3A51-4C46-9AF3-116031913A7D}" type="slidenum">
              <a:rPr lang="cs-CZ" smtClean="0"/>
              <a:pPr/>
              <a:t>‹#›</a:t>
            </a:fld>
            <a:endParaRPr lang="cs-CZ"/>
          </a:p>
        </p:txBody>
      </p:sp>
      <p:sp>
        <p:nvSpPr>
          <p:cNvPr id="23" name="Zástupný symbol pro zápatí 22"/>
          <p:cNvSpPr>
            <a:spLocks noGrp="1"/>
          </p:cNvSpPr>
          <p:nvPr>
            <p:ph type="ftr" sz="quarter" idx="16"/>
          </p:nvPr>
        </p:nvSpPr>
        <p:spPr/>
        <p:txBody>
          <a:bodyPr rtlCol="0"/>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ovací čára 8"/>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5518404" y="3124200"/>
            <a:ext cx="6309360" cy="609600"/>
          </a:xfrm>
        </p:spPr>
        <p:txBody>
          <a:bodyPr anchor="b"/>
          <a:lstStyle>
            <a:lvl1pPr algn="l">
              <a:buNone/>
              <a:defRPr sz="2000" b="1"/>
            </a:lvl1pPr>
          </a:lstStyle>
          <a:p>
            <a:r>
              <a:rPr kumimoji="0" lang="cs-CZ"/>
              <a:t>Klepnutím lze upravit styl předlohy nadpisů.</a:t>
            </a:r>
            <a:endParaRPr kumimoji="0" lang="en-US"/>
          </a:p>
        </p:txBody>
      </p:sp>
      <p:sp>
        <p:nvSpPr>
          <p:cNvPr id="3" name="Zástupný symbol pro obrázek 2"/>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a:t>Klepnutím na ikonu přidáte obrázek.</a:t>
            </a:r>
            <a:endParaRPr kumimoji="0" lang="en-US" dirty="0"/>
          </a:p>
        </p:txBody>
      </p:sp>
      <p:sp>
        <p:nvSpPr>
          <p:cNvPr id="4" name="Zástupný symbol pro text 3"/>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a:t>Klepnutím lze upravit styly předlohy textu.</a:t>
            </a:r>
          </a:p>
        </p:txBody>
      </p:sp>
      <p:sp>
        <p:nvSpPr>
          <p:cNvPr id="10" name="Přímá spojovací čára 9"/>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élník 10"/>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římá spojovací čára 11"/>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Přímá spojovací čára 18"/>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ovací čára 19"/>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pro datum 16"/>
          <p:cNvSpPr>
            <a:spLocks noGrp="1"/>
          </p:cNvSpPr>
          <p:nvPr>
            <p:ph type="dt" sz="half" idx="10"/>
          </p:nvPr>
        </p:nvSpPr>
        <p:spPr/>
        <p:txBody>
          <a:bodyPr rtlCol="0"/>
          <a:lstStyle/>
          <a:p>
            <a:fld id="{C2679C65-746D-43AF-879F-8FF95EA9F174}" type="datetimeFigureOut">
              <a:rPr lang="cs-CZ" smtClean="0"/>
              <a:pPr/>
              <a:t>15.11.2021</a:t>
            </a:fld>
            <a:endParaRPr lang="cs-CZ"/>
          </a:p>
        </p:txBody>
      </p:sp>
      <p:sp>
        <p:nvSpPr>
          <p:cNvPr id="18" name="Zástupný symbol pro číslo snímku 17"/>
          <p:cNvSpPr>
            <a:spLocks noGrp="1"/>
          </p:cNvSpPr>
          <p:nvPr>
            <p:ph type="sldNum" sz="quarter" idx="11"/>
          </p:nvPr>
        </p:nvSpPr>
        <p:spPr/>
        <p:txBody>
          <a:bodyPr rtlCol="0"/>
          <a:lstStyle/>
          <a:p>
            <a:fld id="{F60003B1-3A51-4C46-9AF3-116031913A7D}" type="slidenum">
              <a:rPr lang="cs-CZ" smtClean="0"/>
              <a:pPr/>
              <a:t>‹#›</a:t>
            </a:fld>
            <a:endParaRPr lang="cs-CZ"/>
          </a:p>
        </p:txBody>
      </p:sp>
      <p:sp>
        <p:nvSpPr>
          <p:cNvPr id="21" name="Zástupný symbol pro zápatí 20"/>
          <p:cNvSpPr>
            <a:spLocks noGrp="1"/>
          </p:cNvSpPr>
          <p:nvPr>
            <p:ph type="ftr" sz="quarter" idx="12"/>
          </p:nvPr>
        </p:nvSpPr>
        <p:spPr/>
        <p:txBody>
          <a:bodyPr rtlCol="0"/>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ovací čára 15"/>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pro nadpis 21"/>
          <p:cNvSpPr>
            <a:spLocks noGrp="1"/>
          </p:cNvSpPr>
          <p:nvPr>
            <p:ph type="title"/>
          </p:nvPr>
        </p:nvSpPr>
        <p:spPr>
          <a:xfrm>
            <a:off x="609600" y="274638"/>
            <a:ext cx="9956800" cy="1143000"/>
          </a:xfrm>
          <a:prstGeom prst="rect">
            <a:avLst/>
          </a:prstGeom>
        </p:spPr>
        <p:txBody>
          <a:bodyPr vert="horz" anchor="b">
            <a:normAutofit/>
          </a:bodyPr>
          <a:lstStyle/>
          <a:p>
            <a:r>
              <a:rPr kumimoji="0" lang="cs-CZ"/>
              <a:t>Klepnutím lze upravit styl předlohy nadpisů.</a:t>
            </a:r>
            <a:endParaRPr kumimoji="0" lang="en-US"/>
          </a:p>
        </p:txBody>
      </p:sp>
      <p:sp>
        <p:nvSpPr>
          <p:cNvPr id="13" name="Zástupný symbol pro text 12"/>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cs-CZ"/>
              <a:t>Klepnutím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
        <p:nvSpPr>
          <p:cNvPr id="14" name="Zástupný symbol pro datum 13"/>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C2679C65-746D-43AF-879F-8FF95EA9F174}" type="datetimeFigureOut">
              <a:rPr lang="cs-CZ" smtClean="0"/>
              <a:pPr/>
              <a:t>15.11.2021</a:t>
            </a:fld>
            <a:endParaRPr lang="cs-CZ"/>
          </a:p>
        </p:txBody>
      </p:sp>
      <p:sp>
        <p:nvSpPr>
          <p:cNvPr id="3" name="Zástupný symbol pro zápatí 2"/>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cs-CZ"/>
          </a:p>
        </p:txBody>
      </p:sp>
      <p:sp>
        <p:nvSpPr>
          <p:cNvPr id="7" name="Přímá spojovací čára 6"/>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Přímá spojovací čára 8"/>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élník 9"/>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F60003B1-3A51-4C46-9AF3-116031913A7D}"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Právo</a:t>
            </a:r>
          </a:p>
        </p:txBody>
      </p:sp>
      <p:sp>
        <p:nvSpPr>
          <p:cNvPr id="3" name="Podnadpis 2"/>
          <p:cNvSpPr>
            <a:spLocks noGrp="1"/>
          </p:cNvSpPr>
          <p:nvPr>
            <p:ph type="subTitle" idx="1"/>
          </p:nvPr>
        </p:nvSpPr>
        <p:spPr/>
        <p:txBody>
          <a:bodyPr/>
          <a:lstStyle/>
          <a:p>
            <a:r>
              <a:rPr lang="cs-CZ" dirty="0"/>
              <a:t>seminář</a:t>
            </a:r>
          </a:p>
        </p:txBody>
      </p:sp>
    </p:spTree>
    <p:extLst>
      <p:ext uri="{BB962C8B-B14F-4D97-AF65-F5344CB8AC3E}">
        <p14:creationId xmlns:p14="http://schemas.microsoft.com/office/powerpoint/2010/main" val="17616953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Zánik právní osobnosti člověka</a:t>
            </a:r>
            <a:br>
              <a:rPr lang="cs-CZ" b="1" dirty="0"/>
            </a:br>
            <a:endParaRPr lang="cs-CZ" dirty="0"/>
          </a:p>
        </p:txBody>
      </p:sp>
      <p:sp>
        <p:nvSpPr>
          <p:cNvPr id="3" name="Zástupný symbol pro obsah 2"/>
          <p:cNvSpPr>
            <a:spLocks noGrp="1"/>
          </p:cNvSpPr>
          <p:nvPr>
            <p:ph sz="quarter" idx="1"/>
          </p:nvPr>
        </p:nvSpPr>
        <p:spPr/>
        <p:txBody>
          <a:bodyPr/>
          <a:lstStyle/>
          <a:p>
            <a:r>
              <a:rPr lang="cs-CZ" dirty="0"/>
              <a:t>Právní osobnost člověka zaniká jeho smrtí. V běžných případech se smrt prokazuje úmrtním listem. </a:t>
            </a:r>
          </a:p>
          <a:p>
            <a:r>
              <a:rPr lang="cs-CZ" dirty="0"/>
              <a:t>Jsou i mimořádné případy, kdy tímto způsobem smrt prokázat nelze. Na to pamatuje úprava důkazu smrti (§ 26) a prohlášení za mrtvého (§ 71–76).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Prohlášení za mrtvého – Podmínka času</a:t>
            </a:r>
          </a:p>
        </p:txBody>
      </p:sp>
      <p:sp>
        <p:nvSpPr>
          <p:cNvPr id="3" name="Zástupný symbol pro obsah 2"/>
          <p:cNvSpPr>
            <a:spLocks noGrp="1"/>
          </p:cNvSpPr>
          <p:nvPr>
            <p:ph sz="quarter" idx="1"/>
          </p:nvPr>
        </p:nvSpPr>
        <p:spPr/>
        <p:txBody>
          <a:bodyPr>
            <a:normAutofit fontScale="92500" lnSpcReduction="10000"/>
          </a:bodyPr>
          <a:lstStyle/>
          <a:p>
            <a:pPr marL="0" indent="0">
              <a:buNone/>
            </a:pPr>
            <a:r>
              <a:rPr lang="cs-CZ" b="1" dirty="0"/>
              <a:t>Mohou nastat tyto případy</a:t>
            </a:r>
          </a:p>
          <a:p>
            <a:r>
              <a:rPr lang="cs-CZ" b="1" dirty="0"/>
              <a:t>Pokud BYL PROHLÁŠEN ZA NEZVĚSTNÉHO</a:t>
            </a:r>
            <a:endParaRPr lang="cs-CZ" dirty="0"/>
          </a:p>
          <a:p>
            <a:pPr lvl="1"/>
            <a:r>
              <a:rPr lang="cs-CZ" b="1" i="1" dirty="0"/>
              <a:t>nejdříve po uplynutí </a:t>
            </a:r>
            <a:r>
              <a:rPr lang="cs-CZ" b="1" i="1" u="sng" dirty="0"/>
              <a:t>pěti</a:t>
            </a:r>
            <a:r>
              <a:rPr lang="cs-CZ" b="1" i="1" dirty="0"/>
              <a:t> let počítaných od konce roku, v němž došlo k prohlášení za nezvěstného.</a:t>
            </a:r>
            <a:r>
              <a:rPr lang="cs-CZ" i="1" dirty="0"/>
              <a:t> </a:t>
            </a:r>
          </a:p>
          <a:p>
            <a:r>
              <a:rPr lang="cs-CZ" dirty="0"/>
              <a:t>Pokud </a:t>
            </a:r>
            <a:r>
              <a:rPr lang="cs-CZ" b="1" dirty="0"/>
              <a:t>NEBYL  PROHLÁŠEN  ZA  NEZVĚSTNÉHO</a:t>
            </a:r>
            <a:endParaRPr lang="cs-CZ" dirty="0"/>
          </a:p>
          <a:p>
            <a:pPr lvl="1"/>
            <a:r>
              <a:rPr lang="cs-CZ" b="1" i="1" dirty="0"/>
              <a:t>po uplynutí </a:t>
            </a:r>
            <a:r>
              <a:rPr lang="cs-CZ" b="1" i="1" u="sng" dirty="0"/>
              <a:t>sedmi</a:t>
            </a:r>
            <a:r>
              <a:rPr lang="cs-CZ" b="1" i="1" dirty="0"/>
              <a:t> let od konce roku, v němž se objevila poslední zpráva, z níž lze usuzovat, že byl ještě naživu.</a:t>
            </a:r>
            <a:endParaRPr lang="cs-CZ" dirty="0"/>
          </a:p>
          <a:p>
            <a:r>
              <a:rPr lang="cs-CZ" b="1" dirty="0"/>
              <a:t>Pokud  SE  STAL  NEZVĚSTNÝM  PŘED  DOVRŠENÍM  OSMNÁCTÉHO  ROKU VĚKU</a:t>
            </a:r>
            <a:endParaRPr lang="cs-CZ" dirty="0"/>
          </a:p>
          <a:p>
            <a:pPr lvl="1"/>
            <a:r>
              <a:rPr lang="cs-CZ" b="1" i="1" dirty="0"/>
              <a:t>nelze prohlásit za mrtvého před uplynutím roku</a:t>
            </a:r>
            <a:r>
              <a:rPr lang="cs-CZ" i="1" dirty="0"/>
              <a:t>, </a:t>
            </a:r>
            <a:r>
              <a:rPr lang="cs-CZ" b="1" i="1" dirty="0"/>
              <a:t>v němž uplyne dvacet </a:t>
            </a:r>
            <a:r>
              <a:rPr lang="pl-PL" b="1" i="1" dirty="0"/>
              <a:t>pět let od jeho narození.</a:t>
            </a:r>
            <a:endParaRPr lang="cs-CZ" b="1" i="1" dirty="0"/>
          </a:p>
          <a:p>
            <a:r>
              <a:rPr lang="cs-CZ" b="1" dirty="0"/>
              <a:t>Pokud SE STAL NEZVĚSTNÝM  JAKO  ÚČASTNÍK  UDÁLOSTI, PŘI  NÍŽ   BYL V OHROŽENÍ ŽIVOTA VĚTŠÍ POČET OSOB</a:t>
            </a:r>
            <a:r>
              <a:rPr lang="cs-CZ" dirty="0"/>
              <a:t> </a:t>
            </a:r>
          </a:p>
          <a:p>
            <a:pPr lvl="1"/>
            <a:r>
              <a:rPr lang="cs-CZ" b="1" i="1" dirty="0"/>
              <a:t>nejdříve po uplynutí </a:t>
            </a:r>
            <a:r>
              <a:rPr lang="cs-CZ" b="1" i="1" u="sng" dirty="0"/>
              <a:t>tří</a:t>
            </a:r>
            <a:r>
              <a:rPr lang="cs-CZ" b="1" i="1" dirty="0"/>
              <a:t> let od konce roku, v němž se objevila poslední zpráva, z níž lze usuzovat, že byl v průběhu těchto událostí ještě naživu</a:t>
            </a:r>
            <a:r>
              <a:rPr lang="cs-CZ" b="1" dirty="0"/>
              <a:t>.</a:t>
            </a:r>
            <a:endParaRPr lang="cs-CZ" dirty="0"/>
          </a:p>
        </p:txBody>
      </p:sp>
      <p:sp>
        <p:nvSpPr>
          <p:cNvPr id="4" name="Zástupný symbol pro číslo snímku 3"/>
          <p:cNvSpPr>
            <a:spLocks noGrp="1"/>
          </p:cNvSpPr>
          <p:nvPr>
            <p:ph type="sldNum" sz="quarter" idx="15"/>
          </p:nvPr>
        </p:nvSpPr>
        <p:spPr/>
        <p:txBody>
          <a:bodyPr/>
          <a:lstStyle/>
          <a:p>
            <a:fld id="{081F515D-F547-4740-A9E4-98B6434F7F45}" type="slidenum">
              <a:rPr lang="cs-CZ" smtClean="0"/>
              <a:pPr/>
              <a:t>11</a:t>
            </a:fld>
            <a:endParaRPr lang="cs-CZ"/>
          </a:p>
        </p:txBody>
      </p:sp>
      <p:sp>
        <p:nvSpPr>
          <p:cNvPr id="5" name="Zástupný symbol pro zápatí 4"/>
          <p:cNvSpPr>
            <a:spLocks noGrp="1"/>
          </p:cNvSpPr>
          <p:nvPr>
            <p:ph type="ftr" sz="quarter" idx="16"/>
          </p:nvPr>
        </p:nvSpPr>
        <p:spPr/>
        <p:txBody>
          <a:bodyPr/>
          <a:lstStyle/>
          <a:p>
            <a:endParaRPr lang="cs-CZ"/>
          </a:p>
        </p:txBody>
      </p:sp>
    </p:spTree>
    <p:extLst>
      <p:ext uri="{BB962C8B-B14F-4D97-AF65-F5344CB8AC3E}">
        <p14:creationId xmlns:p14="http://schemas.microsoft.com/office/powerpoint/2010/main" val="19460483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Právnická osoba </a:t>
            </a:r>
          </a:p>
        </p:txBody>
      </p:sp>
      <p:sp>
        <p:nvSpPr>
          <p:cNvPr id="3" name="Zástupný symbol pro obsah 2"/>
          <p:cNvSpPr>
            <a:spLocks noGrp="1"/>
          </p:cNvSpPr>
          <p:nvPr>
            <p:ph sz="quarter" idx="1"/>
          </p:nvPr>
        </p:nvSpPr>
        <p:spPr/>
        <p:txBody>
          <a:bodyPr/>
          <a:lstStyle/>
          <a:p>
            <a:r>
              <a:rPr lang="cs-CZ" dirty="0"/>
              <a:t>je organizovaný útvar, o kterém zákon stanoví, že má právní osobnost nebo jehož právní osobnost zákon uzná (§ 20)</a:t>
            </a:r>
          </a:p>
          <a:p>
            <a:r>
              <a:rPr lang="pl-PL" dirty="0"/>
              <a:t>má právní osobnost od svého vzniku do svého zániku (</a:t>
            </a:r>
            <a:r>
              <a:rPr lang="cs-CZ" dirty="0"/>
              <a:t>§118) </a:t>
            </a:r>
            <a:endParaRPr lang="pl-PL" dirty="0"/>
          </a:p>
          <a:p>
            <a:r>
              <a:rPr lang="cs-CZ" dirty="0"/>
              <a:t>vzniká dnem zápisu do veřejného rejstříku (§120)</a:t>
            </a:r>
          </a:p>
          <a:p>
            <a:r>
              <a:rPr lang="cs-CZ" dirty="0"/>
              <a:t>zaniká výmazem z veřejného rejstříku</a:t>
            </a:r>
          </a:p>
          <a:p>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Právnické osoby - rozdělení</a:t>
            </a:r>
          </a:p>
        </p:txBody>
      </p:sp>
      <p:sp>
        <p:nvSpPr>
          <p:cNvPr id="3" name="Zástupný symbol pro obsah 2"/>
          <p:cNvSpPr>
            <a:spLocks noGrp="1"/>
          </p:cNvSpPr>
          <p:nvPr>
            <p:ph sz="quarter" idx="1"/>
          </p:nvPr>
        </p:nvSpPr>
        <p:spPr/>
        <p:txBody>
          <a:bodyPr/>
          <a:lstStyle/>
          <a:p>
            <a:r>
              <a:rPr lang="cs-CZ" b="1" dirty="0"/>
              <a:t>OZ definuje 3 základní skupiny PO:</a:t>
            </a:r>
            <a:br>
              <a:rPr lang="cs-CZ" dirty="0"/>
            </a:br>
            <a:r>
              <a:rPr lang="cs-CZ" dirty="0"/>
              <a:t>1. Korporace § 210 – 302 NOZ</a:t>
            </a:r>
            <a:br>
              <a:rPr lang="cs-CZ" dirty="0"/>
            </a:br>
            <a:r>
              <a:rPr lang="cs-CZ" dirty="0"/>
              <a:t>2. Fundace § 303 – 401 NOZ</a:t>
            </a:r>
            <a:br>
              <a:rPr lang="cs-CZ" dirty="0"/>
            </a:br>
            <a:r>
              <a:rPr lang="cs-CZ" dirty="0"/>
              <a:t>3. Ústav § 402 – 418 NOZ</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t-BR" b="1" dirty="0"/>
              <a:t>Korporace se dělí na:</a:t>
            </a:r>
            <a:endParaRPr lang="cs-CZ" dirty="0"/>
          </a:p>
        </p:txBody>
      </p:sp>
      <p:sp>
        <p:nvSpPr>
          <p:cNvPr id="3" name="Zástupný symbol pro obsah 2"/>
          <p:cNvSpPr>
            <a:spLocks noGrp="1"/>
          </p:cNvSpPr>
          <p:nvPr>
            <p:ph sz="quarter" idx="1"/>
          </p:nvPr>
        </p:nvSpPr>
        <p:spPr/>
        <p:txBody>
          <a:bodyPr/>
          <a:lstStyle/>
          <a:p>
            <a:r>
              <a:rPr lang="pt-BR" b="1" dirty="0"/>
              <a:t>1. OBCHODNÍ KORPORACE</a:t>
            </a:r>
            <a:r>
              <a:rPr lang="cs-CZ" b="1" dirty="0"/>
              <a:t> </a:t>
            </a:r>
            <a:r>
              <a:rPr lang="cs-CZ" dirty="0"/>
              <a:t>(obchodními korporacemi jsou obchodní společnosti a družstva)</a:t>
            </a:r>
          </a:p>
          <a:p>
            <a:r>
              <a:rPr lang="cs-CZ" b="1" dirty="0"/>
              <a:t>2. SPOLKY</a:t>
            </a:r>
          </a:p>
          <a:p>
            <a:r>
              <a:rPr lang="cs-CZ" dirty="0"/>
              <a:t>Alespoň tři osoby vedené společným zájmem mohou založit k jeho naplňování spolek jako samosprávný a dobrovolný svazek členů a spolčovat se v něm (</a:t>
            </a:r>
            <a:r>
              <a:rPr lang="cs-CZ" b="1" dirty="0"/>
              <a:t>§ 214)</a:t>
            </a:r>
            <a:endParaRPr lang="cs-CZ" dirty="0"/>
          </a:p>
          <a:p>
            <a:r>
              <a:rPr lang="cs-CZ" dirty="0"/>
              <a:t>Název spolku musí obsahovat slova „spolek“ nebo „zapsaný spolek“, postačí však zkratka „z. s.“ (</a:t>
            </a:r>
            <a:r>
              <a:rPr lang="cs-CZ" b="1" dirty="0"/>
              <a:t>§ 216)</a:t>
            </a:r>
            <a:endParaRPr lang="cs-CZ" dirty="0"/>
          </a:p>
          <a:p>
            <a:r>
              <a:rPr lang="cs-CZ" dirty="0"/>
              <a:t>Hlavní činností spolku může být jen uspokojování a ochrana těch zájmů, k jejichž naplňování je spolek založen. Podnikání nebo jiná výdělečná činnost spolku být nemůže (</a:t>
            </a:r>
            <a:r>
              <a:rPr lang="cs-CZ" b="1" dirty="0"/>
              <a:t>§ 217)</a:t>
            </a:r>
            <a:endParaRPr lang="cs-CZ" dirty="0"/>
          </a:p>
          <a:p>
            <a:endParaRPr lang="cs-CZ" b="1" dirty="0"/>
          </a:p>
          <a:p>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t-BR" b="1" dirty="0"/>
              <a:t>Fundace se dělí na:</a:t>
            </a:r>
            <a:endParaRPr lang="cs-CZ" dirty="0"/>
          </a:p>
        </p:txBody>
      </p:sp>
      <p:sp>
        <p:nvSpPr>
          <p:cNvPr id="3" name="Zástupný symbol pro obsah 2"/>
          <p:cNvSpPr>
            <a:spLocks noGrp="1"/>
          </p:cNvSpPr>
          <p:nvPr>
            <p:ph sz="quarter" idx="1"/>
          </p:nvPr>
        </p:nvSpPr>
        <p:spPr/>
        <p:txBody>
          <a:bodyPr/>
          <a:lstStyle/>
          <a:p>
            <a:r>
              <a:rPr lang="pt-BR" dirty="0"/>
              <a:t>1. Nadace</a:t>
            </a:r>
            <a:endParaRPr lang="cs-CZ" dirty="0"/>
          </a:p>
          <a:p>
            <a:r>
              <a:rPr lang="pt-BR" dirty="0"/>
              <a:t>2. Nadační fond</a:t>
            </a:r>
            <a:endParaRPr lang="cs-CZ" dirty="0"/>
          </a:p>
          <a:p>
            <a:r>
              <a:rPr lang="cs-CZ" dirty="0"/>
              <a:t>Fundace je právnická osoba vytvořená majetkem vyčleněným k určitému účelu. Její činnost se váže na účel, k němuž byla zřízena. </a:t>
            </a:r>
            <a:r>
              <a:rPr lang="cs-CZ" b="1" dirty="0"/>
              <a:t>(§ 303)</a:t>
            </a:r>
          </a:p>
          <a:p>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Ústav</a:t>
            </a:r>
          </a:p>
        </p:txBody>
      </p:sp>
      <p:sp>
        <p:nvSpPr>
          <p:cNvPr id="3" name="Zástupný symbol pro obsah 2"/>
          <p:cNvSpPr>
            <a:spLocks noGrp="1"/>
          </p:cNvSpPr>
          <p:nvPr>
            <p:ph sz="quarter" idx="1"/>
          </p:nvPr>
        </p:nvSpPr>
        <p:spPr/>
        <p:txBody>
          <a:bodyPr/>
          <a:lstStyle/>
          <a:p>
            <a:r>
              <a:rPr lang="cs-CZ" dirty="0"/>
              <a:t>Ústav je právnická osoba ustanovená za účelem provozování činnosti užitečné společensky nebo hospodářsky s využitím své osobní a majetkové složky. Ústav provozuje činnost, jejíž výsledky jsou každému rovnocenně dostupné za podmínek předem stanovených (</a:t>
            </a:r>
            <a:r>
              <a:rPr lang="cs-CZ" b="1" dirty="0"/>
              <a:t>§ 402)</a:t>
            </a:r>
            <a:endParaRPr lang="cs-CZ" dirty="0"/>
          </a:p>
          <a:p>
            <a:r>
              <a:rPr lang="cs-CZ" dirty="0"/>
              <a:t>Název ústavu musí obsahovat slova „zapsaný ústav“, postačí však zkratka „z. </a:t>
            </a:r>
            <a:r>
              <a:rPr lang="cs-CZ" dirty="0" err="1"/>
              <a:t>ú</a:t>
            </a:r>
            <a:r>
              <a:rPr lang="cs-CZ" dirty="0"/>
              <a:t>.“ (</a:t>
            </a:r>
            <a:r>
              <a:rPr lang="cs-CZ" b="1" dirty="0"/>
              <a:t>§ 404)</a:t>
            </a:r>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Zastoupení – obecná ustanovení (§436 – 440)</a:t>
            </a:r>
          </a:p>
        </p:txBody>
      </p:sp>
      <p:sp>
        <p:nvSpPr>
          <p:cNvPr id="3" name="Zástupný symbol pro obsah 2"/>
          <p:cNvSpPr>
            <a:spLocks noGrp="1"/>
          </p:cNvSpPr>
          <p:nvPr>
            <p:ph sz="quarter" idx="1"/>
          </p:nvPr>
        </p:nvSpPr>
        <p:spPr/>
        <p:txBody>
          <a:bodyPr/>
          <a:lstStyle/>
          <a:p>
            <a:r>
              <a:rPr lang="cs-CZ" b="1" dirty="0"/>
              <a:t>zástupce</a:t>
            </a:r>
            <a:r>
              <a:rPr lang="cs-CZ" dirty="0"/>
              <a:t> je ten, kdo je oprávněn jednat </a:t>
            </a:r>
            <a:r>
              <a:rPr lang="cs-CZ" b="1" dirty="0"/>
              <a:t>jménem jiného, </a:t>
            </a:r>
            <a:r>
              <a:rPr lang="cs-CZ" dirty="0"/>
              <a:t>tzn. práva a povinnosti </a:t>
            </a:r>
            <a:r>
              <a:rPr lang="cs-CZ" b="1" dirty="0"/>
              <a:t>vznikají</a:t>
            </a:r>
            <a:r>
              <a:rPr lang="cs-CZ" dirty="0"/>
              <a:t> přímo </a:t>
            </a:r>
            <a:r>
              <a:rPr lang="cs-CZ" b="1" dirty="0"/>
              <a:t>zastoupenému,</a:t>
            </a:r>
            <a:endParaRPr lang="cs-CZ" dirty="0"/>
          </a:p>
          <a:p>
            <a:r>
              <a:rPr lang="cs-CZ" b="1" dirty="0"/>
              <a:t>zástupcem nemůže být ten, který má zájmy odporující zájmům zastoupeného,</a:t>
            </a:r>
            <a:endParaRPr lang="cs-CZ" dirty="0"/>
          </a:p>
          <a:p>
            <a:r>
              <a:rPr lang="cs-CZ" dirty="0"/>
              <a:t>zástupce právně jedná za zastoupeného </a:t>
            </a:r>
            <a:r>
              <a:rPr lang="cs-CZ" b="1" dirty="0"/>
              <a:t>osobně, </a:t>
            </a:r>
            <a:r>
              <a:rPr lang="cs-CZ" dirty="0"/>
              <a:t>či může pověřit</a:t>
            </a:r>
            <a:r>
              <a:rPr lang="cs-CZ" b="1" dirty="0"/>
              <a:t> dalšího zástupce </a:t>
            </a:r>
            <a:r>
              <a:rPr lang="cs-CZ" dirty="0"/>
              <a:t>v pořadí,</a:t>
            </a:r>
          </a:p>
          <a:p>
            <a:r>
              <a:rPr lang="cs-CZ" dirty="0"/>
              <a:t>má-li zastoupený </a:t>
            </a:r>
            <a:r>
              <a:rPr lang="cs-CZ" b="1" dirty="0"/>
              <a:t>více zástupců</a:t>
            </a:r>
            <a:r>
              <a:rPr lang="cs-CZ" dirty="0"/>
              <a:t> pro tutéž záležitost, </a:t>
            </a:r>
            <a:r>
              <a:rPr lang="cs-CZ" b="1" dirty="0"/>
              <a:t>každý</a:t>
            </a:r>
            <a:r>
              <a:rPr lang="cs-CZ" dirty="0"/>
              <a:t> z nich může jednat </a:t>
            </a:r>
            <a:r>
              <a:rPr lang="cs-CZ" b="1" dirty="0"/>
              <a:t>samostatně,</a:t>
            </a:r>
            <a:endParaRPr lang="cs-CZ" dirty="0"/>
          </a:p>
          <a:p>
            <a:r>
              <a:rPr lang="cs-CZ" b="1" dirty="0"/>
              <a:t>překročí-li</a:t>
            </a:r>
            <a:r>
              <a:rPr lang="cs-CZ" dirty="0"/>
              <a:t> zástupce </a:t>
            </a:r>
            <a:r>
              <a:rPr lang="cs-CZ" dirty="0" err="1"/>
              <a:t>zástupčí</a:t>
            </a:r>
            <a:r>
              <a:rPr lang="cs-CZ" dirty="0"/>
              <a:t> oprávnění, zavazuje jeho jednání zastoupeného pouze v případě, že takové jednání </a:t>
            </a:r>
            <a:r>
              <a:rPr lang="cs-CZ" b="1" dirty="0"/>
              <a:t>bez zbytečného odkladu</a:t>
            </a:r>
            <a:r>
              <a:rPr lang="cs-CZ" dirty="0"/>
              <a:t> zastoupený schválil.</a:t>
            </a:r>
          </a:p>
          <a:p>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9956800" cy="676338"/>
          </a:xfrm>
        </p:spPr>
        <p:txBody>
          <a:bodyPr/>
          <a:lstStyle/>
          <a:p>
            <a:r>
              <a:rPr lang="cs-CZ" dirty="0"/>
              <a:t>Smluvní zastoupení §441 a následující</a:t>
            </a:r>
          </a:p>
        </p:txBody>
      </p:sp>
      <p:sp>
        <p:nvSpPr>
          <p:cNvPr id="3" name="Zástupný symbol pro obsah 2"/>
          <p:cNvSpPr>
            <a:spLocks noGrp="1"/>
          </p:cNvSpPr>
          <p:nvPr>
            <p:ph sz="quarter" idx="1"/>
          </p:nvPr>
        </p:nvSpPr>
        <p:spPr>
          <a:xfrm>
            <a:off x="609600" y="1106424"/>
            <a:ext cx="9956800" cy="5367528"/>
          </a:xfrm>
        </p:spPr>
        <p:txBody>
          <a:bodyPr>
            <a:normAutofit/>
          </a:bodyPr>
          <a:lstStyle/>
          <a:p>
            <a:r>
              <a:rPr lang="cs-CZ" dirty="0"/>
              <a:t>Ujednají-li si to strany, zastupuje jedna z nich druhou v ujednaném rozsahu jako zmocněnec.</a:t>
            </a:r>
          </a:p>
          <a:p>
            <a:r>
              <a:rPr lang="cs-CZ" dirty="0"/>
              <a:t>Zmocnitel uvede rozsah </a:t>
            </a:r>
            <a:r>
              <a:rPr lang="cs-CZ" dirty="0" err="1"/>
              <a:t>zástupčího</a:t>
            </a:r>
            <a:r>
              <a:rPr lang="cs-CZ" dirty="0"/>
              <a:t> oprávnění v plné moci. Netýká-li se zastoupení jen určitého právního jednání, udělí se plná moc v písemné formě. </a:t>
            </a:r>
          </a:p>
          <a:p>
            <a:r>
              <a:rPr lang="cs-CZ" dirty="0"/>
              <a:t>Zástupce má </a:t>
            </a:r>
            <a:r>
              <a:rPr lang="cs-CZ" b="1" dirty="0"/>
              <a:t>povinnost být loajální k zastoupenému</a:t>
            </a:r>
            <a:r>
              <a:rPr lang="cs-CZ" dirty="0"/>
              <a:t>, měl by tedy hájit jeho zájmy. </a:t>
            </a:r>
          </a:p>
          <a:p>
            <a:r>
              <a:rPr lang="cs-CZ" b="1" dirty="0"/>
              <a:t>Smluvní zastoupení zaniká několika způsoby </a:t>
            </a:r>
            <a:r>
              <a:rPr lang="cs-CZ" dirty="0"/>
              <a:t>(§448-449) </a:t>
            </a:r>
            <a:r>
              <a:rPr lang="cs-CZ" b="1" dirty="0"/>
              <a:t>:</a:t>
            </a:r>
            <a:endParaRPr lang="cs-CZ" dirty="0"/>
          </a:p>
          <a:p>
            <a:r>
              <a:rPr lang="cs-CZ" b="1" dirty="0"/>
              <a:t>splněním</a:t>
            </a:r>
            <a:r>
              <a:rPr lang="cs-CZ" dirty="0"/>
              <a:t> </a:t>
            </a:r>
          </a:p>
          <a:p>
            <a:r>
              <a:rPr lang="cs-CZ" b="1" dirty="0"/>
              <a:t>odvoláním</a:t>
            </a:r>
            <a:endParaRPr lang="cs-CZ" dirty="0"/>
          </a:p>
          <a:p>
            <a:r>
              <a:rPr lang="cs-CZ" b="1" dirty="0"/>
              <a:t>výpovědí</a:t>
            </a:r>
            <a:r>
              <a:rPr lang="cs-CZ" dirty="0"/>
              <a:t> </a:t>
            </a:r>
          </a:p>
          <a:p>
            <a:r>
              <a:rPr lang="cs-CZ" b="1" dirty="0"/>
              <a:t>smrtí </a:t>
            </a:r>
            <a:endParaRPr lang="cs-CZ" dirty="0"/>
          </a:p>
          <a:p>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Prokura</a:t>
            </a:r>
            <a:br>
              <a:rPr lang="cs-CZ" b="1" dirty="0"/>
            </a:br>
            <a:endParaRPr lang="cs-CZ" dirty="0"/>
          </a:p>
        </p:txBody>
      </p:sp>
      <p:sp>
        <p:nvSpPr>
          <p:cNvPr id="3" name="Zástupný symbol pro obsah 2"/>
          <p:cNvSpPr>
            <a:spLocks noGrp="1"/>
          </p:cNvSpPr>
          <p:nvPr>
            <p:ph sz="quarter" idx="1"/>
          </p:nvPr>
        </p:nvSpPr>
        <p:spPr/>
        <p:txBody>
          <a:bodyPr/>
          <a:lstStyle/>
          <a:p>
            <a:r>
              <a:rPr lang="cs-CZ" dirty="0"/>
              <a:t>Udělením prokury zmocňuje podnikatel zapsaný v obchodním rejstříku prokuristu k právním jednáním, ke kterým dochází při provozu obchodního závodu, popřípadě pobočky, a to i k těm, pro která se jinak vyžaduje zvláštní plná moc (§450).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Osoby</a:t>
            </a:r>
          </a:p>
        </p:txBody>
      </p:sp>
      <p:sp>
        <p:nvSpPr>
          <p:cNvPr id="3" name="Zástupný symbol pro obsah 2"/>
          <p:cNvSpPr>
            <a:spLocks noGrp="1"/>
          </p:cNvSpPr>
          <p:nvPr>
            <p:ph sz="quarter" idx="1"/>
          </p:nvPr>
        </p:nvSpPr>
        <p:spPr/>
        <p:txBody>
          <a:bodyPr/>
          <a:lstStyle/>
          <a:p>
            <a:r>
              <a:rPr lang="cs-CZ" dirty="0"/>
              <a:t>Osoby jsou fyzické (lidé) a právnické.</a:t>
            </a:r>
          </a:p>
        </p:txBody>
      </p:sp>
    </p:spTree>
    <p:extLst>
      <p:ext uri="{BB962C8B-B14F-4D97-AF65-F5344CB8AC3E}">
        <p14:creationId xmlns:p14="http://schemas.microsoft.com/office/powerpoint/2010/main" val="2995621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Zákonné zastoupení a opatrovnictví</a:t>
            </a:r>
            <a:br>
              <a:rPr lang="cs-CZ" b="1" dirty="0"/>
            </a:br>
            <a:endParaRPr lang="cs-CZ" dirty="0"/>
          </a:p>
        </p:txBody>
      </p:sp>
      <p:sp>
        <p:nvSpPr>
          <p:cNvPr id="3" name="Zástupný symbol pro obsah 2"/>
          <p:cNvSpPr>
            <a:spLocks noGrp="1"/>
          </p:cNvSpPr>
          <p:nvPr>
            <p:ph sz="quarter" idx="1"/>
          </p:nvPr>
        </p:nvSpPr>
        <p:spPr/>
        <p:txBody>
          <a:bodyPr/>
          <a:lstStyle/>
          <a:p>
            <a:r>
              <a:rPr lang="cs-CZ" dirty="0"/>
              <a:t>Zákonné zastoupení i opatrovnictví sleduje ochranu zájmů zastoupeného a naplňování jeho práv (§457).</a:t>
            </a:r>
          </a:p>
          <a:p>
            <a:r>
              <a:rPr lang="cs-CZ" dirty="0"/>
              <a:t>Obecně zástupce ani opatrovník za zastoupení </a:t>
            </a:r>
            <a:r>
              <a:rPr lang="cs-CZ" b="1" dirty="0"/>
              <a:t>nedostává žádnou</a:t>
            </a:r>
            <a:r>
              <a:rPr lang="cs-CZ" dirty="0"/>
              <a:t> </a:t>
            </a:r>
            <a:r>
              <a:rPr lang="cs-CZ" b="1" dirty="0"/>
              <a:t>odměnu</a:t>
            </a:r>
            <a:r>
              <a:rPr lang="cs-CZ" dirty="0"/>
              <a:t>. Výjimka nastává pouze v případě, kdy při tomto zastoupení spravuje zástupce či opatrovník </a:t>
            </a:r>
            <a:r>
              <a:rPr lang="cs-CZ" b="1" dirty="0"/>
              <a:t>jmění zastoupeného</a:t>
            </a:r>
            <a:r>
              <a:rPr lang="cs-CZ" dirty="0"/>
              <a:t>, soud tak může rozhodnout o přiznání odměny, a to ve výši, která je </a:t>
            </a:r>
            <a:r>
              <a:rPr lang="cs-CZ" b="1" dirty="0"/>
              <a:t>přiměřená</a:t>
            </a:r>
            <a:r>
              <a:rPr lang="cs-CZ" dirty="0"/>
              <a:t> časové náročnosti správy a dosažených výnosů na majetku zastoupeného (§462)</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Zákonné zastoupení a opatrovnictví</a:t>
            </a:r>
            <a:endParaRPr lang="cs-CZ" dirty="0"/>
          </a:p>
        </p:txBody>
      </p:sp>
      <p:sp>
        <p:nvSpPr>
          <p:cNvPr id="3" name="Zástupný symbol pro obsah 2"/>
          <p:cNvSpPr>
            <a:spLocks noGrp="1"/>
          </p:cNvSpPr>
          <p:nvPr>
            <p:ph sz="quarter" idx="1"/>
          </p:nvPr>
        </p:nvSpPr>
        <p:spPr/>
        <p:txBody>
          <a:bodyPr/>
          <a:lstStyle/>
          <a:p>
            <a:r>
              <a:rPr lang="cs-CZ" b="1" dirty="0"/>
              <a:t>zastoupení </a:t>
            </a:r>
            <a:r>
              <a:rPr lang="cs-CZ" b="1"/>
              <a:t>dítěte rodičem </a:t>
            </a:r>
            <a:r>
              <a:rPr lang="cs-CZ"/>
              <a:t>(§</a:t>
            </a:r>
            <a:r>
              <a:rPr lang="cs-CZ" dirty="0"/>
              <a:t> 892 a </a:t>
            </a:r>
            <a:r>
              <a:rPr lang="cs-CZ" dirty="0" err="1"/>
              <a:t>násl</a:t>
            </a:r>
            <a:r>
              <a:rPr lang="cs-CZ" dirty="0"/>
              <a:t>.). </a:t>
            </a:r>
          </a:p>
          <a:p>
            <a:r>
              <a:rPr lang="cs-CZ" dirty="0"/>
              <a:t>v občanském právu nalezneme úpravu tzv. </a:t>
            </a:r>
            <a:r>
              <a:rPr lang="cs-CZ" b="1" dirty="0"/>
              <a:t>předběžné prohlášení </a:t>
            </a:r>
            <a:r>
              <a:rPr lang="cs-CZ" dirty="0"/>
              <a:t>(§ 38 a násl.). </a:t>
            </a:r>
          </a:p>
          <a:p>
            <a:r>
              <a:rPr lang="cs-CZ" b="1" dirty="0"/>
              <a:t>Zastoupení členem domácnosti</a:t>
            </a:r>
            <a:r>
              <a:rPr lang="cs-CZ" dirty="0"/>
              <a:t> (§ 49 a </a:t>
            </a:r>
            <a:r>
              <a:rPr lang="cs-CZ" dirty="0" err="1"/>
              <a:t>násl</a:t>
            </a:r>
            <a:r>
              <a:rPr lang="cs-CZ" dirty="0"/>
              <a:t>.),</a:t>
            </a:r>
          </a:p>
          <a:p>
            <a:r>
              <a:rPr lang="cs-CZ" b="1" dirty="0"/>
              <a:t>vzájemné zastoupení manželů</a:t>
            </a:r>
            <a:r>
              <a:rPr lang="cs-CZ" dirty="0"/>
              <a:t> (§ 696), </a:t>
            </a:r>
          </a:p>
          <a:p>
            <a:r>
              <a:rPr lang="cs-CZ" b="1" dirty="0"/>
              <a:t>zastoupení zaměstnancem </a:t>
            </a:r>
            <a:r>
              <a:rPr lang="cs-CZ" dirty="0"/>
              <a:t>(§ 166).</a:t>
            </a:r>
          </a:p>
          <a:p>
            <a:r>
              <a:rPr lang="cs-CZ" b="1" dirty="0"/>
              <a:t>Opatrovníka</a:t>
            </a:r>
            <a:r>
              <a:rPr lang="cs-CZ" dirty="0"/>
              <a:t> </a:t>
            </a:r>
            <a:r>
              <a:rPr lang="cs-CZ" b="1" dirty="0"/>
              <a:t>člověku jmenuje soud, je-li to potřebné k ochraně zájmu opatrovance,</a:t>
            </a:r>
            <a:r>
              <a:rPr lang="cs-CZ" dirty="0"/>
              <a:t> nebo vyžaduje-li to veřejný zájem (§ 465 a </a:t>
            </a:r>
            <a:r>
              <a:rPr lang="cs-CZ" dirty="0" err="1"/>
              <a:t>násl</a:t>
            </a:r>
            <a:r>
              <a:rPr lang="cs-CZ"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Fyzické osoby – právní osobnost</a:t>
            </a:r>
          </a:p>
        </p:txBody>
      </p:sp>
      <p:sp>
        <p:nvSpPr>
          <p:cNvPr id="3" name="Zástupný symbol pro obsah 2"/>
          <p:cNvSpPr>
            <a:spLocks noGrp="1"/>
          </p:cNvSpPr>
          <p:nvPr>
            <p:ph sz="quarter" idx="1"/>
          </p:nvPr>
        </p:nvSpPr>
        <p:spPr/>
        <p:txBody>
          <a:bodyPr/>
          <a:lstStyle/>
          <a:p>
            <a:r>
              <a:rPr lang="cs-CZ" dirty="0"/>
              <a:t>Člověk má právní osobnost od narození až do smrti. (§ 23). </a:t>
            </a:r>
          </a:p>
          <a:p>
            <a:r>
              <a:rPr lang="cs-CZ" dirty="0"/>
              <a:t>Náleží mu vrozená práva poznatelná samotným rozumem a citem; tato práva jsou nezcizitelná a nelze se jich vzdát. Zákon může stanovit jen meze uplatňování přirozených práv a způsob jejich ochrany (§ 19).</a:t>
            </a:r>
          </a:p>
        </p:txBody>
      </p:sp>
    </p:spTree>
    <p:extLst>
      <p:ext uri="{BB962C8B-B14F-4D97-AF65-F5344CB8AC3E}">
        <p14:creationId xmlns:p14="http://schemas.microsoft.com/office/powerpoint/2010/main" val="490254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Nabytí svéprávnosti</a:t>
            </a:r>
          </a:p>
        </p:txBody>
      </p:sp>
      <p:sp>
        <p:nvSpPr>
          <p:cNvPr id="3" name="Zástupný symbol pro obsah 2"/>
          <p:cNvSpPr>
            <a:spLocks noGrp="1"/>
          </p:cNvSpPr>
          <p:nvPr>
            <p:ph sz="quarter" idx="1"/>
          </p:nvPr>
        </p:nvSpPr>
        <p:spPr/>
        <p:txBody>
          <a:bodyPr>
            <a:normAutofit lnSpcReduction="10000"/>
          </a:bodyPr>
          <a:lstStyle/>
          <a:p>
            <a:r>
              <a:rPr lang="cs-CZ" dirty="0"/>
              <a:t>Plně svéprávným se člověk stává zletilostí. Zletilosti se nabývá dovršením osmnáctého roku věku </a:t>
            </a:r>
          </a:p>
          <a:p>
            <a:r>
              <a:rPr lang="cs-CZ" dirty="0"/>
              <a:t>Před nabytím zletilosti se plné svéprávnosti nabývá přiznáním svéprávnosti, nebo uzavřením manželství. Svéprávnost nabytá uzavřením manželství se neztrácí ani zánikem manželství, ani prohlášením manželství za neplatné (§ 30).</a:t>
            </a:r>
          </a:p>
          <a:p>
            <a:r>
              <a:rPr lang="cs-CZ" dirty="0"/>
              <a:t>Navrhne-li nezletilý, který není plně svéprávný, aby mu soud přiznal svéprávnost, soud návrhu vyhoví, pokud nezletilý dosáhl věku šestnácti let, pokud je osvědčena jeho schopnost sám se živit a obstarat si své záležitosti a pokud s návrhem souhlasí zákonný zástupce nezletilého. V ostatních případech soud vyhoví návrhu, je-li to z vážných důvodů v zájmu nezletilého (§ 37).</a:t>
            </a:r>
            <a:br>
              <a:rPr lang="cs-CZ" dirty="0"/>
            </a:br>
            <a:endParaRPr lang="cs-CZ" dirty="0"/>
          </a:p>
        </p:txBody>
      </p:sp>
    </p:spTree>
    <p:extLst>
      <p:ext uri="{BB962C8B-B14F-4D97-AF65-F5344CB8AC3E}">
        <p14:creationId xmlns:p14="http://schemas.microsoft.com/office/powerpoint/2010/main" val="41375149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Základní atributy</a:t>
            </a:r>
          </a:p>
        </p:txBody>
      </p:sp>
      <p:sp>
        <p:nvSpPr>
          <p:cNvPr id="5" name="Zástupný symbol pro zápatí 4"/>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081F515D-F547-4740-A9E4-98B6434F7F45}" type="slidenum">
              <a:rPr lang="cs-CZ" smtClean="0"/>
              <a:pPr/>
              <a:t>5</a:t>
            </a:fld>
            <a:endParaRPr lang="cs-CZ"/>
          </a:p>
        </p:txBody>
      </p:sp>
      <p:sp>
        <p:nvSpPr>
          <p:cNvPr id="6" name="Zástupný symbol pro obsah 5"/>
          <p:cNvSpPr>
            <a:spLocks noGrp="1"/>
          </p:cNvSpPr>
          <p:nvPr>
            <p:ph sz="quarter" idx="1"/>
          </p:nvPr>
        </p:nvSpPr>
        <p:spPr/>
        <p:txBody>
          <a:bodyPr/>
          <a:lstStyle/>
          <a:p>
            <a:r>
              <a:rPr lang="cs-CZ" dirty="0"/>
              <a:t>Právní osobnost</a:t>
            </a:r>
          </a:p>
          <a:p>
            <a:pPr lvl="1"/>
            <a:r>
              <a:rPr lang="cs-CZ" b="1" i="1" dirty="0"/>
              <a:t>způsobilost mít v mezích právního řádu práva a povinnosti</a:t>
            </a:r>
            <a:endParaRPr lang="cs-CZ" dirty="0"/>
          </a:p>
        </p:txBody>
      </p:sp>
      <p:sp>
        <p:nvSpPr>
          <p:cNvPr id="7" name="Zástupný symbol pro obsah 6"/>
          <p:cNvSpPr>
            <a:spLocks noGrp="1"/>
          </p:cNvSpPr>
          <p:nvPr>
            <p:ph sz="quarter" idx="2"/>
          </p:nvPr>
        </p:nvSpPr>
        <p:spPr/>
        <p:txBody>
          <a:bodyPr/>
          <a:lstStyle/>
          <a:p>
            <a:r>
              <a:rPr lang="cs-CZ" dirty="0"/>
              <a:t>Svéprávnost</a:t>
            </a:r>
          </a:p>
          <a:p>
            <a:pPr lvl="1"/>
            <a:r>
              <a:rPr lang="cs-CZ" b="1" i="1" dirty="0"/>
              <a:t>způsobilost nabývat pro sebe vlastním právním jednáním práva a zavazovat se k povinnostem (právně jednat)</a:t>
            </a:r>
            <a:endParaRPr lang="cs-CZ" dirty="0"/>
          </a:p>
          <a:p>
            <a:pPr lvl="1"/>
            <a:endParaRPr lang="cs-CZ" dirty="0"/>
          </a:p>
        </p:txBody>
      </p:sp>
      <p:sp>
        <p:nvSpPr>
          <p:cNvPr id="8" name="Obdélník 7"/>
          <p:cNvSpPr/>
          <p:nvPr/>
        </p:nvSpPr>
        <p:spPr>
          <a:xfrm>
            <a:off x="1103445" y="4596993"/>
            <a:ext cx="9735243" cy="369332"/>
          </a:xfrm>
          <a:prstGeom prst="rect">
            <a:avLst/>
          </a:prstGeom>
        </p:spPr>
        <p:txBody>
          <a:bodyPr wrap="square">
            <a:spAutoFit/>
          </a:bodyPr>
          <a:lstStyle/>
          <a:p>
            <a:pPr algn="ctr">
              <a:spcAft>
                <a:spcPts val="0"/>
              </a:spcAft>
            </a:pPr>
            <a:r>
              <a:rPr lang="cs-CZ" b="1" i="1" dirty="0">
                <a:latin typeface="Times New Roman" panose="02020603050405020304" pitchFamily="18" charset="0"/>
                <a:ea typeface="Times New Roman" panose="02020603050405020304" pitchFamily="18" charset="0"/>
              </a:rPr>
              <a:t>Právní osobnosti ani svéprávnosti se nikdo nemůže vzdát ani zčásti; učiní-li tak, nepřihlíží se k tomu.</a:t>
            </a:r>
            <a:endParaRPr lang="cs-CZ"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34394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Předběžné prohlášení</a:t>
            </a:r>
          </a:p>
        </p:txBody>
      </p:sp>
      <p:sp>
        <p:nvSpPr>
          <p:cNvPr id="3" name="Zástupný symbol pro obsah 2"/>
          <p:cNvSpPr>
            <a:spLocks noGrp="1"/>
          </p:cNvSpPr>
          <p:nvPr>
            <p:ph sz="quarter" idx="1"/>
          </p:nvPr>
        </p:nvSpPr>
        <p:spPr/>
        <p:txBody>
          <a:bodyPr/>
          <a:lstStyle/>
          <a:p>
            <a:r>
              <a:rPr lang="cs-CZ" dirty="0"/>
              <a:t>V očekávání vlastní nezpůsobilosti právně jednat může člověk projevit vůli, aby byly jeho záležitosti spravovány určitým způsobem, nebo aby je spravovala určitá osoba, nebo aby se určitá osoba stala jeho opatrovníkem (§38 a následující)</a:t>
            </a:r>
            <a:br>
              <a:rPr lang="cs-CZ" dirty="0"/>
            </a:br>
            <a:br>
              <a:rPr lang="cs-CZ" dirty="0"/>
            </a:br>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Nápomoc při rozhodování</a:t>
            </a:r>
          </a:p>
        </p:txBody>
      </p:sp>
      <p:sp>
        <p:nvSpPr>
          <p:cNvPr id="3" name="Zástupný symbol pro obsah 2"/>
          <p:cNvSpPr>
            <a:spLocks noGrp="1"/>
          </p:cNvSpPr>
          <p:nvPr>
            <p:ph sz="quarter" idx="1"/>
          </p:nvPr>
        </p:nvSpPr>
        <p:spPr/>
        <p:txBody>
          <a:bodyPr/>
          <a:lstStyle/>
          <a:p>
            <a:r>
              <a:rPr lang="cs-CZ" dirty="0"/>
              <a:t>Potřebuje-li člověk nápomoc při rozhodování, protože mu v tom duševní porucha působí obtíže, třebaže nemusí být omezen ve svéprávnosti, může si s podpůrcem ujednat poskytování podpory; podpůrců může být i více (§ 45 a následující).</a:t>
            </a:r>
          </a:p>
          <a:p>
            <a:endParaRPr lang="cs-CZ" dirty="0"/>
          </a:p>
        </p:txBody>
      </p:sp>
    </p:spTree>
    <p:extLst>
      <p:ext uri="{BB962C8B-B14F-4D97-AF65-F5344CB8AC3E}">
        <p14:creationId xmlns:p14="http://schemas.microsoft.com/office/powerpoint/2010/main" val="7024515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Zastoupení členem domácnosti</a:t>
            </a:r>
          </a:p>
        </p:txBody>
      </p:sp>
      <p:sp>
        <p:nvSpPr>
          <p:cNvPr id="3" name="Zástupný symbol pro obsah 2"/>
          <p:cNvSpPr>
            <a:spLocks noGrp="1"/>
          </p:cNvSpPr>
          <p:nvPr>
            <p:ph sz="quarter" idx="1"/>
          </p:nvPr>
        </p:nvSpPr>
        <p:spPr/>
        <p:txBody>
          <a:bodyPr>
            <a:normAutofit/>
          </a:bodyPr>
          <a:lstStyle/>
          <a:p>
            <a:r>
              <a:rPr lang="cs-CZ" dirty="0"/>
              <a:t>Brání-li duševní porucha zletilému, který nemá jiného zástupce, samostatně právně jednat, může ho zastupovat jeho potomek, předek, sourozenec, manžel nebo partner, nebo osoba, která se zastoupeným žila před vznikem zastoupení ve společné domácnosti alespoň tři roky.</a:t>
            </a:r>
            <a:br>
              <a:rPr lang="cs-CZ" dirty="0"/>
            </a:br>
            <a:r>
              <a:rPr lang="cs-CZ" dirty="0"/>
              <a:t>Zástupce dá zastoupenému na vědomí, že ho bude zastupovat, a srozumitelně mu vysvětlí povahu a následky zastoupení. Odmítne-li to člověk, který má být zastoupen, zastoupení nevznikne; k odmítnutí postačí schopnost projevit přání (§ 49 a následující).</a:t>
            </a:r>
          </a:p>
        </p:txBody>
      </p:sp>
    </p:spTree>
    <p:extLst>
      <p:ext uri="{BB962C8B-B14F-4D97-AF65-F5344CB8AC3E}">
        <p14:creationId xmlns:p14="http://schemas.microsoft.com/office/powerpoint/2010/main" val="1251139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Institut nezvěstnosti</a:t>
            </a:r>
          </a:p>
        </p:txBody>
      </p:sp>
      <p:sp>
        <p:nvSpPr>
          <p:cNvPr id="3" name="Zástupný symbol pro obsah 2"/>
          <p:cNvSpPr>
            <a:spLocks noGrp="1"/>
          </p:cNvSpPr>
          <p:nvPr>
            <p:ph sz="quarter" idx="1"/>
          </p:nvPr>
        </p:nvSpPr>
        <p:spPr/>
        <p:txBody>
          <a:bodyPr/>
          <a:lstStyle/>
          <a:p>
            <a:r>
              <a:rPr lang="cs-CZ" dirty="0"/>
              <a:t>Institut nezvěstnosti (§ 66–70). Prohlásí-li soud určitou osobu za nezvěstnou, nepřihlíží se k potřebnosti jejího projevu vůle.</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Oriel</Template>
  <TotalTime>1246</TotalTime>
  <Words>1335</Words>
  <Application>Microsoft Office PowerPoint</Application>
  <PresentationFormat>Širokoúhlá obrazovka</PresentationFormat>
  <Paragraphs>88</Paragraphs>
  <Slides>21</Slides>
  <Notes>1</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21</vt:i4>
      </vt:variant>
    </vt:vector>
  </HeadingPairs>
  <TitlesOfParts>
    <vt:vector size="27" baseType="lpstr">
      <vt:lpstr>Calibri</vt:lpstr>
      <vt:lpstr>Century Schoolbook</vt:lpstr>
      <vt:lpstr>Times New Roman</vt:lpstr>
      <vt:lpstr>Wingdings</vt:lpstr>
      <vt:lpstr>Wingdings 2</vt:lpstr>
      <vt:lpstr>Arkýř</vt:lpstr>
      <vt:lpstr>Právo</vt:lpstr>
      <vt:lpstr>Osoby</vt:lpstr>
      <vt:lpstr>Fyzické osoby – právní osobnost</vt:lpstr>
      <vt:lpstr>Nabytí svéprávnosti</vt:lpstr>
      <vt:lpstr>Základní atributy</vt:lpstr>
      <vt:lpstr>Předběžné prohlášení</vt:lpstr>
      <vt:lpstr>Nápomoc při rozhodování</vt:lpstr>
      <vt:lpstr>Zastoupení členem domácnosti</vt:lpstr>
      <vt:lpstr>Institut nezvěstnosti</vt:lpstr>
      <vt:lpstr>Zánik právní osobnosti člověka </vt:lpstr>
      <vt:lpstr>Prohlášení za mrtvého – Podmínka času</vt:lpstr>
      <vt:lpstr>Právnická osoba </vt:lpstr>
      <vt:lpstr>Právnické osoby - rozdělení</vt:lpstr>
      <vt:lpstr>Korporace se dělí na:</vt:lpstr>
      <vt:lpstr>Fundace se dělí na:</vt:lpstr>
      <vt:lpstr>Ústav</vt:lpstr>
      <vt:lpstr>Zastoupení – obecná ustanovení (§436 – 440)</vt:lpstr>
      <vt:lpstr>Smluvní zastoupení §441 a následující</vt:lpstr>
      <vt:lpstr>Prokura </vt:lpstr>
      <vt:lpstr>Zákonné zastoupení a opatrovnictví </vt:lpstr>
      <vt:lpstr>Zákonné zastoupení a opatrovnictví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Právo</dc:title>
  <dc:creator>duda</dc:creator>
  <cp:lastModifiedBy>Danuta Duda</cp:lastModifiedBy>
  <cp:revision>30</cp:revision>
  <dcterms:created xsi:type="dcterms:W3CDTF">2014-10-16T07:27:25Z</dcterms:created>
  <dcterms:modified xsi:type="dcterms:W3CDTF">2021-11-15T14:06:02Z</dcterms:modified>
</cp:coreProperties>
</file>