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9" r:id="rId3"/>
    <p:sldId id="290" r:id="rId4"/>
    <p:sldId id="295" r:id="rId5"/>
    <p:sldId id="296" r:id="rId6"/>
    <p:sldId id="294" r:id="rId7"/>
    <p:sldId id="291" r:id="rId8"/>
    <p:sldId id="297" r:id="rId9"/>
    <p:sldId id="257" r:id="rId10"/>
    <p:sldId id="259" r:id="rId11"/>
    <p:sldId id="275" r:id="rId12"/>
    <p:sldId id="278" r:id="rId13"/>
    <p:sldId id="279" r:id="rId14"/>
    <p:sldId id="280" r:id="rId15"/>
    <p:sldId id="286" r:id="rId16"/>
    <p:sldId id="284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9F6F7-883A-4E0C-B792-A3D1E41C58DC}" type="datetimeFigureOut">
              <a:rPr lang="cs-CZ" smtClean="0"/>
              <a:t>24.11.2021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E3F26F-A1DE-4C9F-8D97-DB83199E84C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553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24.11.2021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cs-CZ" dirty="0"/>
              <a:t>Závazkové právo</a:t>
            </a:r>
            <a:br>
              <a:rPr lang="cs-CZ" dirty="0"/>
            </a:b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73162"/>
          </a:xfrm>
        </p:spPr>
        <p:txBody>
          <a:bodyPr>
            <a:normAutofit fontScale="90000"/>
          </a:bodyPr>
          <a:lstStyle/>
          <a:p>
            <a:br>
              <a:rPr lang="cs-CZ" b="1" dirty="0">
                <a:solidFill>
                  <a:schemeClr val="tx1"/>
                </a:solidFill>
                <a:latin typeface="+mn-lt"/>
              </a:rPr>
            </a:br>
            <a:br>
              <a:rPr lang="cs-CZ" b="1" dirty="0">
                <a:solidFill>
                  <a:schemeClr val="tx1"/>
                </a:solidFill>
                <a:latin typeface="+mn-lt"/>
              </a:rPr>
            </a:br>
            <a:br>
              <a:rPr lang="cs-CZ" b="1" dirty="0">
                <a:solidFill>
                  <a:schemeClr val="tx1"/>
                </a:solidFill>
                <a:latin typeface="+mn-lt"/>
              </a:rPr>
            </a:br>
            <a:br>
              <a:rPr lang="cs-CZ" b="1" dirty="0">
                <a:solidFill>
                  <a:schemeClr val="tx1"/>
                </a:solidFill>
                <a:latin typeface="+mn-lt"/>
              </a:rPr>
            </a:br>
            <a:r>
              <a:rPr lang="x-none" sz="3100" b="1" dirty="0">
                <a:solidFill>
                  <a:schemeClr val="tx1"/>
                </a:solidFill>
              </a:rPr>
              <a:t>VÝPROSA</a:t>
            </a:r>
            <a:r>
              <a:rPr lang="x-none" sz="3100" dirty="0">
                <a:solidFill>
                  <a:schemeClr val="tx1"/>
                </a:solidFill>
              </a:rPr>
              <a:t> (prekarium)</a:t>
            </a:r>
            <a:r>
              <a:rPr lang="cs-CZ" sz="3100" dirty="0">
                <a:solidFill>
                  <a:schemeClr val="tx1"/>
                </a:solidFill>
              </a:rPr>
              <a:t> (§ 2189 a násl.)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89505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cs typeface="Arial" pitchFamily="34" charset="0"/>
              </a:rPr>
              <a:t>O výprosu se jedna v případě, kdy </a:t>
            </a:r>
            <a:r>
              <a:rPr lang="cs-CZ" dirty="0" err="1">
                <a:cs typeface="Arial" pitchFamily="34" charset="0"/>
              </a:rPr>
              <a:t>půjčitel</a:t>
            </a:r>
            <a:r>
              <a:rPr lang="cs-CZ" dirty="0">
                <a:cs typeface="Arial" pitchFamily="34" charset="0"/>
              </a:rPr>
              <a:t> </a:t>
            </a:r>
            <a:r>
              <a:rPr lang="cs-CZ" dirty="0" err="1">
                <a:cs typeface="Arial" pitchFamily="34" charset="0"/>
              </a:rPr>
              <a:t>výprosníkovi</a:t>
            </a:r>
            <a:r>
              <a:rPr lang="cs-CZ" dirty="0">
                <a:cs typeface="Arial" pitchFamily="34" charset="0"/>
              </a:rPr>
              <a:t> bezplatně přenechá věc k užívání, aniž si s ním sjedná, kdy ji má vrátit. </a:t>
            </a:r>
          </a:p>
          <a:p>
            <a:r>
              <a:rPr lang="cs-CZ" dirty="0"/>
              <a:t>Kdo věc </a:t>
            </a:r>
            <a:r>
              <a:rPr lang="cs-CZ" dirty="0" err="1"/>
              <a:t>výprosníkovi</a:t>
            </a:r>
            <a:r>
              <a:rPr lang="cs-CZ" dirty="0"/>
              <a:t> přenechal, může požadovat její vrácení podle libosti.</a:t>
            </a:r>
          </a:p>
          <a:p>
            <a:r>
              <a:rPr lang="cs-CZ" sz="3000" b="1" dirty="0"/>
              <a:t>VÝPŮJČKA (</a:t>
            </a:r>
            <a:r>
              <a:rPr lang="cs-CZ" sz="3000" b="1" dirty="0" err="1"/>
              <a:t>commodatum</a:t>
            </a:r>
            <a:r>
              <a:rPr lang="cs-CZ" sz="3000" b="1" dirty="0"/>
              <a:t>) (§ 2193 a násl.)</a:t>
            </a:r>
          </a:p>
          <a:p>
            <a:r>
              <a:rPr lang="cs-CZ" dirty="0"/>
              <a:t>Smlouvou o výpůjčce </a:t>
            </a:r>
            <a:r>
              <a:rPr lang="cs-CZ" dirty="0" err="1"/>
              <a:t>půjčitel</a:t>
            </a:r>
            <a:r>
              <a:rPr lang="cs-CZ" dirty="0"/>
              <a:t> přenechává vypůjčiteli nezuživatelnou věc a zavazuje se mu umožnit její bezplatné dočasné užívání.</a:t>
            </a:r>
          </a:p>
          <a:p>
            <a:r>
              <a:rPr lang="cs-CZ" dirty="0"/>
              <a:t>Vypůjčitel má právo vrátit věc předčasně; kdyby však z toho vznikly </a:t>
            </a:r>
            <a:r>
              <a:rPr lang="cs-CZ" dirty="0" err="1"/>
              <a:t>půjčiteli</a:t>
            </a:r>
            <a:r>
              <a:rPr lang="cs-CZ" dirty="0"/>
              <a:t> obtíže, nemůže věc vrátit bez jeho souhlasu. Náklady obvyklého užívání nese </a:t>
            </a:r>
            <a:r>
              <a:rPr lang="cs-CZ" dirty="0" err="1"/>
              <a:t>výpůjčitel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b="1" dirty="0">
                <a:solidFill>
                  <a:schemeClr val="tx1"/>
                </a:solidFill>
              </a:rPr>
              <a:t>NÁJEM (§ 2201 a násl.)</a:t>
            </a:r>
            <a:br>
              <a:rPr lang="cs-CZ" b="1" i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124744"/>
            <a:ext cx="7772400" cy="489505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Nájemní smlouvou se   pronajímatel zavazuje přenechat  nájemci věc k dočasnému užívání a nájemce se zavazuje platit za to pronajímateli nájemné</a:t>
            </a:r>
          </a:p>
          <a:p>
            <a:r>
              <a:rPr lang="cs-CZ" dirty="0"/>
              <a:t>Předmět nájmu</a:t>
            </a:r>
          </a:p>
          <a:p>
            <a:r>
              <a:rPr lang="cs-CZ" dirty="0"/>
              <a:t>Doba trvání nájmu</a:t>
            </a:r>
          </a:p>
          <a:p>
            <a:pPr algn="just"/>
            <a:endParaRPr lang="cs-CZ" dirty="0"/>
          </a:p>
          <a:p>
            <a:pPr algn="just"/>
            <a:r>
              <a:rPr lang="x-none" sz="4200" b="1" dirty="0">
                <a:cs typeface="Arial" pitchFamily="34" charset="0"/>
              </a:rPr>
              <a:t>PACHT  (§ 2332 a násl.).</a:t>
            </a:r>
            <a:endParaRPr lang="cs-CZ" sz="4200" b="1" dirty="0">
              <a:cs typeface="Arial" pitchFamily="34" charset="0"/>
            </a:endParaRPr>
          </a:p>
          <a:p>
            <a:pPr algn="just"/>
            <a:endParaRPr lang="cs-CZ" b="1" dirty="0"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Na rozdíl od nájmu se u pachtu předpokládá, že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pachtýř bude vlastním přičiněním věc obhospodařovat  tak, aby přinášela výnos a platit  propachtovateli </a:t>
            </a:r>
            <a:r>
              <a:rPr lang="cs-CZ" dirty="0" err="1"/>
              <a:t>pachtovné</a:t>
            </a:r>
            <a:endParaRPr lang="cs-CZ" dirty="0"/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cs-CZ" dirty="0"/>
              <a:t>propachtovatel se zavazuje přenechat pachtýři věc k dočasnému užívání a požívání.                                                                                                 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  <a:latin typeface="+mn-lt"/>
              </a:rPr>
              <a:t>Licence (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§ 2358 a </a:t>
            </a:r>
            <a:r>
              <a:rPr lang="cs-CZ" b="1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.)</a:t>
            </a:r>
            <a:endParaRPr lang="cs-CZ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 Licenční smlouvou poskytuje poskytovatel nabyvateli oprávnění k výkonu práva duševního vlastnictví (licenci) v ujednaném omezeném nebo neomezeném rozsahu a nabyvatel se zavazuje, není-li ujednáno jinak, poskytnout poskytovateli odměnu.</a:t>
            </a:r>
          </a:p>
          <a:p>
            <a:r>
              <a:rPr lang="cs-CZ" dirty="0"/>
              <a:t>Smlouva vyžaduje písemnou formu,</a:t>
            </a:r>
          </a:p>
          <a:p>
            <a:r>
              <a:rPr lang="cs-CZ" dirty="0"/>
              <a:t>a) poskytuje-li se licence výhradní, nebo</a:t>
            </a:r>
            <a:br>
              <a:rPr lang="cs-CZ" dirty="0"/>
            </a:br>
            <a:r>
              <a:rPr lang="cs-CZ" dirty="0"/>
              <a:t>b) má-li být licence zapsána do příslušného veřejného seznamu.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z="3600" b="1">
                <a:solidFill>
                  <a:schemeClr val="tx1"/>
                </a:solidFill>
                <a:latin typeface="+mn-lt"/>
              </a:rPr>
              <a:t>ZÁPŮJČKA</a:t>
            </a:r>
            <a:r>
              <a:rPr lang="cs-CZ" sz="3600" b="1" dirty="0">
                <a:solidFill>
                  <a:schemeClr val="tx1"/>
                </a:solidFill>
                <a:latin typeface="+mn-lt"/>
              </a:rPr>
              <a:t> (</a:t>
            </a:r>
            <a:r>
              <a:rPr lang="cs-CZ" sz="3600" b="1" dirty="0" err="1">
                <a:solidFill>
                  <a:schemeClr val="tx1"/>
                </a:solidFill>
                <a:latin typeface="+mn-lt"/>
              </a:rPr>
              <a:t>mutuum</a:t>
            </a:r>
            <a:r>
              <a:rPr lang="cs-CZ" sz="3600" b="1" dirty="0">
                <a:solidFill>
                  <a:schemeClr val="tx1"/>
                </a:solidFill>
                <a:latin typeface="+mn-lt"/>
              </a:rPr>
              <a:t>) </a:t>
            </a:r>
            <a:r>
              <a:rPr lang="cs-CZ" sz="3600" b="1" dirty="0">
                <a:solidFill>
                  <a:schemeClr val="tx1"/>
                </a:solidFill>
              </a:rPr>
              <a:t>(§ 2390 a </a:t>
            </a:r>
            <a:r>
              <a:rPr lang="cs-CZ" sz="3600" b="1" dirty="0" err="1">
                <a:solidFill>
                  <a:schemeClr val="tx1"/>
                </a:solidFill>
              </a:rPr>
              <a:t>násl</a:t>
            </a:r>
            <a:r>
              <a:rPr lang="cs-CZ" sz="3600" b="1" dirty="0">
                <a:solidFill>
                  <a:schemeClr val="tx1"/>
                </a:solidFill>
              </a:rPr>
              <a:t>.).</a:t>
            </a:r>
            <a:r>
              <a:rPr lang="cs-CZ" sz="3600" dirty="0">
                <a:solidFill>
                  <a:schemeClr val="tx1"/>
                </a:solidFill>
              </a:rPr>
              <a:t>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Smlouva o zápůjčce vznikne tehdy, přenechá-li zapůjčitel </a:t>
            </a:r>
            <a:r>
              <a:rPr lang="cs-CZ" dirty="0" err="1"/>
              <a:t>vydlužiteli</a:t>
            </a:r>
            <a:r>
              <a:rPr lang="cs-CZ" dirty="0"/>
              <a:t> zastupitelnou věc tak, aby ji užil podle libosti a po čase vrátil věc stejného druhu</a:t>
            </a:r>
          </a:p>
          <a:p>
            <a:r>
              <a:rPr lang="cs-CZ" dirty="0"/>
              <a:t>■ Neurčí-li smlouva, kdy má být zápůjčka vrácena, je splatnost závislá na vypovězení smlouvy.                                                                                                                                                  ■ Není-li o výpovědi ujednáno nic jiného, je výpovědní doba šest týdnů </a:t>
            </a:r>
          </a:p>
          <a:p>
            <a:r>
              <a:rPr lang="cs-CZ" dirty="0"/>
              <a:t>■ Při peněžité zápůjčce lze ujednat úroky, kdežto při nepeněžité zápůjčce lze ujednat místo úroků plnění přiměřeného většího množství nebo věcí lepší jakosti, ale téhož druhu.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>
                <a:solidFill>
                  <a:schemeClr val="tx1"/>
                </a:solidFill>
                <a:latin typeface="+mn-lt"/>
              </a:rPr>
              <a:t>Úvěr (§ 2395 a </a:t>
            </a:r>
            <a:r>
              <a:rPr lang="cs-CZ" sz="3600" b="1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sz="3600" b="1" dirty="0">
                <a:solidFill>
                  <a:schemeClr val="tx1"/>
                </a:solidFill>
                <a:latin typeface="+mn-lt"/>
              </a:rPr>
              <a:t>.)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Smlouvou o úvěru se úvěrující zavazuje, že úvěrovanému poskytne na jeho požádání a v jeho prospěch peněžní prostředky do určité částky, a úvěrovaný se zavazuje poskytnuté peněžní prostředky vrátit a zaplatit úroky. </a:t>
            </a:r>
          </a:p>
          <a:p>
            <a:r>
              <a:rPr lang="cs-CZ" sz="3000" b="1" dirty="0"/>
              <a:t>Pracovní poměr (§ 2401)</a:t>
            </a:r>
          </a:p>
          <a:p>
            <a:r>
              <a:rPr lang="cs-CZ" dirty="0"/>
              <a:t>Pracovní poměr, jakož i práva a povinnosti zaměstnance a zaměstnavatele z pracovního poměru upravuje jiný zákon. </a:t>
            </a:r>
          </a:p>
          <a:p>
            <a:r>
              <a:rPr lang="cs-CZ" dirty="0"/>
              <a:t>Totéž platí v rozsahu stanoveném jiným zákonem o smlouvách o výkonu závislé práce zakládajících mezi zaměstnancem a zaměstnavatelem obdobný závazek.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Zájezd (§ 2521).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Smlouvou o zájezdu se pořadatel zavazuje obstarat pro zákazníka předem připravený soubor služeb cestovního ruchu (zájezd) a zákazník se zavazuje zaplatit souhrnnou cenu.</a:t>
            </a:r>
          </a:p>
          <a:p>
            <a:r>
              <a:rPr lang="cs-CZ" sz="3200" b="1" dirty="0"/>
              <a:t>Péče o zdraví (§ 2636 a násl.)</a:t>
            </a:r>
          </a:p>
          <a:p>
            <a:r>
              <a:rPr lang="cs-CZ" dirty="0"/>
              <a:t>Smlouvou o péči o zdraví se poskytovatel vůči příkazci zavazuje pečovat v rámci svého povolání nebo předmětu činnosti o zdraví ošetřovaného, ať již je jím příkazce nebo třetí osoba.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1"/>
                </a:solidFill>
                <a:latin typeface="+mn-lt"/>
              </a:rPr>
              <a:t>Výměnek (§ 2707 a </a:t>
            </a:r>
            <a:r>
              <a:rPr lang="cs-CZ" b="1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b="1" dirty="0">
                <a:solidFill>
                  <a:schemeClr val="tx1"/>
                </a:solidFill>
                <a:latin typeface="+mn-lt"/>
              </a:rPr>
              <a:t>.)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556792"/>
            <a:ext cx="7772400" cy="4608512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Smlouvou o výměnku si může vlastník nemovitosti, nejčastěji půjde o staršího člověka, vymínit, že chce v nemovitosti převedené na jinou osobu (nejčastěji půjde o potomka), nadále bydlet.</a:t>
            </a:r>
          </a:p>
          <a:p>
            <a:r>
              <a:rPr lang="cs-CZ" sz="3000" b="1" dirty="0"/>
              <a:t>Ubytování § 2326 </a:t>
            </a:r>
          </a:p>
          <a:p>
            <a:r>
              <a:rPr lang="cs-CZ" dirty="0"/>
              <a:t>Smlouvou o ubytování (o přechodném nájmu) se ubytovatel zavazuje poskytnout ubytovanému přechodně ubytování na ujednanou dobu nebo na dobu vyplývající z účelu ubytování v zařízení k tomu určeném a objednatel se zavazuje zaplatit ubytovateli za ubytování a za služby spojené s ubytováním ve lhůtě stanovené ubytovacím řádem, popřípadě ve lhůtě obvyklé.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76672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ZÁVAZEK (obligace)</a:t>
            </a:r>
          </a:p>
          <a:p>
            <a:pPr lvl="1"/>
            <a:r>
              <a:rPr lang="cs-CZ" dirty="0"/>
              <a:t>Jde o </a:t>
            </a:r>
            <a:r>
              <a:rPr lang="cs-CZ" b="1" dirty="0"/>
              <a:t>vztah</a:t>
            </a:r>
            <a:r>
              <a:rPr lang="cs-CZ" dirty="0"/>
              <a:t> mezi věřitelem a dlužníkem. </a:t>
            </a:r>
          </a:p>
          <a:p>
            <a:pPr lvl="1"/>
            <a:r>
              <a:rPr lang="cs-CZ" i="1" dirty="0"/>
              <a:t>Ze</a:t>
            </a:r>
            <a:r>
              <a:rPr lang="cs-CZ" b="1" i="1" dirty="0"/>
              <a:t> závazku </a:t>
            </a:r>
            <a:r>
              <a:rPr lang="cs-CZ" i="1" dirty="0"/>
              <a:t>má </a:t>
            </a:r>
            <a:r>
              <a:rPr lang="cs-CZ" b="1" i="1" dirty="0"/>
              <a:t>věřitel </a:t>
            </a:r>
            <a:r>
              <a:rPr lang="cs-CZ" i="1" dirty="0"/>
              <a:t>vůči dlužníku právo na určité plnění jako na </a:t>
            </a:r>
            <a:r>
              <a:rPr lang="cs-CZ" b="1" i="1" dirty="0"/>
              <a:t>pohledávku a dlužník </a:t>
            </a:r>
            <a:r>
              <a:rPr lang="cs-CZ" i="1" dirty="0"/>
              <a:t>má povinnost toto právo splněním </a:t>
            </a:r>
            <a:r>
              <a:rPr lang="cs-CZ" b="1" i="1" dirty="0"/>
              <a:t>dluhu </a:t>
            </a:r>
            <a:r>
              <a:rPr lang="cs-CZ" i="1" dirty="0"/>
              <a:t>uspokojit </a:t>
            </a:r>
            <a:r>
              <a:rPr lang="cs-CZ" b="1" i="1" dirty="0"/>
              <a:t>(§ 1721)</a:t>
            </a:r>
            <a:endParaRPr lang="cs-CZ" dirty="0"/>
          </a:p>
          <a:p>
            <a:endParaRPr lang="cs-CZ" b="1" dirty="0"/>
          </a:p>
          <a:p>
            <a:r>
              <a:rPr lang="cs-CZ" b="1" dirty="0"/>
              <a:t>DLUH – co má být plněno</a:t>
            </a:r>
            <a:endParaRPr lang="cs-CZ" dirty="0"/>
          </a:p>
          <a:p>
            <a:r>
              <a:rPr lang="cs-CZ" b="1" dirty="0"/>
              <a:t>DLUŽNÍK – kdo plní</a:t>
            </a:r>
            <a:endParaRPr lang="cs-CZ" dirty="0"/>
          </a:p>
          <a:p>
            <a:r>
              <a:rPr lang="cs-CZ" b="1" dirty="0"/>
              <a:t>VĚŘITEL – komu má být plněno</a:t>
            </a:r>
            <a:endParaRPr lang="cs-CZ" dirty="0"/>
          </a:p>
          <a:p>
            <a:r>
              <a:rPr lang="cs-CZ" b="1" dirty="0"/>
              <a:t>POHLEDÁVKA – věřitelovo právo na plnění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863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Vznik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i="1" dirty="0"/>
              <a:t>ze smlouvy, </a:t>
            </a:r>
            <a:endParaRPr lang="cs-CZ" dirty="0"/>
          </a:p>
          <a:p>
            <a:r>
              <a:rPr lang="cs-CZ" b="1" i="1" dirty="0"/>
              <a:t>z protiprávního činu (z deliktů), nebo </a:t>
            </a:r>
            <a:endParaRPr lang="cs-CZ" dirty="0"/>
          </a:p>
          <a:p>
            <a:r>
              <a:rPr lang="cs-CZ" b="1" i="1" dirty="0"/>
              <a:t>z jiné právní skutečnosti, která je k tomu podle právního řádu způsobilá </a:t>
            </a:r>
            <a:r>
              <a:rPr lang="cs-CZ" i="1" dirty="0"/>
              <a:t>(např. bezdůvodné obohacení,</a:t>
            </a:r>
            <a:r>
              <a:rPr lang="cs-CZ" b="1" i="1" dirty="0"/>
              <a:t> </a:t>
            </a:r>
            <a:r>
              <a:rPr lang="cs-CZ" i="1" dirty="0"/>
              <a:t>nepřikázané jednatelství)</a:t>
            </a: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Ustanovení o závazcích, které vznikají </a:t>
            </a:r>
            <a:r>
              <a:rPr lang="cs-CZ" b="1" dirty="0"/>
              <a:t>ze smluv, se použijí přiměřeně i na závazky vznikající na základě jiných právních skutečností</a:t>
            </a:r>
            <a:r>
              <a:rPr lang="cs-CZ" dirty="0"/>
              <a:t> (§ 1723)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522734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uzavírání smluv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772816"/>
            <a:ext cx="7772400" cy="4246984"/>
          </a:xfrm>
        </p:spPr>
        <p:txBody>
          <a:bodyPr>
            <a:normAutofit/>
          </a:bodyPr>
          <a:lstStyle/>
          <a:p>
            <a:r>
              <a:rPr lang="cs-CZ" dirty="0"/>
              <a:t>Klasická </a:t>
            </a:r>
            <a:r>
              <a:rPr lang="cs-CZ" dirty="0" err="1"/>
              <a:t>trojsložková</a:t>
            </a:r>
            <a:r>
              <a:rPr lang="cs-CZ" dirty="0"/>
              <a:t> struktura:</a:t>
            </a:r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 nabídka (oferta) </a:t>
            </a:r>
            <a:r>
              <a:rPr lang="cs-CZ" dirty="0"/>
              <a:t>§ 1731 a násl.</a:t>
            </a:r>
            <a:r>
              <a:rPr lang="cs-CZ" b="1" dirty="0"/>
              <a:t>, </a:t>
            </a:r>
            <a:endParaRPr lang="cs-CZ" sz="1700" dirty="0"/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 přijetí (akceptace) </a:t>
            </a:r>
            <a:r>
              <a:rPr lang="cs-CZ" dirty="0"/>
              <a:t>§ 1740 a násl.</a:t>
            </a:r>
            <a:r>
              <a:rPr lang="cs-CZ" b="1" dirty="0"/>
              <a:t>,</a:t>
            </a:r>
            <a:endParaRPr lang="cs-CZ" sz="1700" dirty="0"/>
          </a:p>
          <a:p>
            <a:pPr marL="822960" lvl="1" indent="-457200">
              <a:buFont typeface="+mj-lt"/>
              <a:buAutoNum type="arabicPeriod"/>
            </a:pPr>
            <a:r>
              <a:rPr lang="cs-CZ" b="1" dirty="0"/>
              <a:t>uzavření smlouvy (</a:t>
            </a:r>
            <a:r>
              <a:rPr lang="cs-CZ" b="1" dirty="0" err="1"/>
              <a:t>perfekce</a:t>
            </a:r>
            <a:r>
              <a:rPr lang="cs-CZ" b="1" dirty="0"/>
              <a:t>) </a:t>
            </a:r>
            <a:r>
              <a:rPr lang="cs-CZ" sz="2000" dirty="0"/>
              <a:t>= okamžik, kdy se přijetí nabídky stalo účinným</a:t>
            </a:r>
          </a:p>
          <a:p>
            <a:pPr marL="365760" lvl="1" indent="0">
              <a:buNone/>
            </a:pPr>
            <a:r>
              <a:rPr lang="cs-CZ" sz="1800" b="1" i="1" dirty="0"/>
              <a:t>Za předpokladu dosažení shody stran na obsahu smlouvy, může být smlouva uzavřena i jiným způsobem (§ 1725)</a:t>
            </a:r>
            <a:r>
              <a:rPr lang="cs-CZ" sz="1800" dirty="0"/>
              <a:t> </a:t>
            </a:r>
            <a:endParaRPr lang="cs-CZ" sz="1700" dirty="0"/>
          </a:p>
          <a:p>
            <a:r>
              <a:rPr lang="cs-CZ" dirty="0"/>
              <a:t>Strany mají volnost určit si obsah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426170"/>
          </a:xfrm>
        </p:spPr>
        <p:txBody>
          <a:bodyPr>
            <a:normAutofit fontScale="90000"/>
          </a:bodyPr>
          <a:lstStyle/>
          <a:p>
            <a:r>
              <a:rPr lang="cs-CZ" sz="2400" b="1" dirty="0"/>
              <a:t>Uzavírání smluv distančním způsobem a závazky ze smluv uzavíraných mimo obchodní prostory § 1820 a násl.</a:t>
            </a:r>
            <a:br>
              <a:rPr lang="cs-CZ" sz="2400" dirty="0"/>
            </a:b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484784"/>
            <a:ext cx="7772400" cy="4535016"/>
          </a:xfrm>
        </p:spPr>
        <p:txBody>
          <a:bodyPr/>
          <a:lstStyle/>
          <a:p>
            <a:r>
              <a:rPr lang="cs-CZ" sz="2400" dirty="0"/>
              <a:t>Spotřebitel má právo odstoupit od smlouvy ve lhůtě čtrnácti dnů. Lhůta podle věty první běží ode dne uzavření smlouvy a jde-li o</a:t>
            </a:r>
          </a:p>
          <a:p>
            <a:r>
              <a:rPr lang="cs-CZ" sz="2400" i="1" dirty="0"/>
              <a:t>a)</a:t>
            </a:r>
            <a:r>
              <a:rPr lang="cs-CZ" sz="2400" dirty="0"/>
              <a:t> kupní smlouvu, ode dne převzetí zboží,</a:t>
            </a:r>
          </a:p>
          <a:p>
            <a:r>
              <a:rPr lang="cs-CZ" sz="2400" i="1" dirty="0"/>
              <a:t>b)</a:t>
            </a:r>
            <a:r>
              <a:rPr lang="cs-CZ" sz="2400" dirty="0"/>
              <a:t> smlouvu, jejímž předmětem je několik druhů zboží nebo dodání několika částí, ode dne převzetí poslední dodávky zboží, nebo</a:t>
            </a:r>
          </a:p>
          <a:p>
            <a:r>
              <a:rPr lang="cs-CZ" sz="2400" i="1" dirty="0"/>
              <a:t>c)</a:t>
            </a:r>
            <a:r>
              <a:rPr lang="cs-CZ" sz="2400" dirty="0"/>
              <a:t> smlouvu, jejímž předmětem je pravidelná opakovaná dodávka zboží, ode dne převzetí první dodávky zboží.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4863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6632"/>
            <a:ext cx="8712968" cy="936104"/>
          </a:xfrm>
        </p:spPr>
        <p:txBody>
          <a:bodyPr>
            <a:normAutofit/>
          </a:bodyPr>
          <a:lstStyle/>
          <a:p>
            <a:r>
              <a:rPr lang="cs-CZ" sz="3200" b="1" dirty="0"/>
              <a:t>Změny závazků § 1879 a násl.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V osobě</a:t>
            </a:r>
          </a:p>
          <a:p>
            <a:pPr lvl="1"/>
            <a:r>
              <a:rPr lang="cs-CZ" dirty="0"/>
              <a:t>Změna v osobě věřitele</a:t>
            </a:r>
          </a:p>
          <a:p>
            <a:pPr lvl="2"/>
            <a:r>
              <a:rPr lang="cs-CZ" dirty="0"/>
              <a:t>Postoupení pohledávky</a:t>
            </a:r>
          </a:p>
          <a:p>
            <a:pPr lvl="2"/>
            <a:r>
              <a:rPr lang="cs-CZ" dirty="0"/>
              <a:t>Postoupení souboru pohledávek</a:t>
            </a:r>
          </a:p>
          <a:p>
            <a:pPr lvl="1"/>
            <a:r>
              <a:rPr lang="cs-CZ" dirty="0"/>
              <a:t>Změna v osobě dlužníka</a:t>
            </a:r>
          </a:p>
          <a:p>
            <a:pPr lvl="2"/>
            <a:r>
              <a:rPr lang="cs-CZ" dirty="0"/>
              <a:t>Převzetí dluhu</a:t>
            </a:r>
          </a:p>
          <a:p>
            <a:pPr lvl="2"/>
            <a:r>
              <a:rPr lang="cs-CZ" dirty="0"/>
              <a:t>Přistoupení k dluhu</a:t>
            </a:r>
          </a:p>
          <a:p>
            <a:pPr lvl="2"/>
            <a:r>
              <a:rPr lang="cs-CZ" dirty="0"/>
              <a:t>Převzetí majetku</a:t>
            </a:r>
          </a:p>
          <a:p>
            <a:pPr lvl="1"/>
            <a:r>
              <a:rPr lang="cs-CZ" dirty="0"/>
              <a:t>Změna v osobě věřitele i dlužníka</a:t>
            </a:r>
          </a:p>
          <a:p>
            <a:pPr lvl="2"/>
            <a:r>
              <a:rPr lang="cs-CZ" dirty="0"/>
              <a:t>Postoupení smlouvy</a:t>
            </a:r>
          </a:p>
          <a:p>
            <a:r>
              <a:rPr lang="cs-CZ" dirty="0"/>
              <a:t>V obsahu závazků § 1901 a násl.</a:t>
            </a:r>
          </a:p>
          <a:p>
            <a:pPr lvl="1"/>
            <a:r>
              <a:rPr lang="cs-CZ" dirty="0"/>
              <a:t>Novace</a:t>
            </a:r>
          </a:p>
          <a:p>
            <a:pPr lvl="1"/>
            <a:r>
              <a:rPr lang="cs-CZ" dirty="0"/>
              <a:t>Narovnání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79037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závazků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i="1" dirty="0"/>
              <a:t>splněním dluhu § 1908 - § 1980</a:t>
            </a:r>
            <a:endParaRPr lang="cs-CZ" dirty="0"/>
          </a:p>
          <a:p>
            <a:r>
              <a:rPr lang="cs-CZ" b="1" i="1" dirty="0"/>
              <a:t>dohodou § 1981</a:t>
            </a:r>
            <a:endParaRPr lang="cs-CZ" dirty="0"/>
          </a:p>
          <a:p>
            <a:r>
              <a:rPr lang="cs-CZ" b="1" i="1" dirty="0"/>
              <a:t>započtením § 1982 - § 1991</a:t>
            </a:r>
            <a:endParaRPr lang="cs-CZ" dirty="0"/>
          </a:p>
          <a:p>
            <a:r>
              <a:rPr lang="cs-CZ" b="1" i="1" dirty="0"/>
              <a:t>ujednáním odstupného § 1992 </a:t>
            </a:r>
            <a:endParaRPr lang="cs-CZ" dirty="0"/>
          </a:p>
          <a:p>
            <a:r>
              <a:rPr lang="cs-CZ" b="1" i="1" dirty="0"/>
              <a:t>splynutím § 1993, § 1994</a:t>
            </a:r>
            <a:endParaRPr lang="cs-CZ" dirty="0"/>
          </a:p>
          <a:p>
            <a:r>
              <a:rPr lang="cs-CZ" b="1" i="1" dirty="0"/>
              <a:t> prominutím dluhu § 1995 - § 1997</a:t>
            </a:r>
            <a:endParaRPr lang="cs-CZ" dirty="0"/>
          </a:p>
          <a:p>
            <a:r>
              <a:rPr lang="cs-CZ" b="1" i="1" dirty="0"/>
              <a:t> výpovědi § 1998 - § 2000</a:t>
            </a:r>
            <a:endParaRPr lang="cs-CZ" dirty="0"/>
          </a:p>
          <a:p>
            <a:r>
              <a:rPr lang="cs-CZ" b="1" i="1" dirty="0"/>
              <a:t> odstoupením od smlouvy § 2001 - § 2005</a:t>
            </a:r>
            <a:endParaRPr lang="cs-CZ" dirty="0"/>
          </a:p>
          <a:p>
            <a:r>
              <a:rPr lang="cs-CZ" b="1" i="1" dirty="0"/>
              <a:t> následnou nemožnosti plnění § 2006 - § 2008</a:t>
            </a:r>
            <a:endParaRPr lang="cs-CZ" dirty="0"/>
          </a:p>
          <a:p>
            <a:r>
              <a:rPr lang="cs-CZ" b="1" i="1" dirty="0"/>
              <a:t> smrti dlužníka nebo věřitele § 2009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5434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cap="small" dirty="0"/>
              <a:t>Specifické prostředky zajištění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/>
          </a:bodyPr>
          <a:lstStyle/>
          <a:p>
            <a:r>
              <a:rPr lang="cs-CZ" b="1" dirty="0"/>
              <a:t>Zajištění dluhu</a:t>
            </a:r>
            <a:endParaRPr lang="cs-CZ" dirty="0"/>
          </a:p>
          <a:p>
            <a:pPr lvl="0"/>
            <a:r>
              <a:rPr lang="cs-CZ" dirty="0"/>
              <a:t>ručením (§ 2018 - § 2028)</a:t>
            </a:r>
          </a:p>
          <a:p>
            <a:pPr lvl="0"/>
            <a:r>
              <a:rPr lang="cs-CZ" dirty="0"/>
              <a:t>finanční zárukou ( § 2029 - § 2039)</a:t>
            </a:r>
          </a:p>
          <a:p>
            <a:pPr lvl="0"/>
            <a:r>
              <a:rPr lang="cs-CZ" dirty="0"/>
              <a:t>zajišťovacím převodem práva ( § 2040 - § 2044)</a:t>
            </a:r>
          </a:p>
          <a:p>
            <a:pPr lvl="0"/>
            <a:r>
              <a:rPr lang="cs-CZ" dirty="0"/>
              <a:t>dohodou o srážkách ze mzdy nebo jiných příjmů (§ 2045 – § 2047)</a:t>
            </a:r>
          </a:p>
          <a:p>
            <a:pPr lvl="0"/>
            <a:endParaRPr lang="cs-CZ" dirty="0"/>
          </a:p>
          <a:p>
            <a:r>
              <a:rPr lang="cs-CZ" b="1" dirty="0"/>
              <a:t>Utvrzení dluhu</a:t>
            </a:r>
            <a:endParaRPr lang="cs-CZ" dirty="0"/>
          </a:p>
          <a:p>
            <a:pPr lvl="0"/>
            <a:r>
              <a:rPr lang="cs-CZ" dirty="0"/>
              <a:t>smluvní pokuta (§ 2048 - §2052)</a:t>
            </a:r>
          </a:p>
          <a:p>
            <a:pPr lvl="0"/>
            <a:r>
              <a:rPr lang="cs-CZ" dirty="0"/>
              <a:t>uznání dluhu (§ 2053, § 2054)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9325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b="1" i="1" u="sng" dirty="0"/>
            </a:br>
            <a:br>
              <a:rPr lang="cs-CZ" b="1" i="1" u="sng" dirty="0"/>
            </a:br>
            <a:br>
              <a:rPr lang="cs-CZ" b="1" i="1" u="sng" dirty="0"/>
            </a:br>
            <a:r>
              <a:rPr lang="cs-CZ" b="1" dirty="0">
                <a:solidFill>
                  <a:schemeClr val="tx1"/>
                </a:solidFill>
                <a:latin typeface="+mn-lt"/>
              </a:rPr>
              <a:t>DAROVÁNÍ   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( § 2055 a </a:t>
            </a:r>
            <a:r>
              <a:rPr lang="cs-CZ" dirty="0" err="1">
                <a:solidFill>
                  <a:schemeClr val="tx1"/>
                </a:solidFill>
                <a:latin typeface="+mn-lt"/>
              </a:rPr>
              <a:t>násl</a:t>
            </a:r>
            <a:r>
              <a:rPr lang="cs-CZ" dirty="0">
                <a:solidFill>
                  <a:schemeClr val="tx1"/>
                </a:solidFill>
                <a:latin typeface="+mn-lt"/>
              </a:rPr>
              <a:t>.)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914400" y="1268760"/>
            <a:ext cx="7772400" cy="475104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dárce x obdarovaný</a:t>
            </a:r>
          </a:p>
          <a:p>
            <a:r>
              <a:rPr lang="cs-CZ" dirty="0"/>
              <a:t>určení předmětu daru</a:t>
            </a:r>
          </a:p>
          <a:p>
            <a:r>
              <a:rPr lang="cs-CZ" dirty="0"/>
              <a:t>dárce bezplatně převádí vlastnické právo k věci a obdarovaný dar přijímá</a:t>
            </a:r>
          </a:p>
          <a:p>
            <a:r>
              <a:rPr lang="cs-CZ" sz="3600" b="1" dirty="0"/>
              <a:t>SMĚNA ( § 2184 a násl.)</a:t>
            </a:r>
          </a:p>
          <a:p>
            <a:r>
              <a:rPr lang="cs-CZ" dirty="0"/>
              <a:t>Směnnou smlouvou se každá ze stran zavazuje převést druhé straně vlastnické právo k věci výměnou za závazek druhé strany převést vlastnické právo k jiné věci. </a:t>
            </a:r>
          </a:p>
          <a:p>
            <a:r>
              <a:rPr lang="cs-CZ" dirty="0"/>
              <a:t>Strany si odevzdají věci v tom stavu, v jakém byly v okamžiku uzavření smlouvy.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714</TotalTime>
  <Words>1144</Words>
  <Application>Microsoft Office PowerPoint</Application>
  <PresentationFormat>Předvádění na obrazovce (4:3)</PresentationFormat>
  <Paragraphs>108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Calibri</vt:lpstr>
      <vt:lpstr>Franklin Gothic Book</vt:lpstr>
      <vt:lpstr>Perpetua</vt:lpstr>
      <vt:lpstr>Wingdings 2</vt:lpstr>
      <vt:lpstr>Jmění</vt:lpstr>
      <vt:lpstr>Závazkové právo </vt:lpstr>
      <vt:lpstr>Základní pojmy</vt:lpstr>
      <vt:lpstr>Vznik závazků</vt:lpstr>
      <vt:lpstr>Proces uzavírání smluv</vt:lpstr>
      <vt:lpstr>Uzavírání smluv distančním způsobem a závazky ze smluv uzavíraných mimo obchodní prostory § 1820 a násl. </vt:lpstr>
      <vt:lpstr>Změny závazků § 1879 a násl.</vt:lpstr>
      <vt:lpstr>Zánik závazků</vt:lpstr>
      <vt:lpstr>Specifické prostředky zajištění </vt:lpstr>
      <vt:lpstr>   DAROVÁNÍ   ( § 2055 a násl.) </vt:lpstr>
      <vt:lpstr>    VÝPROSA (prekarium) (§ 2189 a násl.) </vt:lpstr>
      <vt:lpstr>NÁJEM (§ 2201 a násl.) </vt:lpstr>
      <vt:lpstr>Licence (§ 2358 a násl.)</vt:lpstr>
      <vt:lpstr>ZÁPŮJČKA (mutuum) (§ 2390 a násl.).  </vt:lpstr>
      <vt:lpstr>Úvěr (§ 2395 a násl.)</vt:lpstr>
      <vt:lpstr>Zájezd (§ 2521).</vt:lpstr>
      <vt:lpstr>Výměnek (§ 2707 a násl.)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Vybrané smluvní typy </dc:title>
  <dc:creator>uzivatel</dc:creator>
  <cp:lastModifiedBy>Danuta Duda</cp:lastModifiedBy>
  <cp:revision>28</cp:revision>
  <dcterms:created xsi:type="dcterms:W3CDTF">2014-11-29T19:15:14Z</dcterms:created>
  <dcterms:modified xsi:type="dcterms:W3CDTF">2021-11-24T13:13:52Z</dcterms:modified>
</cp:coreProperties>
</file>