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73" r:id="rId4"/>
    <p:sldId id="293" r:id="rId5"/>
    <p:sldId id="292" r:id="rId6"/>
    <p:sldId id="294" r:id="rId7"/>
    <p:sldId id="299" r:id="rId8"/>
    <p:sldId id="300" r:id="rId9"/>
    <p:sldId id="295" r:id="rId10"/>
    <p:sldId id="296" r:id="rId11"/>
    <p:sldId id="301" r:id="rId12"/>
    <p:sldId id="267" r:id="rId13"/>
    <p:sldId id="297" r:id="rId14"/>
    <p:sldId id="268" r:id="rId15"/>
    <p:sldId id="298" r:id="rId16"/>
    <p:sldId id="282" r:id="rId17"/>
    <p:sldId id="287" r:id="rId18"/>
    <p:sldId id="260" r:id="rId19"/>
    <p:sldId id="284" r:id="rId20"/>
    <p:sldId id="288" r:id="rId21"/>
    <p:sldId id="285" r:id="rId22"/>
    <p:sldId id="289" r:id="rId23"/>
    <p:sldId id="290" r:id="rId24"/>
    <p:sldId id="291"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5. 12. 2021</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5. 12. 2021</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5. 12. 2021</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5. 12. 2021</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5. 12. 2021</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5. 12. 2021</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5. 12. 2021</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5. 12. 2021</a:t>
            </a:fld>
            <a:endParaRPr lang="cs-CZ" dirty="0"/>
          </a:p>
        </p:txBody>
      </p:sp>
      <p:sp>
        <p:nvSpPr>
          <p:cNvPr id="8" name="Zástupný symbol pro zápatí 7"/>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5. 12. 2021</a:t>
            </a:fld>
            <a:endParaRPr lang="cs-CZ" dirty="0"/>
          </a:p>
        </p:txBody>
      </p:sp>
      <p:sp>
        <p:nvSpPr>
          <p:cNvPr id="4" name="Zástupný symbol pro zápatí 3"/>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5. 12. 2021</a:t>
            </a:fld>
            <a:endParaRPr lang="cs-CZ" dirty="0"/>
          </a:p>
        </p:txBody>
      </p:sp>
      <p:sp>
        <p:nvSpPr>
          <p:cNvPr id="3" name="Zástupný symbol pro zápatí 2"/>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5. 12. 2021</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5. 12. 2021</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5. 12. 2021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3600" b="1" dirty="0" smtClean="0"/>
              <a:t>OBČANSKÉ PRÁVO-ODPOVĚDNOST V OBČANSKÉM PRÁVU</a:t>
            </a:r>
            <a:br>
              <a:rPr lang="cs-CZ" sz="3600" b="1" dirty="0" smtClean="0"/>
            </a:br>
            <a:r>
              <a:rPr lang="cs-CZ" sz="3600" b="1" dirty="0" smtClean="0"/>
              <a:t>(</a:t>
            </a:r>
            <a:r>
              <a:rPr lang="cs-CZ" sz="3600" b="1" dirty="0" smtClean="0"/>
              <a:t>30</a:t>
            </a:r>
            <a:r>
              <a:rPr lang="cs-CZ" sz="3600" b="1" dirty="0" smtClean="0"/>
              <a:t>. 11. </a:t>
            </a:r>
            <a:r>
              <a:rPr lang="cs-CZ" sz="3600" b="1" smtClean="0"/>
              <a:t>2021;</a:t>
            </a:r>
            <a:r>
              <a:rPr lang="cs-CZ" sz="3600" b="1" dirty="0" smtClean="0"/>
              <a:t/>
            </a:r>
            <a:br>
              <a:rPr lang="cs-CZ" sz="3600" b="1" dirty="0" smtClean="0"/>
            </a:br>
            <a:r>
              <a:rPr lang="cs-CZ" sz="3600" b="1" dirty="0" smtClean="0"/>
              <a:t>07. 12. 2021</a:t>
            </a:r>
            <a:r>
              <a:rPr lang="cs-CZ" sz="3600" b="1" dirty="0" smtClean="0"/>
              <a:t>)</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62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a:t>
            </a:r>
            <a:r>
              <a:rPr lang="cs-CZ" b="1" dirty="0" smtClean="0"/>
              <a:t>: </a:t>
            </a:r>
            <a:r>
              <a:rPr lang="cs-CZ" dirty="0"/>
              <a:t>osoba nezletilá, která nenabyla plně svéprávnosti, osoba stižená duševní </a:t>
            </a:r>
            <a:r>
              <a:rPr lang="cs-CZ" dirty="0" smtClean="0"/>
              <a:t>poruchou</a:t>
            </a:r>
            <a:endParaRPr lang="cs-CZ" dirty="0"/>
          </a:p>
          <a:p>
            <a:pPr marL="0" indent="0" algn="just">
              <a:buNone/>
            </a:pPr>
            <a:r>
              <a:rPr lang="cs-CZ" b="1" u="sng" dirty="0" err="1" smtClean="0"/>
              <a:t>Nezl</a:t>
            </a:r>
            <a:r>
              <a:rPr lang="cs-CZ" b="1" u="sng" dirty="0" smtClean="0"/>
              <a:t>. mladší 13 let </a:t>
            </a:r>
            <a:r>
              <a:rPr lang="cs-CZ" i="1" dirty="0" smtClean="0"/>
              <a:t>(koncepce minimalizace odpovědnosti dětí)</a:t>
            </a:r>
            <a:endParaRPr lang="cs-CZ" b="1" i="1" u="sng" dirty="0" smtClean="0"/>
          </a:p>
          <a:p>
            <a:pPr marL="514350" indent="-514350" algn="just">
              <a:buAutoNum type="alphaLcParenR"/>
            </a:pPr>
            <a:r>
              <a:rPr lang="cs-CZ" dirty="0" smtClean="0"/>
              <a:t>primárně osoba, která nad ní vykonává dozor, není-li, pak</a:t>
            </a:r>
          </a:p>
          <a:p>
            <a:pPr marL="514350" indent="-514350" algn="just">
              <a:buAutoNum type="alphaLcParenR"/>
            </a:pPr>
            <a:r>
              <a:rPr lang="cs-CZ" dirty="0"/>
              <a:t>n</a:t>
            </a:r>
            <a:r>
              <a:rPr lang="cs-CZ" dirty="0" smtClean="0"/>
              <a:t>ezletilý, ale jen za předpokladu, že spáchá jednání, které má znaky trestného činu, je-li to spravedlivé požadovat; nejde-li o toto jednání a není-li ani dozor;</a:t>
            </a:r>
          </a:p>
          <a:p>
            <a:pPr marL="514350" indent="-514350" algn="just">
              <a:buAutoNum type="alphaLcParenR"/>
            </a:pPr>
            <a:r>
              <a:rPr lang="cs-CZ" dirty="0" smtClean="0"/>
              <a:t>osoba vykonávající rodičovskou zodpovědnost, lze-li to spravedlivě požadovat</a:t>
            </a:r>
          </a:p>
          <a:p>
            <a:pPr marL="0" indent="0" algn="just">
              <a:buNone/>
            </a:pPr>
            <a:r>
              <a:rPr lang="cs-CZ" b="1" u="sng" dirty="0" err="1" smtClean="0"/>
              <a:t>Nezl</a:t>
            </a:r>
            <a:r>
              <a:rPr lang="cs-CZ" b="1" u="sng" dirty="0" smtClean="0"/>
              <a:t>. starší 13 let</a:t>
            </a:r>
            <a:endParaRPr lang="cs-CZ" b="1" u="sng" dirty="0" smtClean="0"/>
          </a:p>
          <a:p>
            <a:pPr marL="0" indent="0" algn="just">
              <a:buNone/>
            </a:pPr>
            <a:r>
              <a:rPr lang="cs-CZ" dirty="0"/>
              <a:t>j</a:t>
            </a:r>
            <a:r>
              <a:rPr lang="cs-CZ" dirty="0" smtClean="0"/>
              <a:t>e-li ovládací a rozpoznávací schopnost </a:t>
            </a:r>
            <a:r>
              <a:rPr lang="cs-CZ" dirty="0" smtClean="0"/>
              <a:t>zachována </a:t>
            </a:r>
            <a:r>
              <a:rPr lang="cs-CZ" dirty="0"/>
              <a:t>– škodu hradí škůdce</a:t>
            </a:r>
          </a:p>
          <a:p>
            <a:pPr marL="0" indent="0" algn="just">
              <a:buNone/>
            </a:pPr>
            <a:r>
              <a:rPr lang="cs-CZ" dirty="0"/>
              <a:t>n</a:t>
            </a:r>
            <a:r>
              <a:rPr lang="cs-CZ" dirty="0" smtClean="0"/>
              <a:t>ení-li </a:t>
            </a:r>
            <a:r>
              <a:rPr lang="cs-CZ" dirty="0"/>
              <a:t>zachována – hradí škůdce, je-li to spravedlivé s ohledem na majetkové poměry škůdce a poškozeného</a:t>
            </a:r>
          </a:p>
          <a:p>
            <a:pPr marL="0" indent="0" algn="just">
              <a:buNone/>
            </a:pPr>
            <a:r>
              <a:rPr lang="cs-CZ" b="1" dirty="0" smtClean="0"/>
              <a:t>Solidárně </a:t>
            </a:r>
            <a:r>
              <a:rPr lang="cs-CZ" b="1" dirty="0" smtClean="0"/>
              <a:t>odpovědná </a:t>
            </a:r>
            <a:r>
              <a:rPr lang="cs-CZ" dirty="0" smtClean="0"/>
              <a:t>osoba</a:t>
            </a:r>
            <a:r>
              <a:rPr lang="cs-CZ" dirty="0"/>
              <a:t>, která má nad škůdcem dohled a tento zanedbala</a:t>
            </a:r>
            <a:r>
              <a:rPr lang="cs-CZ" dirty="0" smtClean="0"/>
              <a:t>, a to se škůdcem, který je povinen k náhradě</a:t>
            </a:r>
          </a:p>
          <a:p>
            <a:pPr marL="0" indent="0" algn="just">
              <a:buNone/>
            </a:pPr>
            <a:r>
              <a:rPr lang="cs-CZ" b="1" dirty="0" smtClean="0"/>
              <a:t>v </a:t>
            </a:r>
            <a:r>
              <a:rPr lang="cs-CZ" b="1" dirty="0"/>
              <a:t>celém rozsahu </a:t>
            </a:r>
            <a:r>
              <a:rPr lang="cs-CZ" dirty="0" smtClean="0"/>
              <a:t>hradí v případě škůdce</a:t>
            </a:r>
            <a:r>
              <a:rPr lang="cs-CZ" dirty="0"/>
              <a:t>, který není povinen k náhradě</a:t>
            </a:r>
          </a:p>
          <a:p>
            <a:pPr marL="0" indent="0" algn="just">
              <a:buNone/>
            </a:pPr>
            <a:r>
              <a:rPr lang="cs-CZ" dirty="0"/>
              <a:t>                                    </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10</a:t>
            </a:fld>
            <a:endParaRPr lang="cs-CZ" dirty="0"/>
          </a:p>
        </p:txBody>
      </p:sp>
    </p:spTree>
    <p:extLst>
      <p:ext uri="{BB962C8B-B14F-4D97-AF65-F5344CB8AC3E}">
        <p14:creationId xmlns:p14="http://schemas.microsoft.com/office/powerpoint/2010/main" val="170979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47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a:t>
            </a:r>
            <a:r>
              <a:rPr lang="cs-CZ" b="1" dirty="0" smtClean="0"/>
              <a:t>: </a:t>
            </a:r>
            <a:r>
              <a:rPr lang="cs-CZ" dirty="0"/>
              <a:t>osoba </a:t>
            </a:r>
            <a:r>
              <a:rPr lang="cs-CZ" dirty="0" smtClean="0"/>
              <a:t>intoxikovaná (uvede se vlastní vinou do stavu, že není schopna ovládnout své jednání ani rozpoznat jeho následky) = obdobné principy jako v právu trestním</a:t>
            </a:r>
          </a:p>
          <a:p>
            <a:pPr marL="0" indent="0" algn="just">
              <a:buNone/>
            </a:pPr>
            <a:endParaRPr lang="cs-CZ" dirty="0"/>
          </a:p>
          <a:p>
            <a:pPr marL="0" indent="0" algn="just">
              <a:buNone/>
            </a:pPr>
            <a:r>
              <a:rPr lang="cs-CZ" b="1" dirty="0" err="1" smtClean="0"/>
              <a:t>actio</a:t>
            </a:r>
            <a:r>
              <a:rPr lang="cs-CZ" b="1" dirty="0" smtClean="0"/>
              <a:t> </a:t>
            </a:r>
            <a:r>
              <a:rPr lang="cs-CZ" b="1" dirty="0" err="1" smtClean="0"/>
              <a:t>liberam</a:t>
            </a:r>
            <a:r>
              <a:rPr lang="cs-CZ" b="1" dirty="0" smtClean="0"/>
              <a:t> in causa </a:t>
            </a:r>
            <a:r>
              <a:rPr lang="cs-CZ" b="1" dirty="0" err="1" smtClean="0"/>
              <a:t>dolosa</a:t>
            </a:r>
            <a:r>
              <a:rPr lang="cs-CZ" b="1" dirty="0" smtClean="0"/>
              <a:t> = </a:t>
            </a:r>
            <a:r>
              <a:rPr lang="cs-CZ" dirty="0" smtClean="0"/>
              <a:t>opije se na kuráž</a:t>
            </a:r>
          </a:p>
          <a:p>
            <a:pPr marL="0" indent="0" algn="just">
              <a:buNone/>
            </a:pPr>
            <a:endParaRPr lang="cs-CZ" b="1" dirty="0"/>
          </a:p>
          <a:p>
            <a:pPr marL="0" indent="0" algn="just">
              <a:buNone/>
            </a:pPr>
            <a:r>
              <a:rPr lang="cs-CZ" b="1" dirty="0" smtClean="0"/>
              <a:t>Př. </a:t>
            </a:r>
            <a:r>
              <a:rPr lang="cs-CZ" i="1" dirty="0" smtClean="0"/>
              <a:t>nesnáší souseda; opije se na kuráž, aby jej zmlátil, způsobí mu zranění nosu – bude odpovídat za škodu podle obecných ustanovení – zaviněně zasáhl do absolutního práva jiného (§ 2910 věta I. OZ)</a:t>
            </a:r>
          </a:p>
          <a:p>
            <a:pPr marL="0" indent="0" algn="just">
              <a:buNone/>
            </a:pPr>
            <a:endParaRPr lang="cs-CZ" dirty="0"/>
          </a:p>
          <a:p>
            <a:pPr marL="0" indent="0" algn="just">
              <a:buNone/>
            </a:pPr>
            <a:r>
              <a:rPr lang="cs-CZ" b="1" dirty="0" err="1"/>
              <a:t>actio</a:t>
            </a:r>
            <a:r>
              <a:rPr lang="cs-CZ" b="1" dirty="0"/>
              <a:t> </a:t>
            </a:r>
            <a:r>
              <a:rPr lang="cs-CZ" b="1" dirty="0" err="1"/>
              <a:t>liberam</a:t>
            </a:r>
            <a:r>
              <a:rPr lang="cs-CZ" b="1" dirty="0"/>
              <a:t> in causa </a:t>
            </a:r>
            <a:r>
              <a:rPr lang="cs-CZ" b="1" dirty="0" err="1" smtClean="0"/>
              <a:t>culposa</a:t>
            </a:r>
            <a:r>
              <a:rPr lang="cs-CZ" b="1" dirty="0" smtClean="0"/>
              <a:t> </a:t>
            </a:r>
            <a:r>
              <a:rPr lang="cs-CZ" b="1" dirty="0"/>
              <a:t>= </a:t>
            </a:r>
            <a:r>
              <a:rPr lang="cs-CZ" dirty="0"/>
              <a:t>opije </a:t>
            </a:r>
            <a:r>
              <a:rPr lang="cs-CZ" dirty="0" smtClean="0"/>
              <a:t>se, i když ví, že nemá</a:t>
            </a:r>
          </a:p>
          <a:p>
            <a:pPr marL="0" indent="0" algn="just">
              <a:buNone/>
            </a:pPr>
            <a:endParaRPr lang="cs-CZ" dirty="0"/>
          </a:p>
          <a:p>
            <a:pPr marL="0" indent="0" algn="just">
              <a:buNone/>
            </a:pPr>
            <a:r>
              <a:rPr lang="cs-CZ" b="1" dirty="0" smtClean="0"/>
              <a:t>Př. </a:t>
            </a:r>
            <a:r>
              <a:rPr lang="cs-CZ" i="1" dirty="0" smtClean="0"/>
              <a:t>řidič ví, že pojede autem, napije se a přesto řídí, způsobí dopravní nehodu; bude odpovídat za škodu podle </a:t>
            </a:r>
            <a:r>
              <a:rPr lang="cs-CZ" i="1" dirty="0"/>
              <a:t>o</a:t>
            </a:r>
            <a:r>
              <a:rPr lang="cs-CZ" i="1" dirty="0" smtClean="0"/>
              <a:t>becných ustanovení –zaviněně porušil ochrannou normu a způsobil škodu na majetku (§ 2910 věta II. OZ)</a:t>
            </a:r>
          </a:p>
          <a:p>
            <a:pPr marL="0" indent="0" algn="just">
              <a:buNone/>
            </a:pPr>
            <a:endParaRPr lang="cs-CZ" dirty="0"/>
          </a:p>
          <a:p>
            <a:pPr marL="0" indent="0" algn="just">
              <a:buNone/>
            </a:pPr>
            <a:r>
              <a:rPr lang="cs-CZ" b="1" dirty="0" err="1" smtClean="0"/>
              <a:t>Rauchdelikt</a:t>
            </a:r>
            <a:r>
              <a:rPr lang="cs-CZ" b="1" dirty="0" smtClean="0"/>
              <a:t> </a:t>
            </a:r>
            <a:r>
              <a:rPr lang="cs-CZ" dirty="0" smtClean="0"/>
              <a:t>= opije se, tím se uvede do stavu, že není schopen ovládnout své jednání  a tam způsobí škodu</a:t>
            </a:r>
          </a:p>
          <a:p>
            <a:pPr marL="0" indent="0" algn="just">
              <a:buNone/>
            </a:pPr>
            <a:endParaRPr lang="cs-CZ" b="1" dirty="0" smtClean="0"/>
          </a:p>
          <a:p>
            <a:pPr marL="0" indent="0" algn="just">
              <a:buNone/>
            </a:pPr>
            <a:r>
              <a:rPr lang="cs-CZ" b="1" dirty="0" smtClean="0"/>
              <a:t>Př.  </a:t>
            </a:r>
            <a:r>
              <a:rPr lang="cs-CZ" i="1" dirty="0" smtClean="0"/>
              <a:t>Osoba si objednává alkohol ze žalu s rozchodu s partnerem, po 8. pivu ztratí nad sebou kontrolu a způsobí škodu = odpovědnost dle § 2922 OZ</a:t>
            </a:r>
            <a:endParaRPr lang="cs-CZ" b="1" i="1" dirty="0" smtClean="0"/>
          </a:p>
          <a:p>
            <a:pPr marL="0" indent="0" algn="just">
              <a:buNone/>
            </a:pPr>
            <a:endParaRPr lang="cs-CZ"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11</a:t>
            </a:fld>
            <a:endParaRPr lang="cs-CZ" dirty="0"/>
          </a:p>
        </p:txBody>
      </p:sp>
    </p:spTree>
    <p:extLst>
      <p:ext uri="{BB962C8B-B14F-4D97-AF65-F5344CB8AC3E}">
        <p14:creationId xmlns:p14="http://schemas.microsoft.com/office/powerpoint/2010/main" val="175510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251520" y="620688"/>
            <a:ext cx="8208912" cy="5201424"/>
          </a:xfrm>
          <a:prstGeom prst="rect">
            <a:avLst/>
          </a:prstGeom>
          <a:noFill/>
        </p:spPr>
        <p:txBody>
          <a:bodyPr wrap="square" rtlCol="0">
            <a:spAutoFit/>
          </a:bodyPr>
          <a:lstStyle/>
          <a:p>
            <a:pPr lvl="0" algn="just"/>
            <a:r>
              <a:rPr lang="cs-CZ" sz="2400" b="1" dirty="0" smtClean="0"/>
              <a:t>Škoda </a:t>
            </a:r>
            <a:r>
              <a:rPr lang="cs-CZ" sz="2400" b="1" dirty="0"/>
              <a:t>způsobená zvířetem </a:t>
            </a:r>
            <a:r>
              <a:rPr lang="cs-CZ" sz="2400" b="1" dirty="0" smtClean="0"/>
              <a:t>(§ </a:t>
            </a:r>
            <a:r>
              <a:rPr lang="cs-CZ" sz="2400" b="1" dirty="0"/>
              <a:t>2933-2935 </a:t>
            </a:r>
            <a:r>
              <a:rPr lang="cs-CZ" sz="2400" b="1" dirty="0" smtClean="0"/>
              <a:t>OZ)</a:t>
            </a:r>
          </a:p>
          <a:p>
            <a:pPr lvl="0" algn="just"/>
            <a:r>
              <a:rPr lang="cs-CZ" sz="2000" b="1" dirty="0" smtClean="0"/>
              <a:t>Odpovědný: </a:t>
            </a:r>
          </a:p>
          <a:p>
            <a:pPr marL="342900" lvl="0" indent="-342900" algn="just">
              <a:buFont typeface="Arial" panose="020B0604020202020204" pitchFamily="34" charset="0"/>
              <a:buChar char="•"/>
            </a:pPr>
            <a:r>
              <a:rPr lang="cs-CZ" b="1" dirty="0" smtClean="0"/>
              <a:t>vlastník </a:t>
            </a:r>
            <a:r>
              <a:rPr lang="cs-CZ" b="1" dirty="0"/>
              <a:t>zvířete </a:t>
            </a:r>
            <a:r>
              <a:rPr lang="cs-CZ" b="1" dirty="0" smtClean="0"/>
              <a:t> </a:t>
            </a:r>
            <a:r>
              <a:rPr lang="cs-CZ" dirty="0" smtClean="0"/>
              <a:t>bez ohledu na to, zda </a:t>
            </a:r>
            <a:r>
              <a:rPr lang="cs-CZ" dirty="0" smtClean="0"/>
              <a:t>zvíře </a:t>
            </a:r>
            <a:r>
              <a:rPr lang="cs-CZ" dirty="0"/>
              <a:t>bylo pod jeho dohledem, pod dohledem osoby, které jej svěřil, zvíře mu uprchlo nebo se </a:t>
            </a:r>
            <a:r>
              <a:rPr lang="cs-CZ" dirty="0" smtClean="0"/>
              <a:t>zatoulalo </a:t>
            </a:r>
            <a:endParaRPr lang="cs-CZ" dirty="0" smtClean="0"/>
          </a:p>
          <a:p>
            <a:pPr marL="285750" lvl="0" indent="-285750" algn="just">
              <a:buFont typeface="Arial" panose="020B0604020202020204" pitchFamily="34" charset="0"/>
              <a:buChar char="•"/>
            </a:pPr>
            <a:r>
              <a:rPr lang="cs-CZ" b="1" dirty="0" smtClean="0"/>
              <a:t>třetí </a:t>
            </a:r>
            <a:r>
              <a:rPr lang="cs-CZ" b="1" dirty="0"/>
              <a:t>osoba, která zvíře vlastníku nebo osobě, jíž bylo svěřeno, svémocně </a:t>
            </a:r>
            <a:r>
              <a:rPr lang="cs-CZ" b="1" dirty="0" smtClean="0"/>
              <a:t>odňala; </a:t>
            </a:r>
            <a:r>
              <a:rPr lang="cs-CZ" b="1" u="sng" dirty="0" smtClean="0"/>
              <a:t>ta se nikdy odpovědnosti zprostit nemůže</a:t>
            </a:r>
            <a:endParaRPr lang="cs-CZ" b="1" u="sng" dirty="0"/>
          </a:p>
          <a:p>
            <a:pPr marL="285750" lvl="0" indent="-285750" algn="just">
              <a:buFont typeface="Arial" panose="020B0604020202020204" pitchFamily="34" charset="0"/>
              <a:buChar char="•"/>
            </a:pPr>
            <a:endParaRPr lang="cs-CZ" b="1" dirty="0" smtClean="0"/>
          </a:p>
          <a:p>
            <a:pPr lvl="0" algn="just"/>
            <a:r>
              <a:rPr lang="cs-CZ" b="1" dirty="0" smtClean="0"/>
              <a:t>Solidárně odpovědný: </a:t>
            </a:r>
          </a:p>
          <a:p>
            <a:pPr marL="285750" indent="-285750" algn="just">
              <a:buFont typeface="Arial" panose="020B0604020202020204" pitchFamily="34" charset="0"/>
              <a:buChar char="•"/>
            </a:pPr>
            <a:r>
              <a:rPr lang="cs-CZ" b="1" dirty="0"/>
              <a:t>osoba, které bylo zvíře svěřeno, chová jej nebo </a:t>
            </a:r>
            <a:r>
              <a:rPr lang="cs-CZ" b="1" dirty="0" smtClean="0"/>
              <a:t>používá</a:t>
            </a:r>
            <a:r>
              <a:rPr lang="cs-CZ" b="1" dirty="0"/>
              <a:t> </a:t>
            </a:r>
            <a:r>
              <a:rPr lang="cs-CZ" dirty="0" smtClean="0"/>
              <a:t>společně s vlastníkem</a:t>
            </a:r>
          </a:p>
          <a:p>
            <a:pPr marL="285750" indent="-285750" algn="just">
              <a:buFont typeface="Arial" panose="020B0604020202020204" pitchFamily="34" charset="0"/>
              <a:buChar char="•"/>
            </a:pPr>
            <a:r>
              <a:rPr lang="cs-CZ" b="1" dirty="0"/>
              <a:t>v</a:t>
            </a:r>
            <a:r>
              <a:rPr lang="cs-CZ" b="1" dirty="0" smtClean="0"/>
              <a:t>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smtClean="0"/>
              <a:t>Liberační důvod: </a:t>
            </a:r>
          </a:p>
          <a:p>
            <a:pPr algn="just"/>
            <a:r>
              <a:rPr lang="cs-CZ" dirty="0" smtClean="0"/>
              <a:t>Slouží-li </a:t>
            </a:r>
            <a:r>
              <a:rPr lang="cs-CZ" dirty="0"/>
              <a:t>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pPr marL="0" indent="0">
              <a:buNone/>
            </a:pPr>
            <a:r>
              <a:rPr lang="cs-CZ" sz="2400" b="1" dirty="0" smtClean="0"/>
              <a:t>Škoda z provozu dopravních prostředků (§2927-2932 OZ)</a:t>
            </a:r>
          </a:p>
          <a:p>
            <a:pPr marL="0" indent="0" algn="just">
              <a:buNone/>
            </a:pPr>
            <a:r>
              <a:rPr lang="cs-CZ" sz="2400" b="1" dirty="0" smtClean="0"/>
              <a:t>Škůdce: </a:t>
            </a:r>
            <a:endParaRPr lang="cs-CZ" sz="2400" b="1" dirty="0" smtClean="0"/>
          </a:p>
          <a:p>
            <a:pPr algn="just"/>
            <a:r>
              <a:rPr lang="cs-CZ" sz="2000" dirty="0" smtClean="0"/>
              <a:t>provozovatel </a:t>
            </a:r>
            <a:r>
              <a:rPr lang="cs-CZ" sz="2000" dirty="0" smtClean="0"/>
              <a:t>dopravy, provozovatel vozidla, plavidla, letadla, vyjma těch poháněných lidskou silou, </a:t>
            </a:r>
            <a:endParaRPr lang="cs-CZ" sz="2000" dirty="0" smtClean="0"/>
          </a:p>
          <a:p>
            <a:pPr algn="just"/>
            <a:r>
              <a:rPr lang="cs-CZ" sz="2000" dirty="0" smtClean="0"/>
              <a:t>osoba</a:t>
            </a:r>
            <a:r>
              <a:rPr lang="cs-CZ" sz="2000" dirty="0" smtClean="0"/>
              <a:t>, která má dopravní prostředek v opravě, </a:t>
            </a:r>
            <a:endParaRPr lang="cs-CZ" sz="2000" dirty="0" smtClean="0"/>
          </a:p>
          <a:p>
            <a:pPr algn="just"/>
            <a:r>
              <a:rPr lang="cs-CZ" sz="2000" dirty="0" smtClean="0"/>
              <a:t>osoba</a:t>
            </a:r>
            <a:r>
              <a:rPr lang="cs-CZ" sz="2000" dirty="0" smtClean="0"/>
              <a:t>, která bez vědomí nebo proti vůli provozovatele dopravní prostředek užila</a:t>
            </a:r>
          </a:p>
          <a:p>
            <a:pPr marL="0" indent="0" algn="just">
              <a:buNone/>
            </a:pPr>
            <a:r>
              <a:rPr lang="cs-CZ" sz="2000" dirty="0" smtClean="0"/>
              <a:t>Nelze-li provozovatele určit, má se za to, že jde o </a:t>
            </a:r>
            <a:r>
              <a:rPr lang="cs-CZ" sz="2000" b="1" dirty="0" smtClean="0"/>
              <a:t>vlastníka vozidla.</a:t>
            </a:r>
          </a:p>
          <a:p>
            <a:pPr marL="0" indent="0" algn="just">
              <a:buNone/>
            </a:pPr>
            <a:endParaRPr lang="cs-CZ" sz="2000" b="1" dirty="0" smtClean="0"/>
          </a:p>
          <a:p>
            <a:pPr marL="0" indent="0" algn="just">
              <a:buNone/>
            </a:pPr>
            <a:r>
              <a:rPr lang="cs-CZ" sz="2000" b="1" dirty="0" smtClean="0"/>
              <a:t>Solidární </a:t>
            </a:r>
            <a:r>
              <a:rPr lang="cs-CZ" sz="2000" b="1" dirty="0" smtClean="0"/>
              <a:t>odpovědnost: </a:t>
            </a:r>
            <a:r>
              <a:rPr lang="cs-CZ" sz="2000" dirty="0" smtClean="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smtClean="0"/>
              <a:t>Liberační </a:t>
            </a:r>
            <a:r>
              <a:rPr lang="cs-CZ" sz="2000" b="1" dirty="0" smtClean="0"/>
              <a:t>důvod</a:t>
            </a:r>
            <a:r>
              <a:rPr lang="cs-CZ" sz="2000" dirty="0" smtClean="0"/>
              <a:t>: </a:t>
            </a:r>
            <a:r>
              <a:rPr lang="cs-CZ" sz="2000" dirty="0" smtClean="0"/>
              <a:t>prokáže-li provozovatel, </a:t>
            </a:r>
            <a:r>
              <a:rPr lang="cs-CZ" sz="2000" dirty="0"/>
              <a:t>že škodě nemohl zabránit ani při vynaložení veškerého úsilí, které lze požadovat</a:t>
            </a:r>
            <a:r>
              <a:rPr lang="cs-CZ" sz="2000" dirty="0" smtClean="0"/>
              <a:t>.</a:t>
            </a:r>
          </a:p>
          <a:p>
            <a:pPr marL="0" indent="0" algn="just">
              <a:buNone/>
            </a:pPr>
            <a:endParaRPr lang="cs-CZ" sz="2000" b="1" dirty="0"/>
          </a:p>
          <a:p>
            <a:pPr marL="0" indent="0" algn="just">
              <a:buNone/>
            </a:pPr>
            <a:r>
              <a:rPr lang="cs-CZ" sz="2000" b="1" dirty="0" smtClean="0"/>
              <a:t>Střet </a:t>
            </a:r>
            <a:r>
              <a:rPr lang="cs-CZ" sz="2000" b="1" dirty="0"/>
              <a:t>více provozů: </a:t>
            </a:r>
            <a:r>
              <a:rPr lang="cs-CZ" sz="2000" dirty="0"/>
              <a:t>s</a:t>
            </a:r>
            <a:r>
              <a:rPr lang="cs-CZ" sz="2000" dirty="0" smtClean="0"/>
              <a:t>třetnou-li </a:t>
            </a:r>
            <a:r>
              <a:rPr lang="cs-CZ" sz="2000" dirty="0"/>
              <a:t>se provozy dvou nebo více provozovatelů a jedná-li se o vypořádání mezi těmito provozovateli, vypořádají se provozovatelé podle své účasti na způsobení vzniklé škody.</a:t>
            </a:r>
            <a:endParaRPr lang="cs-CZ" sz="2000" dirty="0" smtClean="0"/>
          </a:p>
          <a:p>
            <a:pPr marL="0" indent="0">
              <a:buNone/>
            </a:pPr>
            <a:endParaRPr lang="cs-CZ" sz="2400" b="1" dirty="0" smtClean="0"/>
          </a:p>
          <a:p>
            <a:pPr marL="0" indent="0">
              <a:buNone/>
            </a:pPr>
            <a:endParaRPr lang="cs-CZ" sz="2800" b="1" dirty="0" smtClean="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13</a:t>
            </a:fld>
            <a:endParaRPr lang="cs-CZ" dirty="0"/>
          </a:p>
        </p:txBody>
      </p:sp>
    </p:spTree>
    <p:extLst>
      <p:ext uri="{BB962C8B-B14F-4D97-AF65-F5344CB8AC3E}">
        <p14:creationId xmlns:p14="http://schemas.microsoft.com/office/powerpoint/2010/main" val="170218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smtClean="0"/>
              <a:t>škoda </a:t>
            </a:r>
            <a:r>
              <a:rPr lang="cs-CZ" b="1" dirty="0"/>
              <a:t>způsobená věcí </a:t>
            </a:r>
            <a:r>
              <a:rPr lang="cs-CZ" b="1" dirty="0" smtClean="0"/>
              <a:t>(§ </a:t>
            </a:r>
            <a:r>
              <a:rPr lang="cs-CZ" b="1" dirty="0" smtClean="0"/>
              <a:t>2936-2937 </a:t>
            </a:r>
            <a:r>
              <a:rPr lang="cs-CZ" b="1" dirty="0" smtClean="0"/>
              <a:t>OZ</a:t>
            </a:r>
            <a:r>
              <a:rPr lang="cs-CZ" b="1" dirty="0"/>
              <a:t>) </a:t>
            </a:r>
          </a:p>
          <a:p>
            <a:pPr algn="just"/>
            <a:endParaRPr lang="cs-CZ" dirty="0" smtClean="0"/>
          </a:p>
          <a:p>
            <a:pPr algn="just"/>
            <a:r>
              <a:rPr lang="cs-CZ" dirty="0" smtClean="0"/>
              <a:t>odpovídá </a:t>
            </a:r>
          </a:p>
          <a:p>
            <a:pPr algn="just"/>
            <a:r>
              <a:rPr lang="cs-CZ" b="1" dirty="0" smtClean="0"/>
              <a:t>ten</a:t>
            </a:r>
            <a:r>
              <a:rPr lang="cs-CZ" b="1" dirty="0"/>
              <a:t>, kdo byl povinen něco plnit a použil při tom vadnou </a:t>
            </a:r>
            <a:r>
              <a:rPr lang="cs-CZ" b="1" dirty="0" smtClean="0"/>
              <a:t>věc</a:t>
            </a:r>
            <a:r>
              <a:rPr lang="cs-CZ" b="1" dirty="0"/>
              <a:t> </a:t>
            </a:r>
            <a:endParaRPr lang="cs-CZ" b="1" dirty="0" smtClean="0"/>
          </a:p>
          <a:p>
            <a:pPr algn="just"/>
            <a:endParaRPr lang="cs-CZ" b="1" i="1" dirty="0"/>
          </a:p>
          <a:p>
            <a:pPr algn="just"/>
            <a:r>
              <a:rPr lang="cs-CZ" i="1" dirty="0" smtClean="0"/>
              <a:t>(objednáte si firmu na čištění koberce a přístroj k čištění začne hořet, v důsledku čehož přijdete o koberec)</a:t>
            </a:r>
          </a:p>
          <a:p>
            <a:pPr algn="just"/>
            <a:endParaRPr lang="cs-CZ" dirty="0"/>
          </a:p>
          <a:p>
            <a:pPr algn="just"/>
            <a:r>
              <a:rPr lang="cs-CZ" b="1" dirty="0" smtClean="0"/>
              <a:t>ten</a:t>
            </a:r>
            <a:r>
              <a:rPr lang="cs-CZ" b="1" dirty="0"/>
              <a:t>, kdo nad </a:t>
            </a:r>
            <a:r>
              <a:rPr lang="cs-CZ" b="1" dirty="0" smtClean="0"/>
              <a:t>věcí měl </a:t>
            </a:r>
            <a:r>
              <a:rPr lang="cs-CZ" b="1" dirty="0"/>
              <a:t>mít dohled</a:t>
            </a:r>
            <a:r>
              <a:rPr lang="cs-CZ" dirty="0" smtClean="0"/>
              <a:t>, způsobí-li věc škodu sama od sebe, </a:t>
            </a:r>
            <a:r>
              <a:rPr lang="cs-CZ" dirty="0"/>
              <a:t>jinak </a:t>
            </a:r>
            <a:r>
              <a:rPr lang="cs-CZ" b="1" dirty="0"/>
              <a:t>vlastník </a:t>
            </a:r>
            <a:r>
              <a:rPr lang="cs-CZ" b="1" dirty="0" smtClean="0"/>
              <a:t>věci, </a:t>
            </a:r>
            <a:r>
              <a:rPr lang="cs-CZ" dirty="0" smtClean="0"/>
              <a:t>nelze-li tuto osobu určit</a:t>
            </a:r>
            <a:r>
              <a:rPr lang="cs-CZ" b="1" dirty="0" smtClean="0"/>
              <a:t> </a:t>
            </a:r>
            <a:endParaRPr lang="cs-CZ" dirty="0"/>
          </a:p>
          <a:p>
            <a:pPr algn="just"/>
            <a:endParaRPr lang="cs-CZ" dirty="0" smtClean="0"/>
          </a:p>
          <a:p>
            <a:pPr algn="just"/>
            <a:r>
              <a:rPr lang="cs-CZ" dirty="0" smtClean="0"/>
              <a:t>liberace </a:t>
            </a:r>
            <a:r>
              <a:rPr lang="cs-CZ" dirty="0"/>
              <a:t>– prokázání, že dohled nebyl </a:t>
            </a:r>
            <a:r>
              <a:rPr lang="cs-CZ" dirty="0" smtClean="0"/>
              <a:t>zanedbán</a:t>
            </a:r>
            <a:endParaRPr lang="cs-CZ" dirty="0"/>
          </a:p>
          <a:p>
            <a:pPr algn="just"/>
            <a:endParaRPr lang="cs-CZ" dirty="0" smtClean="0"/>
          </a:p>
          <a:p>
            <a:pPr algn="just"/>
            <a:r>
              <a:rPr lang="cs-CZ" dirty="0" smtClean="0"/>
              <a:t> (</a:t>
            </a:r>
            <a:r>
              <a:rPr lang="cs-CZ" i="1" dirty="0" smtClean="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15</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a:t>
            </a:r>
            <a:r>
              <a:rPr lang="cs-CZ" sz="2400" dirty="0" smtClean="0"/>
              <a:t>u věci, která způsobila škodu vyhozením nebo pádem solidárně </a:t>
            </a:r>
            <a:r>
              <a:rPr lang="cs-CZ" sz="2400" dirty="0"/>
              <a:t>s osobou, která měla mít nad věcí dohled nebo jejím vlastníkem</a:t>
            </a:r>
            <a:endParaRPr lang="cs-CZ" sz="2400" b="1" dirty="0"/>
          </a:p>
          <a:p>
            <a:pPr marL="0" indent="0">
              <a:buNone/>
            </a:pPr>
            <a:endParaRPr lang="cs-CZ" sz="2400" dirty="0"/>
          </a:p>
          <a:p>
            <a:pPr marL="0" indent="0" algn="just">
              <a:buNone/>
            </a:pPr>
            <a:r>
              <a:rPr lang="cs-CZ" sz="2400" i="1" dirty="0" smtClean="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367782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smtClean="0"/>
              <a:t>škoda </a:t>
            </a:r>
            <a:r>
              <a:rPr lang="cs-CZ" sz="2000" b="1" dirty="0"/>
              <a:t>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r>
              <a:rPr lang="cs-CZ" sz="2400" b="1" dirty="0" smtClean="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r>
              <a:rPr lang="cs-CZ" sz="2000" dirty="0" smtClean="0"/>
              <a:t>.</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smtClean="0"/>
          </a:p>
          <a:p>
            <a:pPr lvl="0" algn="just"/>
            <a:endParaRPr lang="cs-CZ" sz="2000" dirty="0"/>
          </a:p>
          <a:p>
            <a:pPr lvl="0" algn="just"/>
            <a:endParaRPr lang="cs-CZ" sz="2400" b="1" dirty="0" smtClean="0"/>
          </a:p>
        </p:txBody>
      </p:sp>
    </p:spTree>
    <p:extLst>
      <p:ext uri="{BB962C8B-B14F-4D97-AF65-F5344CB8AC3E}">
        <p14:creationId xmlns:p14="http://schemas.microsoft.com/office/powerpoint/2010/main" val="18150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6771084"/>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u="sng" dirty="0"/>
              <a:t>právem reprobované</a:t>
            </a:r>
            <a:r>
              <a:rPr lang="cs-CZ" sz="2000" dirty="0"/>
              <a:t>. Druhou jmenovanou kategorii označujeme jako </a:t>
            </a:r>
            <a:r>
              <a:rPr lang="cs-CZ" sz="2000" b="1" u="sng" dirty="0"/>
              <a:t>protiprávní jednání či protiprávní čin</a:t>
            </a:r>
            <a:r>
              <a:rPr lang="cs-CZ" sz="2000" dirty="0"/>
              <a:t>.</a:t>
            </a:r>
          </a:p>
          <a:p>
            <a:endParaRPr lang="cs-CZ" i="1" dirty="0" smtClean="0"/>
          </a:p>
          <a:p>
            <a:endParaRPr lang="cs-CZ" dirty="0"/>
          </a:p>
          <a:p>
            <a:endParaRPr lang="cs-CZ" dirty="0" smtClean="0"/>
          </a:p>
          <a:p>
            <a:r>
              <a:rPr lang="cs-CZ" sz="2000" dirty="0" smtClean="0"/>
              <a:t> </a:t>
            </a:r>
            <a:endParaRPr lang="cs-CZ" sz="2000" dirty="0" smtClean="0"/>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smtClean="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ctr"/>
            <a:r>
              <a:rPr lang="cs-CZ" sz="2400" b="1" dirty="0" smtClean="0"/>
              <a:t>Náhrada při újmě na přirozených právech</a:t>
            </a:r>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r>
              <a:rPr lang="cs-CZ" sz="2000" dirty="0" smtClean="0"/>
              <a:t> (§2958-2960)</a:t>
            </a:r>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smtClean="0"/>
          </a:p>
          <a:p>
            <a:pPr algn="just"/>
            <a:r>
              <a:rPr lang="cs-CZ" sz="2000" b="1" dirty="0" smtClean="0"/>
              <a:t>Náklady </a:t>
            </a:r>
            <a:r>
              <a:rPr lang="cs-CZ" sz="2000" b="1" dirty="0"/>
              <a:t>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308863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endParaRPr lang="cs-CZ" b="1" u="sng" dirty="0" smtClean="0"/>
          </a:p>
          <a:p>
            <a:pPr algn="just"/>
            <a:r>
              <a:rPr lang="cs-CZ" b="1" dirty="0"/>
              <a:t>Rozsah a způsob náhrady</a:t>
            </a:r>
          </a:p>
          <a:p>
            <a:pPr algn="just"/>
            <a:endParaRPr lang="cs-CZ" b="1" dirty="0" smtClean="0"/>
          </a:p>
          <a:p>
            <a:pPr algn="just"/>
            <a:endParaRPr lang="cs-CZ" b="1" dirty="0"/>
          </a:p>
          <a:p>
            <a:pPr algn="just"/>
            <a:r>
              <a:rPr lang="cs-CZ" b="1" dirty="0" smtClean="0"/>
              <a:t>Náhrada </a:t>
            </a:r>
            <a:r>
              <a:rPr lang="cs-CZ" b="1" dirty="0"/>
              <a:t>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smtClean="0"/>
          </a:p>
          <a:p>
            <a:pPr algn="just"/>
            <a:r>
              <a:rPr lang="cs-CZ" sz="2400" b="1" dirty="0"/>
              <a:t>Rozsah a způsob náhrady</a:t>
            </a:r>
          </a:p>
          <a:p>
            <a:pPr algn="just"/>
            <a:endParaRPr lang="cs-CZ" sz="2400" b="1" dirty="0" smtClean="0"/>
          </a:p>
          <a:p>
            <a:pPr algn="just"/>
            <a:r>
              <a:rPr lang="cs-CZ" sz="2400" b="1" dirty="0" smtClean="0"/>
              <a:t>Náklady </a:t>
            </a:r>
            <a:r>
              <a:rPr lang="cs-CZ" sz="2400" b="1" dirty="0"/>
              <a:t>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308863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6093976"/>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smtClean="0"/>
              <a:t>Porušení </a:t>
            </a:r>
            <a:r>
              <a:rPr lang="cs-CZ" b="1" dirty="0" smtClean="0"/>
              <a:t>objektivního práva (zákona) – vyžaduje se zavinění, domněnka nedbalosti (§ 2911 OZ)</a:t>
            </a:r>
            <a:r>
              <a:rPr lang="cs-CZ" dirty="0" smtClean="0"/>
              <a:t> čím je vyšší míra zavinění, tím je vyšší je míra přičitatelnosti </a:t>
            </a:r>
            <a:r>
              <a:rPr lang="cs-CZ" dirty="0" smtClean="0"/>
              <a:t>jednání</a:t>
            </a:r>
          </a:p>
          <a:p>
            <a:pPr algn="just"/>
            <a:endParaRPr lang="cs-CZ" dirty="0" smtClean="0"/>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a:t>
            </a:r>
            <a:r>
              <a:rPr lang="cs-CZ" dirty="0" smtClean="0"/>
              <a:t>povinnosti a vybraných skutkových podstat zakládajících objektivní odpovědnost </a:t>
            </a:r>
            <a:r>
              <a:rPr lang="cs-CZ" dirty="0"/>
              <a:t>není zavinění vždy třeba</a:t>
            </a:r>
            <a:r>
              <a:rPr lang="cs-CZ" dirty="0" smtClean="0"/>
              <a:t>.</a:t>
            </a:r>
          </a:p>
          <a:p>
            <a:pPr algn="just"/>
            <a:r>
              <a:rPr lang="cs-CZ" dirty="0" smtClean="0"/>
              <a:t>=</a:t>
            </a:r>
            <a:r>
              <a:rPr lang="cs-CZ" b="1" dirty="0" smtClean="0"/>
              <a:t>zavinění: </a:t>
            </a:r>
            <a:r>
              <a:rPr lang="cs-CZ" dirty="0" smtClean="0"/>
              <a:t>zásah do absolutního práva (§ 2910 věta I. OZ); zásah do jiného práva (§ 2910 věta II. OZ), úmyslné porušení dobrých mravů =  v tomto případě zákon vyžaduje úmyslné zavinění </a:t>
            </a:r>
            <a:r>
              <a:rPr lang="cs-CZ" b="1" dirty="0" smtClean="0"/>
              <a:t>; nejednal-li škůdce zaviněně = vyviní se (exkulpuje)</a:t>
            </a:r>
          </a:p>
          <a:p>
            <a:pPr algn="just"/>
            <a:r>
              <a:rPr lang="cs-CZ" b="1" dirty="0" smtClean="0"/>
              <a:t>= bez zavinění: </a:t>
            </a:r>
            <a:r>
              <a:rPr lang="cs-CZ" dirty="0" smtClean="0"/>
              <a:t>porušení smluvní povinnosti, vybrané skutkové podstaty = naplní-li liberační důvody, </a:t>
            </a:r>
            <a:r>
              <a:rPr lang="cs-CZ" b="1" dirty="0" smtClean="0"/>
              <a:t>liberuje se </a:t>
            </a:r>
          </a:p>
          <a:p>
            <a:pPr algn="just"/>
            <a:endParaRPr lang="cs-CZ" dirty="0" smtClean="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Obdélník 3"/>
          <p:cNvSpPr/>
          <p:nvPr/>
        </p:nvSpPr>
        <p:spPr>
          <a:xfrm>
            <a:off x="503548" y="404664"/>
            <a:ext cx="8136904" cy="6740307"/>
          </a:xfrm>
          <a:prstGeom prst="rect">
            <a:avLst/>
          </a:prstGeom>
        </p:spPr>
        <p:txBody>
          <a:bodyPr wrap="square">
            <a:spAutoFit/>
          </a:bodyPr>
          <a:lstStyle/>
          <a:p>
            <a:r>
              <a:rPr lang="cs-CZ" b="1" dirty="0" smtClean="0"/>
              <a:t>Zproštění se odpovědnosti za </a:t>
            </a:r>
            <a:r>
              <a:rPr lang="cs-CZ" b="1" dirty="0" smtClean="0"/>
              <a:t>škodu</a:t>
            </a:r>
          </a:p>
          <a:p>
            <a:r>
              <a:rPr lang="cs-CZ" b="1" dirty="0" smtClean="0"/>
              <a:t>-subjektivní: exkulpace (vyvinění)</a:t>
            </a:r>
          </a:p>
          <a:p>
            <a:r>
              <a:rPr lang="cs-CZ" b="1" dirty="0" smtClean="0"/>
              <a:t>-objektivní: liberace („osvobození“)</a:t>
            </a:r>
            <a:endParaRPr lang="cs-CZ" b="1" dirty="0" smtClean="0"/>
          </a:p>
          <a:p>
            <a:endParaRPr lang="cs-CZ" b="1" dirty="0"/>
          </a:p>
          <a:p>
            <a:r>
              <a:rPr lang="cs-CZ" b="1" dirty="0" smtClean="0"/>
              <a:t>u porušení objektivního práva </a:t>
            </a:r>
            <a:r>
              <a:rPr lang="cs-CZ" dirty="0" smtClean="0"/>
              <a:t>– jednání je nezaviněné; nutnost prokázat naplnění liberačního důvodu; např. </a:t>
            </a:r>
            <a:r>
              <a:rPr lang="cs-CZ" dirty="0" smtClean="0"/>
              <a:t>vlastník zvířete má plnou objektivní odpovědnost za jím chované zvíře; pokud však nad zvířetem, které mu slouží k výdělečné činnosti nezanedbal při dozoru potřebnou pečlivost, </a:t>
            </a:r>
            <a:r>
              <a:rPr lang="cs-CZ" b="1" dirty="0" smtClean="0"/>
              <a:t>liberuje se</a:t>
            </a:r>
            <a:endParaRPr lang="cs-CZ" b="1" dirty="0" smtClean="0"/>
          </a:p>
          <a:p>
            <a:endParaRPr lang="cs-CZ" dirty="0" smtClean="0"/>
          </a:p>
          <a:p>
            <a:pPr algn="just"/>
            <a:r>
              <a:rPr lang="cs-CZ" b="1" dirty="0" smtClean="0"/>
              <a:t>u </a:t>
            </a:r>
            <a:r>
              <a:rPr lang="cs-CZ" b="1" dirty="0" smtClean="0"/>
              <a:t>porušení smluvní povinnosti </a:t>
            </a:r>
            <a:r>
              <a:rPr lang="cs-CZ" b="1" dirty="0"/>
              <a:t>(§ 2913 OZ) </a:t>
            </a:r>
            <a:r>
              <a:rPr lang="cs-CZ" dirty="0"/>
              <a:t>- ve splnění povinnosti ze smlouvy dočasně nebo trvale </a:t>
            </a:r>
            <a:r>
              <a:rPr lang="cs-CZ" b="1" dirty="0"/>
              <a:t>zabránila mimořádná nepředvídatelná a nepřekonatelná překážka vzniklá nezávisle na jeho </a:t>
            </a:r>
            <a:r>
              <a:rPr lang="cs-CZ" b="1" dirty="0" smtClean="0"/>
              <a:t>vůli</a:t>
            </a:r>
            <a:r>
              <a:rPr lang="cs-CZ" b="1" dirty="0" smtClean="0"/>
              <a:t>; jde rovněž o liberační důvody</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algn="just"/>
            <a:r>
              <a:rPr lang="cs-CZ" b="1" dirty="0" smtClean="0"/>
              <a:t>u </a:t>
            </a:r>
            <a:r>
              <a:rPr lang="cs-CZ" b="1" dirty="0" smtClean="0"/>
              <a:t>porušení dobrých </a:t>
            </a:r>
            <a:r>
              <a:rPr lang="cs-CZ" b="1" dirty="0" smtClean="0"/>
              <a:t>mravů (§ 2909 OZ) </a:t>
            </a:r>
            <a:r>
              <a:rPr lang="cs-CZ" dirty="0" smtClean="0"/>
              <a:t>– jednání </a:t>
            </a:r>
            <a:r>
              <a:rPr lang="cs-CZ" dirty="0"/>
              <a:t>není </a:t>
            </a:r>
            <a:r>
              <a:rPr lang="cs-CZ" b="1" dirty="0"/>
              <a:t>úmyslné</a:t>
            </a:r>
            <a:r>
              <a:rPr lang="cs-CZ" dirty="0"/>
              <a:t>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b="1" dirty="0" smtClean="0"/>
              <a:t>u zásahu do absolutního práva; při porušení ochranné normy (§ 2910 věta I; § 2910 věta II. OZ) </a:t>
            </a:r>
            <a:r>
              <a:rPr lang="cs-CZ" dirty="0" smtClean="0"/>
              <a:t>– jednání není zaviněné</a:t>
            </a:r>
            <a:endParaRPr lang="cs-CZ" dirty="0"/>
          </a:p>
          <a:p>
            <a:pPr algn="just"/>
            <a:endParaRPr lang="cs-CZ" dirty="0"/>
          </a:p>
          <a:p>
            <a:endParaRPr lang="cs-CZ" dirty="0"/>
          </a:p>
        </p:txBody>
      </p:sp>
    </p:spTree>
    <p:extLst>
      <p:ext uri="{BB962C8B-B14F-4D97-AF65-F5344CB8AC3E}">
        <p14:creationId xmlns:p14="http://schemas.microsoft.com/office/powerpoint/2010/main" val="355018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a:t>
            </a:r>
            <a:r>
              <a:rPr lang="cs-CZ" dirty="0" smtClean="0"/>
              <a:t>mravů (§ 2909 OZ)</a:t>
            </a:r>
            <a:endParaRPr lang="cs-CZ" dirty="0" smtClean="0"/>
          </a:p>
          <a:p>
            <a:pPr marL="285750" lvl="0" indent="-285750" algn="just">
              <a:buFont typeface="Arial" panose="020B0604020202020204" pitchFamily="34" charset="0"/>
              <a:buChar char="•"/>
            </a:pPr>
            <a:r>
              <a:rPr lang="cs-CZ" dirty="0" smtClean="0"/>
              <a:t>porušení </a:t>
            </a:r>
            <a:r>
              <a:rPr lang="cs-CZ" dirty="0" smtClean="0"/>
              <a:t>zákona – zásah do absolutního práva; zásahem do jiného práva porušením ochranné normy (§ 2910 věta </a:t>
            </a:r>
            <a:r>
              <a:rPr lang="cs-CZ" dirty="0" smtClean="0"/>
              <a:t>I. , věta II.), speciální skutkové podstaty podle § 2920-2950 OZ)</a:t>
            </a:r>
            <a:endParaRPr lang="cs-CZ" dirty="0" smtClean="0"/>
          </a:p>
          <a:p>
            <a:pPr marL="285750" lvl="0" indent="-285750" algn="just">
              <a:buFont typeface="Arial" panose="020B0604020202020204" pitchFamily="34" charset="0"/>
              <a:buChar char="•"/>
            </a:pPr>
            <a:r>
              <a:rPr lang="cs-CZ" dirty="0"/>
              <a:t>p</a:t>
            </a:r>
            <a:r>
              <a:rPr lang="cs-CZ" dirty="0" smtClean="0"/>
              <a:t>orušení smluvního </a:t>
            </a:r>
            <a:r>
              <a:rPr lang="cs-CZ" dirty="0" smtClean="0"/>
              <a:t>závazku (§ 2913 OZ)</a:t>
            </a:r>
            <a:endParaRPr lang="cs-CZ" dirty="0" smtClean="0"/>
          </a:p>
          <a:p>
            <a:pPr marL="285750" lvl="0" indent="-285750" algn="just">
              <a:buFont typeface="Arial" panose="020B0604020202020204" pitchFamily="34" charset="0"/>
              <a:buChar char="•"/>
            </a:pPr>
            <a:endParaRPr lang="cs-CZ" dirty="0" smtClean="0"/>
          </a:p>
          <a:p>
            <a:pPr lvl="0" algn="just"/>
            <a:r>
              <a:rPr lang="cs-CZ" b="1" dirty="0" smtClean="0"/>
              <a:t>újma</a:t>
            </a:r>
            <a:r>
              <a:rPr lang="cs-CZ" dirty="0"/>
              <a:t>: </a:t>
            </a:r>
            <a:endParaRPr lang="cs-CZ" dirty="0" smtClean="0"/>
          </a:p>
          <a:p>
            <a:pPr lvl="0" algn="just"/>
            <a:r>
              <a:rPr lang="cs-CZ" b="1" dirty="0" smtClean="0"/>
              <a:t>škoda</a:t>
            </a:r>
            <a:r>
              <a:rPr lang="cs-CZ" dirty="0" smtClean="0"/>
              <a:t> </a:t>
            </a:r>
            <a:r>
              <a:rPr lang="cs-CZ" dirty="0"/>
              <a:t>(újma na jmění) bývá definována </a:t>
            </a:r>
            <a:r>
              <a:rPr lang="cs-CZ" dirty="0" smtClean="0"/>
              <a:t>jako</a:t>
            </a:r>
          </a:p>
          <a:p>
            <a:pPr marL="285750" lvl="0" indent="-285750" algn="just">
              <a:buFont typeface="Arial" panose="020B0604020202020204" pitchFamily="34" charset="0"/>
              <a:buChar char="•"/>
            </a:pPr>
            <a:r>
              <a:rPr lang="cs-CZ" b="1" dirty="0" smtClean="0"/>
              <a:t>majetková </a:t>
            </a:r>
            <a:r>
              <a:rPr lang="cs-CZ" b="1" dirty="0"/>
              <a:t>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endParaRPr lang="cs-CZ" dirty="0"/>
          </a:p>
          <a:p>
            <a:pPr marL="285750" lvl="0" indent="-285750" algn="just">
              <a:buFont typeface="Arial" panose="020B0604020202020204" pitchFamily="34" charset="0"/>
              <a:buChar char="•"/>
            </a:pPr>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a:t>
            </a:r>
            <a:r>
              <a:rPr lang="cs-CZ" dirty="0" smtClean="0"/>
              <a:t>deliktu</a:t>
            </a:r>
            <a:endParaRPr lang="cs-CZ" dirty="0"/>
          </a:p>
          <a:p>
            <a:pPr lvl="0"/>
            <a:r>
              <a:rPr lang="cs-CZ" b="1" dirty="0"/>
              <a:t>zavinění</a:t>
            </a:r>
            <a:r>
              <a:rPr lang="cs-CZ" dirty="0" smtClean="0"/>
              <a:t>: v případě porušení dobrých mravů úmysl, v případě porušení zákona minimálně nedbalost, která je stanovena </a:t>
            </a:r>
            <a:r>
              <a:rPr lang="cs-CZ" dirty="0" smtClean="0"/>
              <a:t>domněnkou, jinak objektivní odpovědnost</a:t>
            </a:r>
            <a:endParaRPr lang="cs-CZ" b="1" dirty="0"/>
          </a:p>
        </p:txBody>
      </p:sp>
    </p:spTree>
    <p:extLst>
      <p:ext uri="{BB962C8B-B14F-4D97-AF65-F5344CB8AC3E}">
        <p14:creationId xmlns:p14="http://schemas.microsoft.com/office/powerpoint/2010/main" val="98572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a:t>
            </a:r>
            <a:r>
              <a:rPr lang="cs-CZ" sz="2400" b="1" dirty="0" smtClean="0">
                <a:latin typeface="+mj-lt"/>
                <a:cs typeface="Times New Roman" panose="02020603050405020304" pitchFamily="18" charset="0"/>
              </a:rPr>
              <a:t>protiprávnost = pouze u subjektivní odpovědnosti</a:t>
            </a:r>
            <a:endParaRPr lang="cs-CZ" sz="2400" b="1" dirty="0" smtClean="0">
              <a:latin typeface="+mj-lt"/>
              <a:cs typeface="Times New Roman" panose="02020603050405020304" pitchFamily="18" charset="0"/>
            </a:endParaRP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r>
              <a:rPr lang="cs-CZ" sz="1600" dirty="0" smtClean="0">
                <a:cs typeface="Times New Roman" panose="02020603050405020304" pitchFamily="18" charset="0"/>
              </a:rPr>
              <a:t>V </a:t>
            </a:r>
            <a:r>
              <a:rPr lang="cs-CZ" sz="1600" dirty="0" smtClean="0">
                <a:cs typeface="Times New Roman" panose="02020603050405020304" pitchFamily="18" charset="0"/>
              </a:rPr>
              <a:t>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a:t>
            </a:fld>
            <a:endParaRPr lang="cs-CZ" dirty="0"/>
          </a:p>
        </p:txBody>
      </p:sp>
    </p:spTree>
    <p:extLst>
      <p:ext uri="{BB962C8B-B14F-4D97-AF65-F5344CB8AC3E}">
        <p14:creationId xmlns:p14="http://schemas.microsoft.com/office/powerpoint/2010/main" val="274660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2910 věta I. „ Škůdce, který vlastním zaviněním poruší povinnost stanovenou zákonem a zasáhne tak do </a:t>
            </a:r>
            <a:r>
              <a:rPr lang="cs-CZ" sz="1800" b="1" dirty="0" smtClean="0"/>
              <a:t>absolutního práva poškozeného</a:t>
            </a:r>
            <a:r>
              <a:rPr lang="cs-CZ" sz="1800" dirty="0" smtClean="0"/>
              <a:t>“</a:t>
            </a:r>
          </a:p>
          <a:p>
            <a:pPr marL="0" indent="0" algn="just">
              <a:buNone/>
            </a:pPr>
            <a:r>
              <a:rPr lang="cs-CZ" sz="1800" dirty="0" smtClean="0"/>
              <a:t>AP – zejména život, zdraví, majetek</a:t>
            </a:r>
          </a:p>
          <a:p>
            <a:pPr marL="0" indent="0" algn="just">
              <a:buNone/>
            </a:pPr>
            <a:r>
              <a:rPr lang="cs-CZ" sz="1800" dirty="0" smtClean="0"/>
              <a:t>Př. </a:t>
            </a:r>
            <a:r>
              <a:rPr lang="cs-CZ" sz="1800" i="1" dirty="0" smtClean="0"/>
              <a:t>Osoba vezme židli, kterou udeří do hlavy jinou osobu a způsobí jí tak škodu na zdraví</a:t>
            </a:r>
          </a:p>
          <a:p>
            <a:pPr marL="0" indent="0" algn="just">
              <a:buNone/>
            </a:pPr>
            <a:endParaRPr lang="cs-CZ" sz="1800" i="1" dirty="0"/>
          </a:p>
          <a:p>
            <a:pPr marL="0" indent="0" algn="just">
              <a:buNone/>
            </a:pPr>
            <a:r>
              <a:rPr lang="cs-CZ" sz="1800" dirty="0" smtClean="0"/>
              <a:t>§ 2910 věta II. „Škůdce, který zasáhne do jiného práva poškozeného zaviněným porušením zákonné povinnosti stanovené na </a:t>
            </a:r>
            <a:r>
              <a:rPr lang="cs-CZ" sz="1800" b="1" dirty="0" smtClean="0"/>
              <a:t>ochranu takového práva</a:t>
            </a:r>
            <a:r>
              <a:rPr lang="cs-CZ" sz="1800" dirty="0" smtClean="0"/>
              <a:t>“</a:t>
            </a:r>
          </a:p>
          <a:p>
            <a:pPr marL="0" indent="0" algn="just">
              <a:buNone/>
            </a:pPr>
            <a:r>
              <a:rPr lang="cs-CZ" sz="1800" dirty="0" smtClean="0"/>
              <a:t>Ochranná norma</a:t>
            </a:r>
          </a:p>
          <a:p>
            <a:pPr marL="0" indent="0" algn="just">
              <a:buNone/>
            </a:pPr>
            <a:endParaRPr lang="cs-CZ" sz="1800" dirty="0" smtClean="0"/>
          </a:p>
          <a:p>
            <a:pPr marL="0" indent="0" algn="just">
              <a:buNone/>
            </a:pPr>
            <a:r>
              <a:rPr lang="cs-CZ" sz="1800" dirty="0" smtClean="0"/>
              <a:t>Př. </a:t>
            </a:r>
            <a:r>
              <a:rPr lang="cs-CZ" sz="1800" i="1" dirty="0" smtClean="0"/>
              <a:t>Řidič v důsledku nepřiměřené rychlosti dostane smyk a střetně se s protijedoucích kamionem, na němž způsobí škodu. = porušil ochrannou normu spočívající v imperativu jet přiměřenou rychlostí, kterážto povinnost chrání ostatní účastníky silničního provozu</a:t>
            </a: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7</a:t>
            </a:fld>
            <a:endParaRPr lang="cs-CZ" dirty="0"/>
          </a:p>
        </p:txBody>
      </p:sp>
    </p:spTree>
    <p:extLst>
      <p:ext uri="{BB962C8B-B14F-4D97-AF65-F5344CB8AC3E}">
        <p14:creationId xmlns:p14="http://schemas.microsoft.com/office/powerpoint/2010/main" val="171077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2909 OZ  „Škůdce způsobí škodu </a:t>
            </a:r>
            <a:r>
              <a:rPr lang="cs-CZ" sz="1800" b="1" dirty="0" smtClean="0"/>
              <a:t>úmyslným</a:t>
            </a:r>
            <a:r>
              <a:rPr lang="cs-CZ" sz="1800" dirty="0" smtClean="0"/>
              <a:t> porušením </a:t>
            </a:r>
            <a:r>
              <a:rPr lang="cs-CZ" sz="1800" b="1" dirty="0" smtClean="0"/>
              <a:t>dobrých mravů</a:t>
            </a:r>
            <a:r>
              <a:rPr lang="cs-CZ" sz="1800" dirty="0" smtClean="0"/>
              <a:t>“</a:t>
            </a:r>
          </a:p>
          <a:p>
            <a:pPr marL="0" indent="0" algn="just">
              <a:buNone/>
            </a:pPr>
            <a:endParaRPr lang="cs-CZ" sz="1800" dirty="0"/>
          </a:p>
          <a:p>
            <a:pPr marL="0" indent="0" algn="just">
              <a:buNone/>
            </a:pPr>
            <a:r>
              <a:rPr lang="cs-CZ" sz="1800" dirty="0" smtClean="0"/>
              <a:t>Úmyslné zavinění </a:t>
            </a:r>
          </a:p>
          <a:p>
            <a:pPr marL="0" indent="0" algn="just">
              <a:buNone/>
            </a:pPr>
            <a:endParaRPr lang="cs-CZ" sz="1800" dirty="0"/>
          </a:p>
          <a:p>
            <a:pPr marL="0" indent="0" algn="just">
              <a:buNone/>
            </a:pPr>
            <a:r>
              <a:rPr lang="cs-CZ" sz="1800" dirty="0" smtClean="0"/>
              <a:t>Př. </a:t>
            </a:r>
          </a:p>
          <a:p>
            <a:pPr marL="0" lvl="0" indent="0" algn="just">
              <a:buNone/>
            </a:pPr>
            <a:r>
              <a:rPr lang="cs-CZ" sz="1800" i="1" dirty="0"/>
              <a:t>Zeť </a:t>
            </a:r>
            <a:r>
              <a:rPr lang="cs-CZ" sz="1800" i="1" dirty="0"/>
              <a:t>Z</a:t>
            </a:r>
            <a:r>
              <a:rPr lang="cs-CZ" sz="1800" i="1" dirty="0" smtClean="0"/>
              <a:t> </a:t>
            </a:r>
            <a:r>
              <a:rPr lang="cs-CZ" sz="1800" i="1" dirty="0"/>
              <a:t>nemá rád svou tchýni </a:t>
            </a:r>
            <a:r>
              <a:rPr lang="cs-CZ" sz="1800" i="1" dirty="0" smtClean="0"/>
              <a:t>T. Zeťovi </a:t>
            </a:r>
            <a:r>
              <a:rPr lang="cs-CZ" sz="1800" i="1" dirty="0"/>
              <a:t>Z</a:t>
            </a:r>
            <a:r>
              <a:rPr lang="cs-CZ" sz="1800" i="1" dirty="0" smtClean="0"/>
              <a:t> </a:t>
            </a:r>
            <a:r>
              <a:rPr lang="cs-CZ" sz="1800" i="1" dirty="0"/>
              <a:t>je známo, že tchýně </a:t>
            </a:r>
            <a:r>
              <a:rPr lang="cs-CZ" sz="1800" i="1" dirty="0" smtClean="0"/>
              <a:t>T </a:t>
            </a:r>
            <a:r>
              <a:rPr lang="cs-CZ" sz="1800" i="1" dirty="0"/>
              <a:t>je citově závislá na manželu – tchánovi </a:t>
            </a:r>
            <a:r>
              <a:rPr lang="cs-CZ" sz="1800" i="1" dirty="0" smtClean="0"/>
              <a:t>CH, </a:t>
            </a:r>
            <a:r>
              <a:rPr lang="cs-CZ" sz="1800" i="1" dirty="0"/>
              <a:t>kdy několikrát sdělila, že pokud se s ním něco stane, tak nepřežije, navíc v době, kdy byl tchán hospitalizován, se její zdravotní stav prudce zhoršil. </a:t>
            </a:r>
            <a:r>
              <a:rPr lang="cs-CZ" sz="1800" i="1" dirty="0" smtClean="0"/>
              <a:t>Zeť Z </a:t>
            </a:r>
            <a:r>
              <a:rPr lang="cs-CZ" sz="1800" i="1" dirty="0"/>
              <a:t>se rozhodl, že vyhotoví úmrtní list tchána, který je v té době na dovolené s kamarády ze studií, a tento zašle tchýni. Tchýně </a:t>
            </a:r>
            <a:r>
              <a:rPr lang="cs-CZ" sz="1800" i="1" dirty="0" smtClean="0"/>
              <a:t>T </a:t>
            </a:r>
            <a:r>
              <a:rPr lang="cs-CZ" sz="1800" i="1" dirty="0"/>
              <a:t>po přečtení úmrtního listu skutečně dostala infarkt, ze kterého se léčí 2 měsíce.</a:t>
            </a:r>
          </a:p>
          <a:p>
            <a:pPr marL="0" indent="0" algn="just">
              <a:buNone/>
            </a:pPr>
            <a:endParaRPr lang="cs-CZ" sz="1800" dirty="0" smtClean="0"/>
          </a:p>
          <a:p>
            <a:pPr marL="0" indent="0" algn="just">
              <a:buNone/>
            </a:pPr>
            <a:endParaRPr lang="cs-CZ" sz="1800" i="1" dirty="0"/>
          </a:p>
          <a:p>
            <a:pPr marL="0" indent="0" algn="just">
              <a:buNone/>
            </a:pPr>
            <a:endParaRPr lang="cs-CZ" sz="1800" dirty="0" smtClean="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a:t>
            </a:fld>
            <a:endParaRPr lang="cs-CZ" dirty="0"/>
          </a:p>
        </p:txBody>
      </p:sp>
    </p:spTree>
    <p:extLst>
      <p:ext uri="{BB962C8B-B14F-4D97-AF65-F5344CB8AC3E}">
        <p14:creationId xmlns:p14="http://schemas.microsoft.com/office/powerpoint/2010/main" val="375114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smtClean="0"/>
              <a:t>Zvláštní ustanovení o odpovědnosti</a:t>
            </a:r>
          </a:p>
          <a:p>
            <a:pPr marL="0" indent="0" algn="just">
              <a:buNone/>
            </a:pPr>
            <a:r>
              <a:rPr lang="cs-CZ" sz="2400" b="1" dirty="0" smtClean="0"/>
              <a:t>Princip: </a:t>
            </a:r>
            <a:r>
              <a:rPr lang="cs-CZ" sz="2400" dirty="0" smtClean="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smtClean="0">
                <a:solidFill>
                  <a:srgbClr val="92D050"/>
                </a:solidFill>
              </a:rPr>
              <a:t>škoda </a:t>
            </a:r>
            <a:r>
              <a:rPr lang="cs-CZ" sz="2400" b="1" dirty="0">
                <a:solidFill>
                  <a:srgbClr val="92D050"/>
                </a:solidFill>
              </a:rPr>
              <a:t>způsobená tím, kdo nemůže posoudit následky svého </a:t>
            </a:r>
            <a:r>
              <a:rPr lang="cs-CZ" sz="2400" b="1" dirty="0" smtClean="0">
                <a:solidFill>
                  <a:srgbClr val="92D050"/>
                </a:solidFill>
              </a:rPr>
              <a:t>jednání</a:t>
            </a:r>
          </a:p>
          <a:p>
            <a:pPr algn="just">
              <a:buFont typeface="Wingdings" panose="05000000000000000000" pitchFamily="2" charset="2"/>
              <a:buChar char="q"/>
            </a:pPr>
            <a:r>
              <a:rPr lang="cs-CZ" sz="2400" dirty="0" smtClean="0"/>
              <a:t>škoda </a:t>
            </a:r>
            <a:r>
              <a:rPr lang="cs-CZ" sz="2400" dirty="0"/>
              <a:t>způsobená osobou s nebezpečnými </a:t>
            </a:r>
            <a:r>
              <a:rPr lang="cs-CZ" sz="2400" dirty="0" smtClean="0"/>
              <a:t>vlastnostmi</a:t>
            </a:r>
          </a:p>
          <a:p>
            <a:pPr algn="just">
              <a:buFont typeface="Wingdings" panose="05000000000000000000" pitchFamily="2" charset="2"/>
              <a:buChar char="q"/>
            </a:pPr>
            <a:r>
              <a:rPr lang="cs-CZ" sz="2400" dirty="0"/>
              <a:t>š</a:t>
            </a:r>
            <a:r>
              <a:rPr lang="cs-CZ" sz="2400" dirty="0" smtClean="0"/>
              <a:t>koda </a:t>
            </a:r>
            <a:r>
              <a:rPr lang="cs-CZ" sz="2400" dirty="0"/>
              <a:t>z provozní </a:t>
            </a:r>
            <a:r>
              <a:rPr lang="cs-CZ" sz="2400" dirty="0" smtClean="0"/>
              <a:t>činnosti</a:t>
            </a:r>
          </a:p>
          <a:p>
            <a:pPr algn="just">
              <a:buFont typeface="Wingdings" panose="05000000000000000000" pitchFamily="2" charset="2"/>
              <a:buChar char="q"/>
            </a:pPr>
            <a:r>
              <a:rPr lang="cs-CZ" sz="2400" dirty="0" smtClean="0"/>
              <a:t>škoda </a:t>
            </a:r>
            <a:r>
              <a:rPr lang="cs-CZ" sz="2400" dirty="0"/>
              <a:t>způsobená provozem zvlášť </a:t>
            </a:r>
            <a:r>
              <a:rPr lang="cs-CZ" sz="2400" dirty="0" smtClean="0"/>
              <a:t>nebezpečným</a:t>
            </a:r>
          </a:p>
          <a:p>
            <a:pPr algn="just">
              <a:buFont typeface="Wingdings" panose="05000000000000000000" pitchFamily="2" charset="2"/>
              <a:buChar char="q"/>
            </a:pPr>
            <a:r>
              <a:rPr lang="cs-CZ" sz="2400" dirty="0" smtClean="0"/>
              <a:t>škoda </a:t>
            </a:r>
            <a:r>
              <a:rPr lang="cs-CZ" sz="2400" dirty="0"/>
              <a:t>na nemovité </a:t>
            </a:r>
            <a:r>
              <a:rPr lang="cs-CZ" sz="2400" dirty="0" smtClean="0"/>
              <a:t>věci</a:t>
            </a:r>
          </a:p>
          <a:p>
            <a:pPr algn="just">
              <a:buFont typeface="Wingdings" panose="05000000000000000000" pitchFamily="2" charset="2"/>
              <a:buChar char="q"/>
            </a:pPr>
            <a:r>
              <a:rPr lang="pl-PL" sz="2400" b="1" dirty="0" smtClean="0">
                <a:solidFill>
                  <a:srgbClr val="92D050"/>
                </a:solidFill>
              </a:rPr>
              <a:t>škoda </a:t>
            </a:r>
            <a:r>
              <a:rPr lang="pl-PL" sz="2400" b="1" dirty="0">
                <a:solidFill>
                  <a:srgbClr val="92D050"/>
                </a:solidFill>
              </a:rPr>
              <a:t>z provozu dopravních </a:t>
            </a:r>
            <a:r>
              <a:rPr lang="pl-PL" sz="2400" b="1" dirty="0" smtClean="0">
                <a:solidFill>
                  <a:srgbClr val="92D050"/>
                </a:solidFill>
              </a:rPr>
              <a:t>prostředků</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zvířetem</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způsobena věcí</a:t>
            </a:r>
          </a:p>
          <a:p>
            <a:pPr algn="just">
              <a:buFont typeface="Wingdings" panose="05000000000000000000" pitchFamily="2" charset="2"/>
              <a:buChar char="q"/>
            </a:pPr>
            <a:r>
              <a:rPr lang="pl-PL" sz="2400" dirty="0"/>
              <a:t>š</a:t>
            </a:r>
            <a:r>
              <a:rPr lang="pl-PL" sz="2400" dirty="0" smtClean="0"/>
              <a:t>koda způsobena vadou výrobku</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převzaté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odložené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vnesené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informací nebo radou</a:t>
            </a:r>
            <a:endParaRPr lang="pl-PL" sz="2400" b="1" dirty="0">
              <a:solidFill>
                <a:srgbClr val="92D050"/>
              </a:solidFill>
            </a:endParaRPr>
          </a:p>
          <a:p>
            <a:pPr marL="0" indent="0" algn="just">
              <a:buNone/>
            </a:pPr>
            <a:endParaRPr lang="cs-CZ" sz="2400" dirty="0" smtClean="0"/>
          </a:p>
          <a:p>
            <a:pPr marL="0" indent="0" algn="just">
              <a:buNone/>
            </a:pPr>
            <a:endParaRPr lang="cs-CZ" sz="1800" dirty="0" smtClean="0"/>
          </a:p>
          <a:p>
            <a:pPr marL="0" indent="0">
              <a:buNone/>
            </a:pPr>
            <a:endParaRPr lang="cs-CZ" sz="2800" dirty="0" smtClean="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9</a:t>
            </a:fld>
            <a:endParaRPr lang="cs-CZ" dirty="0"/>
          </a:p>
        </p:txBody>
      </p:sp>
    </p:spTree>
    <p:extLst>
      <p:ext uri="{BB962C8B-B14F-4D97-AF65-F5344CB8AC3E}">
        <p14:creationId xmlns:p14="http://schemas.microsoft.com/office/powerpoint/2010/main" val="329171584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2975</TotalTime>
  <Words>2173</Words>
  <Application>Microsoft Office PowerPoint</Application>
  <PresentationFormat>Předvádění na obrazovce (4:3)</PresentationFormat>
  <Paragraphs>343</Paragraphs>
  <Slides>24</Slides>
  <Notes>3</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sady Office</vt:lpstr>
      <vt:lpstr>OBČANSKÉ PRÁVO-ODPOVĚDNOST V OBČANSKÉM PRÁVU (30. 11. 2021; 07. 12. 2021)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234</cp:revision>
  <dcterms:created xsi:type="dcterms:W3CDTF">2015-09-08T17:35:18Z</dcterms:created>
  <dcterms:modified xsi:type="dcterms:W3CDTF">2021-12-05T12:20:12Z</dcterms:modified>
</cp:coreProperties>
</file>