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73" r:id="rId4"/>
    <p:sldId id="267" r:id="rId5"/>
    <p:sldId id="268" r:id="rId6"/>
    <p:sldId id="282" r:id="rId7"/>
    <p:sldId id="287" r:id="rId8"/>
    <p:sldId id="260" r:id="rId9"/>
    <p:sldId id="284" r:id="rId10"/>
    <p:sldId id="288" r:id="rId11"/>
    <p:sldId id="285" r:id="rId12"/>
    <p:sldId id="289" r:id="rId13"/>
    <p:sldId id="290" r:id="rId14"/>
    <p:sldId id="291"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24. 11. 2020</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31CB48-FFF0-44CE-8265-3991FFD6C14C}" type="datetime1">
              <a:rPr lang="cs-CZ" smtClean="0"/>
              <a:pPr/>
              <a:t>24. 11. 2020</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29C41-20C8-4950-882D-20E981E2E2B1}" type="datetime1">
              <a:rPr lang="cs-CZ" smtClean="0"/>
              <a:pPr/>
              <a:t>24. 11. 2020</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FFD567-F598-4C88-A619-AFF9909CE1FB}" type="datetime1">
              <a:rPr lang="cs-CZ" smtClean="0"/>
              <a:pPr/>
              <a:t>24. 11. 2020</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7049D-154C-4990-9CC1-1E1A5AFDF08D}" type="datetime1">
              <a:rPr lang="cs-CZ" smtClean="0"/>
              <a:pPr/>
              <a:t>24. 11. 2020</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24. 11. 2020</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89B635-0D8B-40EE-AF63-5BB92FD70DCE}" type="datetime1">
              <a:rPr lang="cs-CZ" smtClean="0"/>
              <a:pPr/>
              <a:t>24. 11. 2020</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7ECA79-FDB9-4668-BADC-8AEECFA3FD46}" type="datetime1">
              <a:rPr lang="cs-CZ" smtClean="0"/>
              <a:pPr/>
              <a:t>24. 11. 2020</a:t>
            </a:fld>
            <a:endParaRPr lang="cs-CZ" dirty="0"/>
          </a:p>
        </p:txBody>
      </p:sp>
      <p:sp>
        <p:nvSpPr>
          <p:cNvPr id="8" name="Zástupný symbol pro zápatí 7"/>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FC66C42-28E8-44D3-A52D-0AA17EA89821}" type="datetime1">
              <a:rPr lang="cs-CZ" smtClean="0"/>
              <a:pPr/>
              <a:t>24. 11. 2020</a:t>
            </a:fld>
            <a:endParaRPr lang="cs-CZ" dirty="0"/>
          </a:p>
        </p:txBody>
      </p:sp>
      <p:sp>
        <p:nvSpPr>
          <p:cNvPr id="4" name="Zástupný symbol pro zápatí 3"/>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24. 11. 2020</a:t>
            </a:fld>
            <a:endParaRPr lang="cs-CZ" dirty="0"/>
          </a:p>
        </p:txBody>
      </p:sp>
      <p:sp>
        <p:nvSpPr>
          <p:cNvPr id="3" name="Zástupný symbol pro zápatí 2"/>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24. 11. 2020</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24. 11. 2020</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24. 11. 2020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600" b="1" dirty="0" smtClean="0"/>
              <a:t>OBČANSKÉ PRÁVO-ZÁVAZKY</a:t>
            </a:r>
            <a:br>
              <a:rPr lang="cs-CZ" sz="3600" b="1" dirty="0" smtClean="0"/>
            </a:br>
            <a:r>
              <a:rPr lang="cs-CZ" sz="3600" b="1" dirty="0" smtClean="0"/>
              <a:t>(</a:t>
            </a:r>
            <a:r>
              <a:rPr lang="cs-CZ" sz="3600" b="1" dirty="0" smtClean="0"/>
              <a:t>24</a:t>
            </a:r>
            <a:r>
              <a:rPr lang="cs-CZ" sz="3600" b="1" dirty="0" smtClean="0"/>
              <a:t>. </a:t>
            </a:r>
            <a:r>
              <a:rPr lang="cs-CZ" sz="3600" b="1" dirty="0" smtClean="0"/>
              <a:t>11. </a:t>
            </a:r>
            <a:r>
              <a:rPr lang="cs-CZ" sz="3600" b="1" dirty="0" smtClean="0"/>
              <a:t>2020)</a:t>
            </a: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lvl="0" algn="just"/>
            <a:r>
              <a:rPr lang="cs-CZ" sz="2400" b="1" dirty="0" smtClean="0"/>
              <a:t>Předsmluvní odpovědnost</a:t>
            </a:r>
          </a:p>
          <a:p>
            <a:pPr lvl="0"/>
            <a:endParaRPr lang="cs-CZ" sz="2400" dirty="0" smtClean="0"/>
          </a:p>
          <a:p>
            <a:pPr lvl="0" algn="just"/>
            <a:r>
              <a:rPr lang="cs-CZ" sz="2400" dirty="0" smtClean="0"/>
              <a:t>předně </a:t>
            </a:r>
            <a:r>
              <a:rPr lang="cs-CZ" sz="2400" dirty="0"/>
              <a:t>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a:t>
            </a:r>
            <a:r>
              <a:rPr lang="cs-CZ" sz="2400" b="1" dirty="0" smtClean="0"/>
              <a:t>ávazky</a:t>
            </a:r>
          </a:p>
          <a:p>
            <a:pPr lvl="0" algn="just"/>
            <a:endParaRPr lang="cs-CZ" b="1" dirty="0"/>
          </a:p>
          <a:p>
            <a:pPr lvl="0" algn="just"/>
            <a:r>
              <a:rPr lang="cs-CZ" sz="2400" b="1" dirty="0" smtClean="0"/>
              <a:t>Předsmluvní odpovědnost</a:t>
            </a:r>
          </a:p>
          <a:p>
            <a:pPr lvl="0" algn="just"/>
            <a:endParaRPr lang="cs-CZ" b="1" dirty="0"/>
          </a:p>
          <a:p>
            <a:pPr algn="just"/>
            <a:r>
              <a:rPr lang="cs-CZ" sz="2000" b="1" dirty="0" smtClean="0"/>
              <a:t>informační </a:t>
            </a:r>
            <a:r>
              <a:rPr lang="cs-CZ" sz="2000" b="1" dirty="0"/>
              <a:t>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a:t>
            </a:r>
            <a:r>
              <a:rPr lang="cs-CZ" sz="2000" dirty="0" smtClean="0"/>
              <a:t>OZ)</a:t>
            </a:r>
          </a:p>
          <a:p>
            <a:pPr algn="just"/>
            <a:endParaRPr lang="cs-CZ" sz="2000" b="1" dirty="0"/>
          </a:p>
          <a:p>
            <a:pPr algn="just"/>
            <a:r>
              <a:rPr lang="cs-CZ" sz="2000" b="1" dirty="0" smtClean="0"/>
              <a:t>Ochrana slabší strany</a:t>
            </a:r>
          </a:p>
          <a:p>
            <a:pPr algn="just"/>
            <a:endParaRPr lang="cs-CZ" sz="2000" b="1" dirty="0"/>
          </a:p>
          <a:p>
            <a:pPr algn="just"/>
            <a:r>
              <a:rPr lang="cs-CZ" sz="2000" b="1" dirty="0" smtClean="0"/>
              <a:t>-lichva</a:t>
            </a:r>
          </a:p>
          <a:p>
            <a:pPr algn="just"/>
            <a:r>
              <a:rPr lang="cs-CZ" sz="2000" b="1" dirty="0" smtClean="0"/>
              <a:t>-neúměrné zkrácení</a:t>
            </a:r>
          </a:p>
          <a:p>
            <a:pPr algn="just"/>
            <a:r>
              <a:rPr lang="cs-CZ" sz="2000" b="1" dirty="0" smtClean="0"/>
              <a:t>-neobjednané plnění</a:t>
            </a:r>
          </a:p>
          <a:p>
            <a:pPr algn="just"/>
            <a:r>
              <a:rPr lang="cs-CZ" sz="2000" b="1" dirty="0" smtClean="0"/>
              <a:t>-spotřebitelské smlouvy</a:t>
            </a:r>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algn="just"/>
            <a:r>
              <a:rPr lang="cs-CZ" sz="2000" b="1" dirty="0"/>
              <a:t>Lichva</a:t>
            </a:r>
            <a:r>
              <a:rPr lang="cs-CZ" sz="2000" dirty="0"/>
              <a:t> (§§ 1796 a 1797 </a:t>
            </a:r>
            <a:r>
              <a:rPr lang="cs-CZ" sz="2000" dirty="0" smtClean="0"/>
              <a:t>OZ</a:t>
            </a:r>
            <a:r>
              <a:rPr lang="cs-CZ" sz="2000" dirty="0"/>
              <a:t>)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smtClean="0"/>
              <a:t>Neúměrné </a:t>
            </a:r>
            <a:r>
              <a:rPr lang="cs-CZ" sz="2000" b="1" dirty="0"/>
              <a:t>zkrácení</a:t>
            </a:r>
            <a:r>
              <a:rPr lang="cs-CZ" sz="2000" dirty="0"/>
              <a:t> (§§ 1793 až 1795 </a:t>
            </a:r>
            <a:r>
              <a:rPr lang="cs-CZ" sz="2000" dirty="0" smtClean="0"/>
              <a:t>OZ</a:t>
            </a:r>
            <a:r>
              <a:rPr lang="cs-CZ" sz="2000" dirty="0"/>
              <a:t>)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smtClean="0"/>
          </a:p>
          <a:p>
            <a:pPr lvl="0"/>
            <a:endParaRPr lang="cs-CZ" sz="1400" dirty="0" smtClean="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p>
          <a:p>
            <a:pPr lvl="0"/>
            <a:endParaRPr lang="cs-CZ" b="1" u="sng" dirty="0" smtClean="0"/>
          </a:p>
          <a:p>
            <a:pPr algn="just"/>
            <a:r>
              <a:rPr lang="cs-CZ" b="1" dirty="0"/>
              <a:t>neobjednané plnění </a:t>
            </a:r>
            <a:r>
              <a:rPr lang="cs-CZ" dirty="0"/>
              <a:t>(§ 1838 </a:t>
            </a:r>
            <a:r>
              <a:rPr lang="cs-CZ" dirty="0" smtClean="0"/>
              <a:t>OZ</a:t>
            </a:r>
            <a:r>
              <a:rPr lang="cs-CZ" dirty="0"/>
              <a:t>), pro které platí, že se může spotřebitel ujmout jeho držby a nejedná se o bezdůvodné obohacení. Spotřebitel nemusí na své náklady nic vracet, ani ho o tom vyrozumět</a:t>
            </a:r>
            <a:r>
              <a:rPr lang="cs-CZ" dirty="0" smtClean="0"/>
              <a:t>. </a:t>
            </a:r>
            <a:r>
              <a:rPr lang="cs-CZ" b="1" i="1" dirty="0" smtClean="0"/>
              <a:t>(Nic jsem si neobjednal!!!)</a:t>
            </a:r>
          </a:p>
          <a:p>
            <a:pPr algn="just"/>
            <a:endParaRPr lang="cs-CZ" b="1" i="1" dirty="0"/>
          </a:p>
          <a:p>
            <a:pPr algn="just"/>
            <a:r>
              <a:rPr lang="cs-CZ" b="1" i="1" dirty="0" smtClean="0"/>
              <a:t>Smlouvy se spotřebitelem </a:t>
            </a:r>
            <a:r>
              <a:rPr lang="cs-CZ" dirty="0" smtClean="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a:t>
            </a:r>
            <a:r>
              <a:rPr lang="cs-CZ" dirty="0" smtClean="0"/>
              <a:t>OZ</a:t>
            </a:r>
            <a:r>
              <a:rPr lang="cs-CZ" dirty="0"/>
              <a:t>).</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smtClean="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endParaRPr lang="cs-CZ" sz="2400" dirty="0" smtClean="0"/>
          </a:p>
          <a:p>
            <a:pPr algn="just"/>
            <a:endParaRPr lang="cs-CZ" sz="2400" dirty="0"/>
          </a:p>
          <a:p>
            <a:pPr algn="just"/>
            <a:r>
              <a:rPr lang="cs-CZ" sz="2400" dirty="0" smtClean="0"/>
              <a:t>Speciálně </a:t>
            </a:r>
            <a:r>
              <a:rPr lang="cs-CZ" sz="2400" dirty="0"/>
              <a:t>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smtClean="0"/>
          </a:p>
        </p:txBody>
      </p:sp>
    </p:spTree>
    <p:extLst>
      <p:ext uri="{BB962C8B-B14F-4D97-AF65-F5344CB8AC3E}">
        <p14:creationId xmlns:p14="http://schemas.microsoft.com/office/powerpoint/2010/main" val="3088636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a:t>
            </a:r>
            <a:r>
              <a:rPr lang="cs-CZ" sz="2400" b="1" dirty="0" smtClean="0"/>
              <a:t>ávazky</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a:t>
            </a:r>
            <a:r>
              <a:rPr lang="cs-CZ" sz="2000" dirty="0" smtClean="0"/>
              <a:t>vztahu, resp. </a:t>
            </a:r>
            <a:r>
              <a:rPr lang="cs-CZ" sz="2000" b="1" dirty="0" smtClean="0"/>
              <a:t>vztahy věřitelsko-dlužnické</a:t>
            </a:r>
          </a:p>
          <a:p>
            <a:pPr algn="just"/>
            <a:endParaRPr lang="cs-CZ" sz="2000" dirty="0"/>
          </a:p>
          <a:p>
            <a:pPr algn="just"/>
            <a:r>
              <a:rPr lang="cs-CZ" sz="2000" b="1" dirty="0" smtClean="0"/>
              <a:t>Inter partes </a:t>
            </a:r>
            <a:r>
              <a:rPr lang="cs-CZ" sz="2000" dirty="0" smtClean="0"/>
              <a:t>(mezi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smtClean="0"/>
              <a:t>věřitel má vůči dlužníkovi pohledávku a dlužník vůči věřiteli dluh</a:t>
            </a:r>
          </a:p>
          <a:p>
            <a:pPr algn="just"/>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smtClean="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a:t>
            </a:r>
            <a:r>
              <a:rPr lang="cs-CZ" sz="2400" dirty="0" smtClean="0"/>
              <a:t>plnění.</a:t>
            </a:r>
          </a:p>
          <a:p>
            <a:pPr algn="just"/>
            <a:endParaRPr lang="cs-CZ" sz="2400" dirty="0"/>
          </a:p>
          <a:p>
            <a:pPr lvl="0" algn="just"/>
            <a:r>
              <a:rPr lang="cs-CZ" sz="2400" dirty="0"/>
              <a:t>Věřitel je tak nejen oprávněn požadovat od dlužníka svou pohledávku, ale i povinen dlužníkem řádně nabídnuté plnění přijmout</a:t>
            </a:r>
            <a:r>
              <a:rPr lang="cs-CZ" sz="2400" dirty="0" smtClean="0"/>
              <a: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smtClean="0"/>
              <a:t>Závazky</a:t>
            </a:r>
          </a:p>
          <a:p>
            <a:r>
              <a:rPr lang="cs-CZ" sz="2400" b="1" dirty="0" smtClean="0"/>
              <a:t>Prvky </a:t>
            </a:r>
            <a:r>
              <a:rPr lang="cs-CZ" sz="2400" b="1" dirty="0"/>
              <a:t>vztahu</a:t>
            </a:r>
            <a:endParaRPr lang="cs-CZ" sz="2400" dirty="0"/>
          </a:p>
          <a:p>
            <a:pPr marL="342900" lvl="0" indent="-342900" algn="just">
              <a:buFont typeface="Wingdings" panose="05000000000000000000" pitchFamily="2" charset="2"/>
              <a:buChar char="q"/>
            </a:pPr>
            <a:r>
              <a:rPr lang="cs-CZ" sz="2400" b="1" dirty="0" smtClean="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smtClean="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a:t>
            </a:r>
            <a:r>
              <a:rPr lang="cs-CZ" sz="2400" dirty="0" smtClean="0"/>
              <a:t>OZ</a:t>
            </a:r>
            <a:r>
              <a:rPr lang="cs-CZ" sz="2400" dirty="0"/>
              <a:t>: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r>
              <a:rPr lang="cs-CZ" sz="2400" dirty="0" smtClean="0"/>
              <a:t>)</a:t>
            </a:r>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a:t>
            </a:r>
            <a:r>
              <a:rPr lang="cs-CZ" sz="2400" b="1" dirty="0" smtClean="0"/>
              <a:t>ávazky </a:t>
            </a:r>
          </a:p>
          <a:p>
            <a:pPr lvl="0" algn="just"/>
            <a:endParaRPr lang="cs-CZ" b="1" dirty="0" smtClean="0"/>
          </a:p>
          <a:p>
            <a:pPr lvl="0" algn="just"/>
            <a:r>
              <a:rPr lang="cs-CZ" b="1" dirty="0" smtClean="0"/>
              <a:t>Právní důvod vzniku závazku</a:t>
            </a:r>
          </a:p>
          <a:p>
            <a:pPr lvl="0" algn="just"/>
            <a:endParaRPr lang="cs-CZ" b="1" dirty="0"/>
          </a:p>
          <a:p>
            <a:r>
              <a:rPr lang="cs-CZ" dirty="0" smtClean="0"/>
              <a:t>vzniku </a:t>
            </a:r>
            <a:r>
              <a:rPr lang="cs-CZ" dirty="0"/>
              <a:t>závazků může být rozsáhlý okruh právních skutečností </a:t>
            </a:r>
            <a:r>
              <a:rPr lang="cs-CZ" dirty="0" smtClean="0"/>
              <a:t>klasické </a:t>
            </a:r>
            <a:r>
              <a:rPr lang="cs-CZ" dirty="0"/>
              <a:t>dělení provedené římskými právníky je: (§ 1723 </a:t>
            </a:r>
            <a:r>
              <a:rPr lang="cs-CZ" dirty="0" smtClean="0"/>
              <a:t>OZ</a:t>
            </a:r>
            <a:r>
              <a:rPr lang="cs-CZ" dirty="0"/>
              <a:t>)</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smtClean="0"/>
              <a:t>variis</a:t>
            </a:r>
            <a:r>
              <a:rPr lang="cs-CZ" dirty="0" smtClean="0"/>
              <a:t> </a:t>
            </a:r>
            <a:r>
              <a:rPr lang="cs-CZ" dirty="0" err="1" smtClean="0"/>
              <a:t>causarum</a:t>
            </a:r>
            <a:r>
              <a:rPr lang="cs-CZ" dirty="0" smtClean="0"/>
              <a:t> </a:t>
            </a:r>
            <a:r>
              <a:rPr lang="cs-CZ" dirty="0" err="1" smtClean="0"/>
              <a:t>figuris</a:t>
            </a:r>
            <a:r>
              <a:rPr lang="cs-CZ" dirty="0" smtClean="0"/>
              <a:t>)</a:t>
            </a:r>
          </a:p>
          <a:p>
            <a:pPr lvl="1" algn="just"/>
            <a:endParaRPr lang="cs-CZ" dirty="0" smtClean="0"/>
          </a:p>
          <a:p>
            <a:pPr lvl="1" algn="just"/>
            <a:r>
              <a:rPr lang="cs-CZ" dirty="0" smtClean="0"/>
              <a:t>závazky </a:t>
            </a:r>
            <a:r>
              <a:rPr lang="cs-CZ" dirty="0"/>
              <a:t>nejčastěji vznikají ze smluv jako nejfrekventovanějšího právního </a:t>
            </a:r>
            <a:r>
              <a:rPr lang="cs-CZ" dirty="0" smtClean="0"/>
              <a:t>úkonu typické </a:t>
            </a:r>
            <a:r>
              <a:rPr lang="cs-CZ" dirty="0"/>
              <a:t>jsou závazky vzniklé ze způsobení škody či získání neoprávněného majetkového prospěchu, </a:t>
            </a:r>
            <a:r>
              <a:rPr lang="cs-CZ" dirty="0" smtClean="0"/>
              <a:t>jakož </a:t>
            </a:r>
            <a:r>
              <a:rPr lang="cs-CZ" dirty="0"/>
              <a:t>i závazky vzniklé z právně relevantních vad plnění či z prodlení </a:t>
            </a:r>
            <a:endParaRPr lang="cs-CZ" sz="2400" dirty="0"/>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a:t>
            </a:r>
            <a:r>
              <a:rPr lang="cs-CZ" sz="2400" b="1" dirty="0" smtClean="0"/>
              <a:t>ávazky</a:t>
            </a:r>
            <a:endParaRPr lang="cs-CZ" sz="2000" b="1" u="sng" dirty="0" smtClean="0"/>
          </a:p>
          <a:p>
            <a:pPr algn="just"/>
            <a:endParaRPr lang="cs-CZ" sz="2000" b="1" u="sng" dirty="0" smtClean="0"/>
          </a:p>
          <a:p>
            <a:pPr algn="just"/>
            <a:r>
              <a:rPr lang="cs-CZ" sz="2000" b="1" u="sng" dirty="0" smtClean="0"/>
              <a:t>Proces vzniku smlouvy (negociace)</a:t>
            </a:r>
          </a:p>
          <a:p>
            <a:pPr algn="just"/>
            <a:r>
              <a:rPr lang="cs-CZ" sz="2000" dirty="0" smtClean="0"/>
              <a:t>probíhá ve třech krocích</a:t>
            </a:r>
          </a:p>
          <a:p>
            <a:pPr marL="342900" indent="-342900" algn="just">
              <a:buFont typeface="Arial" panose="020B0604020202020204" pitchFamily="34" charset="0"/>
              <a:buChar char="•"/>
            </a:pPr>
            <a:r>
              <a:rPr lang="cs-CZ" sz="2000" dirty="0"/>
              <a:t>n</a:t>
            </a:r>
            <a:r>
              <a:rPr lang="cs-CZ" sz="2000" dirty="0" smtClean="0"/>
              <a:t>abídka (oferta) – návrh na uzavření smlouvy</a:t>
            </a:r>
          </a:p>
          <a:p>
            <a:pPr marL="342900" indent="-342900" algn="just">
              <a:buFont typeface="Arial" panose="020B0604020202020204" pitchFamily="34" charset="0"/>
              <a:buChar char="•"/>
            </a:pPr>
            <a:r>
              <a:rPr lang="cs-CZ" sz="2000" dirty="0"/>
              <a:t>p</a:t>
            </a:r>
            <a:r>
              <a:rPr lang="cs-CZ" sz="2000" dirty="0" smtClean="0"/>
              <a:t>řijetí nabídky (akceptace) – druhá strana přijímá nabídku</a:t>
            </a:r>
          </a:p>
          <a:p>
            <a:pPr marL="342900" indent="-342900" algn="just">
              <a:buFont typeface="Arial" panose="020B0604020202020204" pitchFamily="34" charset="0"/>
              <a:buChar char="•"/>
            </a:pPr>
            <a:r>
              <a:rPr lang="cs-CZ" sz="2000" dirty="0"/>
              <a:t>u</a:t>
            </a:r>
            <a:r>
              <a:rPr lang="cs-CZ" sz="2000" dirty="0" smtClean="0"/>
              <a:t>zavření smlouvy (</a:t>
            </a:r>
            <a:r>
              <a:rPr lang="cs-CZ" sz="2000" dirty="0" err="1" smtClean="0"/>
              <a:t>perfekce</a:t>
            </a:r>
            <a:r>
              <a:rPr lang="cs-CZ" sz="2000" dirty="0" smtClean="0"/>
              <a:t>) = okamžik, kdy se přijetí nabídky stalo účinným</a:t>
            </a:r>
          </a:p>
          <a:p>
            <a:pPr algn="just"/>
            <a:endParaRPr lang="cs-CZ" sz="2000" dirty="0"/>
          </a:p>
          <a:p>
            <a:pPr algn="just"/>
            <a:r>
              <a:rPr lang="cs-CZ" sz="2000" b="1" dirty="0" smtClean="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a:t>
            </a:r>
            <a:r>
              <a:rPr lang="cs-CZ" dirty="0" smtClean="0"/>
              <a:t>nejde o </a:t>
            </a:r>
            <a:r>
              <a:rPr lang="cs-CZ" b="1" dirty="0" smtClean="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a:t>
            </a:r>
            <a:r>
              <a:rPr lang="cs-CZ" b="1" i="1" dirty="0" smtClean="0"/>
              <a:t>smlouvu</a:t>
            </a:r>
            <a:r>
              <a:rPr lang="cs-CZ" dirty="0" smtClean="0"/>
              <a:t> – nemusí být adresována konkrétní osobě (teleshopping, katalogy)</a:t>
            </a:r>
            <a:endParaRPr lang="cs-CZ" sz="2000" b="1" dirty="0"/>
          </a:p>
          <a:p>
            <a:pPr algn="just"/>
            <a:endParaRPr lang="cs-CZ" sz="2000" b="1" dirty="0" smtClean="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smtClean="0"/>
          </a:p>
          <a:p>
            <a:r>
              <a:rPr lang="cs-CZ" sz="2400" b="1" dirty="0" smtClean="0"/>
              <a:t>Akceptace</a:t>
            </a:r>
          </a:p>
          <a:p>
            <a:endParaRPr lang="cs-CZ" sz="2400" dirty="0"/>
          </a:p>
          <a:p>
            <a:pPr lvl="0" algn="just"/>
            <a:r>
              <a:rPr lang="cs-CZ" dirty="0"/>
              <a:t>nabídka je přijata, pokud oblát projeví souhlas s ní vůči navrhovateli </a:t>
            </a:r>
            <a:r>
              <a:rPr lang="cs-CZ" b="1" i="1" dirty="0" smtClean="0"/>
              <a:t>včas i </a:t>
            </a:r>
            <a:r>
              <a:rPr lang="cs-CZ" b="1" i="1" dirty="0"/>
              <a:t>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a:t>
            </a:r>
            <a:r>
              <a:rPr lang="cs-CZ" dirty="0" smtClean="0"/>
              <a:t>nabídkou </a:t>
            </a:r>
          </a:p>
          <a:p>
            <a:pPr lvl="0" algn="just"/>
            <a:r>
              <a:rPr lang="cs-CZ" b="1" i="1" u="sng" dirty="0" smtClean="0"/>
              <a:t>mlčení </a:t>
            </a:r>
            <a:r>
              <a:rPr lang="cs-CZ" u="sng" dirty="0"/>
              <a:t>nebo </a:t>
            </a:r>
            <a:r>
              <a:rPr lang="cs-CZ" b="1" i="1" u="sng" dirty="0"/>
              <a:t>nečinnost</a:t>
            </a:r>
            <a:r>
              <a:rPr lang="cs-CZ" u="sng" dirty="0"/>
              <a:t> samy o sobě přijetím </a:t>
            </a:r>
            <a:r>
              <a:rPr lang="cs-CZ" u="sng" dirty="0" smtClean="0"/>
              <a:t>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a:t>
            </a:r>
            <a:r>
              <a:rPr lang="cs-CZ" b="1" dirty="0" smtClean="0"/>
              <a:t>přijetí</a:t>
            </a:r>
          </a:p>
          <a:p>
            <a:pPr lvl="0"/>
            <a:endParaRPr lang="cs-CZ" b="1" i="1" dirty="0"/>
          </a:p>
          <a:p>
            <a:pPr lvl="0" algn="just"/>
            <a:r>
              <a:rPr lang="cs-CZ" b="1" dirty="0" smtClean="0"/>
              <a:t>za </a:t>
            </a:r>
            <a:r>
              <a:rPr lang="cs-CZ" b="1" dirty="0"/>
              <a:t>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a:p>
          <a:p>
            <a:pPr lvl="0" algn="just"/>
            <a:r>
              <a:rPr lang="cs-CZ" sz="2000" b="1" dirty="0" err="1" smtClean="0"/>
              <a:t>Perfekce</a:t>
            </a:r>
            <a:r>
              <a:rPr lang="cs-CZ" sz="2000" b="1" dirty="0" smtClean="0"/>
              <a:t> </a:t>
            </a:r>
            <a:r>
              <a:rPr lang="cs-CZ" sz="2000" dirty="0" smtClean="0"/>
              <a:t>– </a:t>
            </a:r>
            <a:r>
              <a:rPr lang="cs-CZ" sz="2000" dirty="0"/>
              <a:t>okamžikem, kdy přijetí nabídky nabývá </a:t>
            </a:r>
            <a:r>
              <a:rPr lang="cs-CZ" sz="2000" dirty="0" smtClean="0"/>
              <a:t>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a:t>
            </a:r>
            <a:r>
              <a:rPr lang="cs-CZ" sz="2000" dirty="0" smtClean="0"/>
              <a:t>– vyhlašovatel </a:t>
            </a:r>
            <a:r>
              <a:rPr lang="cs-CZ" sz="2000" dirty="0"/>
              <a:t>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b="1" dirty="0" smtClean="0"/>
              <a:t>–</a:t>
            </a:r>
            <a:r>
              <a:rPr lang="cs-CZ" sz="2000" i="1" dirty="0" smtClean="0"/>
              <a:t>projev </a:t>
            </a:r>
            <a:r>
              <a:rPr lang="cs-CZ" sz="2000" i="1" dirty="0"/>
              <a:t>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endParaRPr lang="cs-CZ" sz="2400" b="1" dirty="0"/>
          </a:p>
          <a:p>
            <a:pPr lvl="0" algn="just"/>
            <a:endParaRPr lang="cs-CZ" sz="2400" b="1" dirty="0" smtClean="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r>
              <a:rPr lang="cs-CZ" sz="2400" dirty="0" smtClean="0"/>
              <a:t>)</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a:t>
            </a:r>
            <a:r>
              <a:rPr lang="cs-CZ" sz="2400" dirty="0" smtClean="0"/>
              <a:t>zákon</a:t>
            </a:r>
          </a:p>
          <a:p>
            <a:pPr lvl="0" algn="just"/>
            <a:endParaRPr lang="cs-CZ" sz="2400" dirty="0"/>
          </a:p>
          <a:p>
            <a:pPr lvl="0" algn="just"/>
            <a:endParaRPr lang="cs-CZ" sz="2400" b="1" dirty="0" smtClean="0"/>
          </a:p>
        </p:txBody>
      </p:sp>
    </p:spTree>
    <p:extLst>
      <p:ext uri="{BB962C8B-B14F-4D97-AF65-F5344CB8AC3E}">
        <p14:creationId xmlns:p14="http://schemas.microsoft.com/office/powerpoint/2010/main" val="181508053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2626</TotalTime>
  <Words>976</Words>
  <Application>Microsoft Office PowerPoint</Application>
  <PresentationFormat>Předvádění na obrazovce (4:3)</PresentationFormat>
  <Paragraphs>214</Paragraphs>
  <Slides>14</Slides>
  <Notes>3</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sady Office</vt:lpstr>
      <vt:lpstr>OBČANSKÉ PRÁVO-ZÁVAZKY (24. 11. 2020)</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205</cp:revision>
  <dcterms:created xsi:type="dcterms:W3CDTF">2015-09-08T17:35:18Z</dcterms:created>
  <dcterms:modified xsi:type="dcterms:W3CDTF">2020-11-24T13:54:40Z</dcterms:modified>
</cp:coreProperties>
</file>