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3" r:id="rId4"/>
    <p:sldId id="266" r:id="rId5"/>
    <p:sldId id="267" r:id="rId6"/>
    <p:sldId id="268" r:id="rId7"/>
    <p:sldId id="282" r:id="rId8"/>
    <p:sldId id="287" r:id="rId9"/>
    <p:sldId id="260" r:id="rId10"/>
    <p:sldId id="284" r:id="rId11"/>
    <p:sldId id="288" r:id="rId12"/>
    <p:sldId id="285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8D053-B8EE-429F-BF64-7066B30056F1}" type="datetimeFigureOut">
              <a:rPr lang="cs-CZ" smtClean="0"/>
              <a:pPr/>
              <a:t>11. 10. 2020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EC81F-0886-45C1-8B5F-0B426AB0DB4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346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3319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600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7438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606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D386-1B0B-444B-A01A-1A40FD71BD99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FF5C-1BC3-4DF5-8FF9-6B0E9E7EF5F4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DDD-8514-4896-8B5D-AAA65159C506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610D-6773-4B62-9336-23751A16E3FE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2587-3F04-468B-9746-449D6A1AB09B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F2C4-9027-4793-ACF5-989F979C73F6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4E6A1-92F0-4D91-8331-6C49418EE1E0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2598-F359-4842-BF87-4FE364CC3F39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83ED-F285-473F-A575-2F8CF16DEC1E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6D8D-8348-482A-A116-BD1C8FA4142C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4579A-F1C9-4051-9959-8CB3B1D9D37C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9FCAA-D033-479F-BB8E-C73E4F1B2EA5}" type="datetime1">
              <a:rPr lang="cs-CZ" smtClean="0"/>
              <a:t>11. 10. 2020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TRESTNÍ ODPOVĚDNOST </a:t>
            </a:r>
            <a:r>
              <a:rPr lang="cs-CZ" sz="3600" b="1" dirty="0" smtClean="0"/>
              <a:t> </a:t>
            </a:r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(</a:t>
            </a:r>
            <a:r>
              <a:rPr lang="cs-CZ" sz="3600" b="1" dirty="0" smtClean="0"/>
              <a:t>20</a:t>
            </a:r>
            <a:r>
              <a:rPr lang="cs-CZ" sz="3600" b="1" dirty="0" smtClean="0"/>
              <a:t>. </a:t>
            </a:r>
            <a:r>
              <a:rPr lang="cs-CZ" sz="3600" b="1" dirty="0" smtClean="0"/>
              <a:t>10. </a:t>
            </a:r>
            <a:r>
              <a:rPr lang="cs-CZ" sz="3600" b="1" dirty="0" smtClean="0"/>
              <a:t>2020)</a:t>
            </a:r>
            <a:r>
              <a:rPr lang="cs-CZ" sz="3600" b="1" dirty="0" smtClean="0"/>
              <a:t/>
            </a:r>
            <a:br>
              <a:rPr lang="cs-CZ" sz="3600" b="1" dirty="0" smtClean="0"/>
            </a:b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JUDr. Michal </a:t>
            </a:r>
            <a:r>
              <a:rPr lang="cs-CZ" b="1" dirty="0" err="1" smtClean="0">
                <a:solidFill>
                  <a:schemeClr val="tx1"/>
                </a:solidFill>
              </a:rPr>
              <a:t>Márton</a:t>
            </a:r>
            <a:r>
              <a:rPr lang="cs-CZ" b="1" dirty="0" smtClean="0">
                <a:solidFill>
                  <a:schemeClr val="tx1"/>
                </a:solidFill>
              </a:rPr>
              <a:t>, Ph.D.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2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Znaky skutkové podstaty trestného činu</a:t>
            </a:r>
          </a:p>
          <a:p>
            <a:pPr lvl="0" algn="just"/>
            <a:endParaRPr lang="cs-CZ" b="1" u="sng" dirty="0" smtClean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cs-CZ" sz="2000" b="1" dirty="0" smtClean="0"/>
              <a:t>Subjektivní stránka</a:t>
            </a:r>
            <a:endParaRPr lang="cs-CZ" sz="2000" dirty="0" smtClean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cs-CZ" sz="2000" dirty="0"/>
          </a:p>
          <a:p>
            <a:pPr lvl="0" algn="just"/>
            <a:r>
              <a:rPr lang="cs-CZ" sz="2000" dirty="0" smtClean="0"/>
              <a:t>je </a:t>
            </a:r>
            <a:r>
              <a:rPr lang="cs-CZ" sz="2000" dirty="0"/>
              <a:t>u </a:t>
            </a:r>
            <a:r>
              <a:rPr lang="cs-CZ" sz="2000" dirty="0" smtClean="0"/>
              <a:t>každého trestného činu představována </a:t>
            </a:r>
            <a:r>
              <a:rPr lang="cs-CZ" sz="2000" dirty="0"/>
              <a:t>zejména zaviněním, vyjadřujícím vnitřní psychický vztah subjektu k předmětnému protiprávnímu jednání a jeho následku.</a:t>
            </a:r>
          </a:p>
          <a:p>
            <a:pPr lvl="0" algn="just"/>
            <a:endParaRPr lang="cs-CZ" sz="2000" dirty="0"/>
          </a:p>
          <a:p>
            <a:pPr lvl="0" algn="just"/>
            <a:r>
              <a:rPr lang="cs-CZ" sz="2000" dirty="0"/>
              <a:t>Právní úprava </a:t>
            </a:r>
            <a:r>
              <a:rPr lang="cs-CZ" sz="2000" dirty="0" smtClean="0"/>
              <a:t>trestných činů </a:t>
            </a:r>
            <a:r>
              <a:rPr lang="cs-CZ" sz="2000" dirty="0"/>
              <a:t>je koncipována na principu </a:t>
            </a:r>
            <a:r>
              <a:rPr lang="cs-CZ" sz="2000" b="1" dirty="0"/>
              <a:t>zavinění</a:t>
            </a:r>
            <a:r>
              <a:rPr lang="cs-CZ" sz="2000" dirty="0"/>
              <a:t>, přičemž k naplnění skutkových </a:t>
            </a:r>
            <a:r>
              <a:rPr lang="cs-CZ" sz="2000" dirty="0" smtClean="0"/>
              <a:t>podstat trestných činů je třeba úmyslného zavinění, nestanoví-li trestní zákon výslovně, že postačuje zavinění z nedbalosti (§ 13 odst. 2 TZ)</a:t>
            </a:r>
            <a:endParaRPr lang="cs-CZ" sz="2000" dirty="0"/>
          </a:p>
          <a:p>
            <a:pPr lvl="0" algn="just"/>
            <a:endParaRPr lang="cs-CZ" sz="2000" dirty="0"/>
          </a:p>
          <a:p>
            <a:pPr algn="just"/>
            <a:r>
              <a:rPr lang="cs-CZ" sz="2000" b="1" dirty="0"/>
              <a:t>Úmysl přímý</a:t>
            </a:r>
            <a:r>
              <a:rPr lang="cs-CZ" sz="2000" dirty="0"/>
              <a:t> » pachatel </a:t>
            </a:r>
            <a:r>
              <a:rPr lang="cs-CZ" sz="2000" b="1" dirty="0"/>
              <a:t>chtěl</a:t>
            </a:r>
            <a:r>
              <a:rPr lang="cs-CZ" sz="2000" dirty="0"/>
              <a:t> svým jednáním </a:t>
            </a:r>
            <a:r>
              <a:rPr lang="cs-CZ" sz="2000" b="1" dirty="0"/>
              <a:t>porušit</a:t>
            </a:r>
            <a:r>
              <a:rPr lang="cs-CZ" sz="2000" dirty="0"/>
              <a:t> nebo </a:t>
            </a:r>
            <a:r>
              <a:rPr lang="cs-CZ" sz="2000" b="1" dirty="0"/>
              <a:t>ohrozit</a:t>
            </a:r>
            <a:r>
              <a:rPr lang="cs-CZ" sz="2000" dirty="0"/>
              <a:t> zájem chráněný zákonem</a:t>
            </a:r>
            <a:r>
              <a:rPr lang="cs-CZ" sz="2000" dirty="0" smtClean="0"/>
              <a:t>.</a:t>
            </a:r>
          </a:p>
          <a:p>
            <a:pPr algn="just"/>
            <a:endParaRPr lang="cs-CZ" sz="2000" dirty="0"/>
          </a:p>
          <a:p>
            <a:pPr lvl="0" algn="just"/>
            <a:r>
              <a:rPr lang="cs-CZ" sz="2000" b="1" dirty="0"/>
              <a:t>Úmysl nepřímý</a:t>
            </a:r>
            <a:r>
              <a:rPr lang="cs-CZ" sz="2000" dirty="0"/>
              <a:t> » pachatel </a:t>
            </a:r>
            <a:r>
              <a:rPr lang="cs-CZ" sz="2000" b="1" dirty="0"/>
              <a:t>věděl, že </a:t>
            </a:r>
            <a:r>
              <a:rPr lang="cs-CZ" sz="2000" dirty="0"/>
              <a:t>svým jednáním </a:t>
            </a:r>
            <a:r>
              <a:rPr lang="cs-CZ" sz="2000" b="1" dirty="0"/>
              <a:t>může ohrozit </a:t>
            </a:r>
            <a:r>
              <a:rPr lang="cs-CZ" sz="2000" dirty="0"/>
              <a:t>zájem chráněný zákonem, a pro případ, že jej poruší nebo ohrozí, </a:t>
            </a:r>
            <a:r>
              <a:rPr lang="cs-CZ" sz="2000" b="1" dirty="0"/>
              <a:t>byl s tím srozuměn</a:t>
            </a:r>
            <a:r>
              <a:rPr lang="cs-CZ" sz="2000" dirty="0"/>
              <a:t>.</a:t>
            </a:r>
            <a:endParaRPr lang="cs-CZ" sz="2000" b="1" dirty="0"/>
          </a:p>
          <a:p>
            <a:pPr algn="just"/>
            <a:endParaRPr lang="cs-CZ" sz="2000" dirty="0" smtClean="0"/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1508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Znaky skutkové podstaty trestného činu</a:t>
            </a:r>
          </a:p>
          <a:p>
            <a:pPr lvl="0" algn="just"/>
            <a:endParaRPr lang="cs-CZ" b="1" u="sng" dirty="0" smtClean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cs-CZ" sz="2000" b="1" dirty="0" smtClean="0"/>
              <a:t>Subjektivní stránka</a:t>
            </a:r>
            <a:endParaRPr lang="cs-CZ" sz="2000" dirty="0" smtClean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cs-CZ" sz="2000" dirty="0"/>
          </a:p>
          <a:p>
            <a:pPr lvl="0" algn="just"/>
            <a:endParaRPr lang="cs-CZ" dirty="0"/>
          </a:p>
          <a:p>
            <a:pPr algn="just"/>
            <a:r>
              <a:rPr lang="cs-CZ" sz="2000" b="1" dirty="0"/>
              <a:t>Nedbalost vědomá </a:t>
            </a:r>
            <a:r>
              <a:rPr lang="cs-CZ" sz="2000" dirty="0"/>
              <a:t>» pachatel </a:t>
            </a:r>
            <a:r>
              <a:rPr lang="cs-CZ" sz="2000" b="1" dirty="0"/>
              <a:t>věděl</a:t>
            </a:r>
            <a:r>
              <a:rPr lang="cs-CZ" sz="2000" dirty="0"/>
              <a:t>, že svým jednáním může způsobit určité následky, ale bez přiměřených důvodů </a:t>
            </a:r>
            <a:r>
              <a:rPr lang="cs-CZ" sz="2000" b="1" dirty="0"/>
              <a:t>spoléhal</a:t>
            </a:r>
            <a:r>
              <a:rPr lang="cs-CZ" sz="2000" dirty="0"/>
              <a:t> na to, že je nezpůsobí.</a:t>
            </a:r>
          </a:p>
          <a:p>
            <a:pPr lvl="0" algn="just"/>
            <a:endParaRPr lang="cs-CZ" sz="2000" b="1" dirty="0"/>
          </a:p>
          <a:p>
            <a:pPr lvl="0" algn="just"/>
            <a:r>
              <a:rPr lang="cs-CZ" sz="2000" b="1" dirty="0" smtClean="0"/>
              <a:t>Nedbalost </a:t>
            </a:r>
            <a:r>
              <a:rPr lang="cs-CZ" sz="2000" b="1" dirty="0"/>
              <a:t>nevědomá </a:t>
            </a:r>
            <a:r>
              <a:rPr lang="cs-CZ" sz="2000" dirty="0"/>
              <a:t>» pachatel </a:t>
            </a:r>
            <a:r>
              <a:rPr lang="cs-CZ" sz="2000" b="1" dirty="0"/>
              <a:t>nevěděl</a:t>
            </a:r>
            <a:r>
              <a:rPr lang="cs-CZ" sz="2000" dirty="0"/>
              <a:t>, že svým jednáním může způsobit škodlivé následky, ač vzhledem k okolnostem a svým osobním poměrům to </a:t>
            </a:r>
            <a:r>
              <a:rPr lang="cs-CZ" sz="2000" b="1" dirty="0"/>
              <a:t>vědět měl a mohl</a:t>
            </a:r>
            <a:r>
              <a:rPr lang="cs-CZ" sz="2000" dirty="0" smtClean="0"/>
              <a:t>.</a:t>
            </a:r>
          </a:p>
          <a:p>
            <a:pPr lvl="0" algn="just"/>
            <a:endParaRPr lang="cs-CZ" sz="2000" dirty="0"/>
          </a:p>
          <a:p>
            <a:pPr lvl="0" algn="just"/>
            <a:r>
              <a:rPr lang="cs-CZ" sz="1400" b="1" i="1" dirty="0" smtClean="0"/>
              <a:t>Hrubá nedbalost – přístup pachatele k náležité opatrnosti svědčí o zřejmé bezohlednosti pachatele k zájmům chráněným trestním zákonem.</a:t>
            </a:r>
          </a:p>
          <a:p>
            <a:pPr lvl="0" algn="just"/>
            <a:endParaRPr lang="cs-CZ" sz="1400" b="1" i="1" dirty="0"/>
          </a:p>
          <a:p>
            <a:pPr lvl="0" algn="just"/>
            <a:r>
              <a:rPr lang="cs-CZ" sz="1400" b="1" i="1" dirty="0" smtClean="0"/>
              <a:t>Srozumění – smíření pachatele s tím, že způsobem stanoveným v trestním zákoně může porušit nebo ohrozit zájem chráněný tímto zákonem</a:t>
            </a:r>
            <a:endParaRPr lang="cs-CZ" sz="1400" b="1" i="1" dirty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4968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11560" y="620689"/>
            <a:ext cx="820891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Okolnosti vylučující protiprávnost</a:t>
            </a:r>
          </a:p>
          <a:p>
            <a:pPr lvl="0" algn="just"/>
            <a:endParaRPr lang="cs-CZ" sz="2000" b="1" dirty="0"/>
          </a:p>
          <a:p>
            <a:pPr algn="just"/>
            <a:r>
              <a:rPr lang="cs-CZ" sz="2000" dirty="0"/>
              <a:t>= okolnosti, které tu jsou v době spáchání trestného činu a které způsobují, že čin není trestným, protože </a:t>
            </a:r>
            <a:r>
              <a:rPr lang="cs-CZ" sz="2000" b="1" dirty="0"/>
              <a:t>není protiprávní</a:t>
            </a:r>
            <a:endParaRPr lang="cs-CZ" sz="2000" dirty="0"/>
          </a:p>
          <a:p>
            <a:pPr lvl="0" algn="just"/>
            <a:endParaRPr lang="cs-CZ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krajní nouze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nutná obrana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s</a:t>
            </a:r>
            <a:r>
              <a:rPr lang="cs-CZ" b="1" dirty="0" smtClean="0"/>
              <a:t>volení poškozeného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p</a:t>
            </a:r>
            <a:r>
              <a:rPr lang="cs-CZ" b="1" dirty="0" smtClean="0"/>
              <a:t>řípustné riziko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o</a:t>
            </a:r>
            <a:r>
              <a:rPr lang="cs-CZ" b="1" dirty="0" smtClean="0"/>
              <a:t>právněné užití zbraně</a:t>
            </a:r>
          </a:p>
          <a:p>
            <a:pPr lvl="0" algn="just"/>
            <a:endParaRPr lang="cs-CZ" b="1" dirty="0"/>
          </a:p>
          <a:p>
            <a:pPr lvl="0" algn="just"/>
            <a:endParaRPr lang="cs-CZ" b="1" dirty="0" smtClean="0"/>
          </a:p>
          <a:p>
            <a:pPr lvl="0" algn="just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8227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75992" cy="365125"/>
          </a:xfrm>
        </p:spPr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692696"/>
            <a:ext cx="8136904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b="1" dirty="0" smtClean="0"/>
              <a:t>Trestní odpovědnost</a:t>
            </a:r>
            <a:r>
              <a:rPr lang="cs-CZ" sz="2400" dirty="0" smtClean="0"/>
              <a:t> </a:t>
            </a:r>
          </a:p>
          <a:p>
            <a:pPr algn="just"/>
            <a:endParaRPr lang="cs-CZ" sz="2400" dirty="0"/>
          </a:p>
          <a:p>
            <a:pPr algn="just"/>
            <a:r>
              <a:rPr lang="cs-CZ" sz="2000" b="1" dirty="0"/>
              <a:t>p</a:t>
            </a:r>
            <a:r>
              <a:rPr lang="cs-CZ" sz="2000" b="1" dirty="0" smtClean="0"/>
              <a:t>rávní předpis</a:t>
            </a:r>
          </a:p>
          <a:p>
            <a:pPr algn="just"/>
            <a:r>
              <a:rPr lang="cs-CZ" sz="2000" dirty="0"/>
              <a:t>z</a:t>
            </a:r>
            <a:r>
              <a:rPr lang="cs-CZ" sz="2000" dirty="0" smtClean="0"/>
              <a:t>ákon č. 40/2009 Sb., trestní zákoník</a:t>
            </a:r>
          </a:p>
          <a:p>
            <a:pPr algn="just"/>
            <a:endParaRPr lang="cs-CZ" dirty="0"/>
          </a:p>
          <a:p>
            <a:pPr algn="just"/>
            <a:r>
              <a:rPr lang="cs-CZ" sz="2000" dirty="0" smtClean="0"/>
              <a:t>přichází v úvahu tehdy, když dojde k narušení společenských vztahů chráněných trestním právem. Vznik odpovědnosti je představován vznikem povinnosti strpět a nést sankci za spáchaný trestný čin. 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dirty="0" smtClean="0"/>
              <a:t>Základem trestně právní odpovědnosti je protiprávní jednání pachatele, za které lze uložit trestní sankci (trest, ochranné opatření, jejich kombinaci).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b="1" dirty="0" smtClean="0"/>
              <a:t>Trestný čin (§ 13 TZ)</a:t>
            </a:r>
          </a:p>
          <a:p>
            <a:pPr algn="just"/>
            <a:r>
              <a:rPr lang="cs-CZ" sz="2000" dirty="0" smtClean="0"/>
              <a:t>-protiprávní čin, který zákon označuje za trestný a který vykazuje znaky uvedené v takovém zákoně</a:t>
            </a:r>
          </a:p>
          <a:p>
            <a:pPr algn="just"/>
            <a:r>
              <a:rPr lang="cs-CZ" sz="2000" dirty="0" smtClean="0"/>
              <a:t>-</a:t>
            </a:r>
            <a:r>
              <a:rPr lang="cs-CZ" sz="2000" b="1" dirty="0" smtClean="0"/>
              <a:t>formální pojetí trestného činu</a:t>
            </a:r>
          </a:p>
          <a:p>
            <a:pPr algn="just"/>
            <a:r>
              <a:rPr lang="cs-CZ" sz="2000" b="1" dirty="0"/>
              <a:t>-korektiv společenské </a:t>
            </a:r>
            <a:r>
              <a:rPr lang="cs-CZ" sz="2000" b="1" dirty="0" smtClean="0"/>
              <a:t>škodlivosti (§ 12 odst. 2 TZ)</a:t>
            </a:r>
            <a:endParaRPr lang="cs-CZ" sz="2000" b="1" dirty="0"/>
          </a:p>
          <a:p>
            <a:pPr algn="just"/>
            <a:r>
              <a:rPr lang="cs-CZ" sz="2000" b="1" dirty="0"/>
              <a:t>-zásada subsidiarity trestní </a:t>
            </a:r>
            <a:r>
              <a:rPr lang="cs-CZ" sz="2000" b="1" dirty="0" smtClean="0"/>
              <a:t>represe (§ 12 odst. 2 TZ)</a:t>
            </a:r>
            <a:endParaRPr lang="cs-CZ" sz="2000" b="1" dirty="0"/>
          </a:p>
          <a:p>
            <a:pPr algn="just"/>
            <a:endParaRPr lang="cs-CZ" sz="2000" b="1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367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2" y="207896"/>
            <a:ext cx="8137057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b="1" dirty="0"/>
              <a:t>Trestní </a:t>
            </a:r>
            <a:r>
              <a:rPr lang="cs-CZ" sz="2400" b="1" dirty="0" smtClean="0"/>
              <a:t>odpovědnost</a:t>
            </a:r>
          </a:p>
          <a:p>
            <a:pPr algn="just"/>
            <a:endParaRPr lang="cs-CZ" sz="2400" b="1" dirty="0"/>
          </a:p>
          <a:p>
            <a:pPr algn="just"/>
            <a:r>
              <a:rPr lang="cs-CZ" sz="2000" dirty="0"/>
              <a:t>k</a:t>
            </a:r>
            <a:r>
              <a:rPr lang="cs-CZ" sz="2000" dirty="0" smtClean="0"/>
              <a:t>ategorizace trestných činů</a:t>
            </a:r>
          </a:p>
          <a:p>
            <a:pPr algn="just"/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 smtClean="0"/>
              <a:t>přečin</a:t>
            </a:r>
            <a:r>
              <a:rPr lang="cs-CZ" sz="2000" dirty="0" smtClean="0"/>
              <a:t> – všechny nedbalostní trestné činy a ty úmyslné trestné činy, za něž zákon stanoví trest odnětí svobody s horní hranicí trestní sazby do 5 let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z</a:t>
            </a:r>
            <a:r>
              <a:rPr lang="cs-CZ" sz="2000" b="1" dirty="0" smtClean="0"/>
              <a:t>ločin</a:t>
            </a:r>
            <a:r>
              <a:rPr lang="cs-CZ" sz="2000" dirty="0" smtClean="0"/>
              <a:t> – všechny trestné činy, které nejsou přečiny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 smtClean="0"/>
              <a:t>zvlášť závažný zločin </a:t>
            </a:r>
            <a:r>
              <a:rPr lang="cs-CZ" sz="2000" dirty="0" smtClean="0"/>
              <a:t>– trestný čin, za něž trestní zákon stanoví trest odnětí svobody s horní hranicí trestní sazby nejméně 10 let</a:t>
            </a:r>
          </a:p>
          <a:p>
            <a:pPr algn="just"/>
            <a:endParaRPr lang="cs-CZ" sz="2400" dirty="0"/>
          </a:p>
          <a:p>
            <a:pPr algn="just"/>
            <a:r>
              <a:rPr lang="cs-CZ" sz="2400" dirty="0" smtClean="0"/>
              <a:t> </a:t>
            </a:r>
            <a:endParaRPr lang="cs-CZ" sz="2400" dirty="0"/>
          </a:p>
          <a:p>
            <a:endParaRPr lang="cs-CZ" b="1" dirty="0"/>
          </a:p>
          <a:p>
            <a:pPr algn="just"/>
            <a:endParaRPr lang="cs-CZ" sz="2000" b="1" dirty="0"/>
          </a:p>
          <a:p>
            <a:pPr algn="just"/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2527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92696"/>
            <a:ext cx="842493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Trestní odpovědnost</a:t>
            </a:r>
          </a:p>
          <a:p>
            <a:endParaRPr lang="cs-CZ" sz="2400" dirty="0" smtClean="0"/>
          </a:p>
          <a:p>
            <a:pPr algn="just"/>
            <a:r>
              <a:rPr lang="cs-CZ" sz="2000" dirty="0" smtClean="0"/>
              <a:t>= předpoklady trestní odpovědnosti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u="sng" dirty="0"/>
              <a:t>Objektivní předpoklady</a:t>
            </a:r>
            <a:r>
              <a:rPr lang="cs-CZ" sz="2000" dirty="0"/>
              <a:t>:</a:t>
            </a:r>
          </a:p>
          <a:p>
            <a:pPr algn="just"/>
            <a:endParaRPr lang="cs-CZ" sz="20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2000" b="1" dirty="0"/>
              <a:t>protiprávnost jednání</a:t>
            </a:r>
            <a:r>
              <a:rPr lang="cs-CZ" sz="2000" dirty="0"/>
              <a:t>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2000" b="1" dirty="0"/>
              <a:t>škodlivé následky </a:t>
            </a:r>
            <a:r>
              <a:rPr lang="cs-CZ" sz="2000" dirty="0"/>
              <a:t>protiprávního jednání,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2000" b="1" dirty="0"/>
              <a:t>příčinný vztah </a:t>
            </a:r>
            <a:r>
              <a:rPr lang="cs-CZ" sz="2000" dirty="0"/>
              <a:t>mezi protiprávním jednáním a škodlivým následkem.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u="sng" dirty="0"/>
              <a:t>Subjektivním předpokladem</a:t>
            </a:r>
            <a:r>
              <a:rPr lang="cs-CZ" sz="2000" dirty="0"/>
              <a:t> </a:t>
            </a:r>
            <a:r>
              <a:rPr lang="cs-CZ" sz="2000" dirty="0" smtClean="0"/>
              <a:t>trestní </a:t>
            </a:r>
            <a:r>
              <a:rPr lang="cs-CZ" sz="2000" dirty="0"/>
              <a:t>odpovědnosti je pak zpravidla </a:t>
            </a:r>
            <a:r>
              <a:rPr lang="cs-CZ" sz="2000" b="1" dirty="0"/>
              <a:t>zavinění</a:t>
            </a:r>
            <a:r>
              <a:rPr lang="cs-CZ" sz="2000" dirty="0" smtClean="0"/>
              <a:t>.</a:t>
            </a:r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  <a:p>
            <a:endParaRPr lang="cs-CZ" altLang="cs-CZ" dirty="0" smtClean="0"/>
          </a:p>
          <a:p>
            <a:pPr algn="just"/>
            <a:endParaRPr lang="cs-CZ" altLang="cs-CZ" sz="1000" dirty="0"/>
          </a:p>
        </p:txBody>
      </p:sp>
    </p:spTree>
    <p:extLst>
      <p:ext uri="{BB962C8B-B14F-4D97-AF65-F5344CB8AC3E}">
        <p14:creationId xmlns:p14="http://schemas.microsoft.com/office/powerpoint/2010/main" val="136624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620688"/>
            <a:ext cx="8208912" cy="7586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Trestní odpovědnost</a:t>
            </a:r>
          </a:p>
          <a:p>
            <a:pPr algn="just"/>
            <a:endParaRPr lang="cs-CZ" sz="2000" b="1" dirty="0"/>
          </a:p>
          <a:p>
            <a:pPr lvl="0" algn="just">
              <a:spcAft>
                <a:spcPts val="600"/>
              </a:spcAft>
            </a:pPr>
            <a:r>
              <a:rPr lang="cs-CZ" sz="2000" dirty="0"/>
              <a:t>Mezi </a:t>
            </a:r>
            <a:r>
              <a:rPr lang="cs-CZ" sz="2000" b="1" dirty="0"/>
              <a:t>zákonnými znaky </a:t>
            </a:r>
            <a:r>
              <a:rPr lang="cs-CZ" sz="2000" b="1" dirty="0" smtClean="0"/>
              <a:t>trestných činů </a:t>
            </a:r>
            <a:r>
              <a:rPr lang="cs-CZ" sz="2000" dirty="0"/>
              <a:t>můžeme rozlišovat: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sz="2000" b="1" dirty="0"/>
              <a:t>obecné znaky </a:t>
            </a:r>
            <a:r>
              <a:rPr lang="cs-CZ" sz="2000" b="1" dirty="0" smtClean="0"/>
              <a:t>trestných činů</a:t>
            </a:r>
            <a:r>
              <a:rPr lang="cs-CZ" sz="2000" dirty="0" smtClean="0"/>
              <a:t>, </a:t>
            </a:r>
            <a:r>
              <a:rPr lang="cs-CZ" sz="2000" dirty="0"/>
              <a:t>které jsou společné pro všechny </a:t>
            </a:r>
            <a:r>
              <a:rPr lang="cs-CZ" sz="2000" dirty="0" smtClean="0"/>
              <a:t>trestné činy </a:t>
            </a:r>
            <a:r>
              <a:rPr lang="cs-CZ" sz="2000" dirty="0"/>
              <a:t>bez rozdílu,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sz="2000" b="1" dirty="0"/>
              <a:t>zákonné znaky skutkové podstaty</a:t>
            </a:r>
            <a:r>
              <a:rPr lang="cs-CZ" sz="2000" dirty="0"/>
              <a:t>, které slouží k individualizaci vždy konkrétního </a:t>
            </a:r>
            <a:r>
              <a:rPr lang="cs-CZ" sz="2000" dirty="0" smtClean="0"/>
              <a:t>trestného činu.</a:t>
            </a:r>
            <a:endParaRPr lang="cs-CZ" sz="2000" dirty="0"/>
          </a:p>
          <a:p>
            <a:pPr lvl="0" algn="just"/>
            <a:endParaRPr lang="cs-CZ" sz="2000" dirty="0"/>
          </a:p>
          <a:p>
            <a:pPr lvl="0" algn="just">
              <a:spcAft>
                <a:spcPts val="600"/>
              </a:spcAft>
            </a:pPr>
            <a:r>
              <a:rPr lang="cs-CZ" sz="2000" dirty="0"/>
              <a:t>K </a:t>
            </a:r>
            <a:r>
              <a:rPr lang="cs-CZ" sz="2000" b="1" dirty="0"/>
              <a:t>obecným zákonným znakům </a:t>
            </a:r>
            <a:r>
              <a:rPr lang="cs-CZ" sz="2000" dirty="0"/>
              <a:t>přestupků patří, že jde o jednání: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protiprávní,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společenská škodlivost</a:t>
            </a:r>
          </a:p>
          <a:p>
            <a:pPr algn="just"/>
            <a:endParaRPr lang="cs-CZ" sz="2000" dirty="0"/>
          </a:p>
          <a:p>
            <a:pPr algn="just">
              <a:spcAft>
                <a:spcPts val="600"/>
              </a:spcAft>
            </a:pPr>
            <a:r>
              <a:rPr lang="cs-CZ" sz="2000" dirty="0"/>
              <a:t>Ke </a:t>
            </a:r>
            <a:r>
              <a:rPr lang="cs-CZ" sz="2000" b="1" dirty="0"/>
              <a:t>znakům, které charakterizují jednotlivé skutkové podstaty</a:t>
            </a:r>
            <a:r>
              <a:rPr lang="cs-CZ" sz="2000" dirty="0"/>
              <a:t> </a:t>
            </a:r>
            <a:r>
              <a:rPr lang="cs-CZ" sz="2000" dirty="0" smtClean="0"/>
              <a:t>trestných činů </a:t>
            </a:r>
            <a:r>
              <a:rPr lang="cs-CZ" sz="2000" dirty="0"/>
              <a:t>patří jejich: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objekt,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objektivní stránka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subjekt,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subjektivní stránka.</a:t>
            </a:r>
          </a:p>
          <a:p>
            <a:endParaRPr lang="cs-CZ" sz="2400" b="1" dirty="0" smtClean="0"/>
          </a:p>
          <a:p>
            <a:endParaRPr lang="cs-CZ" sz="2400" b="1" dirty="0"/>
          </a:p>
          <a:p>
            <a:endParaRPr lang="cs-CZ" sz="2400" b="1" dirty="0"/>
          </a:p>
          <a:p>
            <a:endParaRPr lang="cs-CZ" dirty="0" smtClean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139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31976" cy="365125"/>
          </a:xfrm>
        </p:spPr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280920" cy="6808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cs-CZ" sz="2400" b="1" dirty="0" smtClean="0"/>
              <a:t>Trestní odpovědnost </a:t>
            </a:r>
          </a:p>
          <a:p>
            <a:pPr lvl="0" algn="just"/>
            <a:r>
              <a:rPr lang="cs-CZ" sz="2000" b="1" dirty="0" smtClean="0"/>
              <a:t>Znaky skutkové podstaty trestného činu</a:t>
            </a:r>
            <a:endParaRPr lang="cs-CZ" sz="2000" b="1" dirty="0"/>
          </a:p>
          <a:p>
            <a:pPr>
              <a:lnSpc>
                <a:spcPct val="90000"/>
              </a:lnSpc>
            </a:pPr>
            <a:endParaRPr lang="cs-CZ" altLang="cs-CZ" sz="2000" dirty="0" smtClean="0"/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altLang="cs-CZ" sz="2000" b="1" dirty="0" smtClean="0"/>
              <a:t>Objekt</a:t>
            </a:r>
            <a:endParaRPr lang="cs-CZ" altLang="cs-CZ" sz="2000" dirty="0"/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cs-CZ" altLang="cs-CZ" sz="2000" dirty="0" smtClean="0"/>
          </a:p>
          <a:p>
            <a:pPr algn="just">
              <a:lnSpc>
                <a:spcPct val="90000"/>
              </a:lnSpc>
            </a:pPr>
            <a:r>
              <a:rPr lang="cs-CZ" altLang="cs-CZ" sz="2000" dirty="0" smtClean="0"/>
              <a:t>jevy a společenské vztahy, proti nimž směřuje protiprávní jednání, přičemž tyto jevy a vztahy jsou chráněny zákonem.</a:t>
            </a:r>
          </a:p>
          <a:p>
            <a:pPr algn="just">
              <a:lnSpc>
                <a:spcPct val="90000"/>
              </a:lnSpc>
            </a:pPr>
            <a:endParaRPr lang="cs-CZ" altLang="cs-CZ" sz="2000" dirty="0"/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objekt obecný </a:t>
            </a:r>
            <a:r>
              <a:rPr lang="cs-CZ" altLang="cs-CZ" sz="2000" dirty="0"/>
              <a:t>– obecný zájem na nepáchání trestných činů</a:t>
            </a:r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objekt druhový – </a:t>
            </a:r>
            <a:r>
              <a:rPr lang="cs-CZ" altLang="cs-CZ" sz="2000" dirty="0"/>
              <a:t>ochrana druhově stejných společenských zájmů (názvy hlav zvláštní části trestního zákoníku), např. </a:t>
            </a:r>
          </a:p>
          <a:p>
            <a:pPr algn="just">
              <a:lnSpc>
                <a:spcPct val="90000"/>
              </a:lnSpc>
            </a:pPr>
            <a:endParaRPr lang="cs-CZ" altLang="cs-CZ" sz="2000" dirty="0"/>
          </a:p>
          <a:p>
            <a:pPr marL="742950" lvl="1" indent="-28575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2000" dirty="0"/>
              <a:t>trestné činy proti životu a zdraví</a:t>
            </a:r>
          </a:p>
          <a:p>
            <a:pPr marL="742950" lvl="1" indent="-28575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2000" dirty="0"/>
              <a:t>trestné činy proti svobodě a právům na ochranu osobnosti</a:t>
            </a:r>
          </a:p>
          <a:p>
            <a:pPr marL="742950" lvl="1" indent="-28575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2000" dirty="0"/>
              <a:t>trestné činy proti majetku</a:t>
            </a:r>
          </a:p>
          <a:p>
            <a:pPr marL="742950" lvl="1" indent="-28575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2000" dirty="0"/>
              <a:t>trestné činy hospodářské</a:t>
            </a:r>
          </a:p>
          <a:p>
            <a:pPr marL="742950" lvl="1" indent="-28575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2000" dirty="0"/>
              <a:t>trestné činy obecně nebezpečné atp</a:t>
            </a:r>
            <a:r>
              <a:rPr lang="cs-CZ" altLang="cs-CZ" sz="2000" dirty="0" smtClean="0"/>
              <a:t>.</a:t>
            </a:r>
          </a:p>
          <a:p>
            <a:pPr lvl="1" algn="just">
              <a:lnSpc>
                <a:spcPct val="90000"/>
              </a:lnSpc>
            </a:pPr>
            <a:endParaRPr lang="cs-CZ" altLang="cs-CZ" sz="2000" dirty="0"/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objekt individuální – </a:t>
            </a:r>
            <a:r>
              <a:rPr lang="cs-CZ" altLang="cs-CZ" sz="2000" dirty="0" smtClean="0"/>
              <a:t>objekt, jež chrání konkrétní ustanovení zvláštního zákona</a:t>
            </a:r>
            <a:endParaRPr lang="cs-CZ" altLang="cs-CZ" sz="2000" b="1" dirty="0" smtClean="0"/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objekt konkrétní – </a:t>
            </a:r>
            <a:r>
              <a:rPr lang="cs-CZ" altLang="cs-CZ" sz="2000" dirty="0" smtClean="0"/>
              <a:t>objekt dotčený konkrétním trestným činem konkrétního pachatele</a:t>
            </a:r>
            <a:endParaRPr lang="cs-CZ" altLang="cs-CZ" sz="2000" b="1" dirty="0" smtClean="0"/>
          </a:p>
          <a:p>
            <a:pPr algn="just">
              <a:lnSpc>
                <a:spcPct val="90000"/>
              </a:lnSpc>
            </a:pPr>
            <a:endParaRPr lang="cs-CZ" altLang="cs-CZ" sz="1000" b="1" dirty="0"/>
          </a:p>
          <a:p>
            <a:pPr lvl="1" algn="just">
              <a:lnSpc>
                <a:spcPct val="90000"/>
              </a:lnSpc>
            </a:pPr>
            <a:endParaRPr lang="cs-CZ" altLang="cs-CZ" dirty="0" smtClean="0"/>
          </a:p>
          <a:p>
            <a:pPr algn="just">
              <a:lnSpc>
                <a:spcPct val="90000"/>
              </a:lnSpc>
            </a:pPr>
            <a:endParaRPr lang="cs-CZ" altLang="cs-CZ" sz="1000" dirty="0" smtClean="0"/>
          </a:p>
          <a:p>
            <a:pPr algn="just">
              <a:lnSpc>
                <a:spcPct val="90000"/>
              </a:lnSpc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51299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75992" cy="365125"/>
          </a:xfrm>
        </p:spPr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79"/>
            <a:ext cx="8496944" cy="5685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cs-CZ" sz="2400" b="1" dirty="0" smtClean="0"/>
              <a:t>Trestní odpovědnost za přestupky</a:t>
            </a:r>
          </a:p>
          <a:p>
            <a:pPr algn="just"/>
            <a:r>
              <a:rPr lang="cs-CZ" sz="2000" b="1" dirty="0"/>
              <a:t>Znaky skutkové podstaty trestného činu</a:t>
            </a:r>
          </a:p>
          <a:p>
            <a:pPr lvl="0" algn="just"/>
            <a:endParaRPr lang="cs-CZ" sz="2400" b="1" dirty="0" smtClean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cs-CZ" sz="2000" b="1" dirty="0" smtClean="0"/>
              <a:t>Objektivní stránka</a:t>
            </a:r>
          </a:p>
          <a:p>
            <a:pPr lvl="0" algn="just"/>
            <a:endParaRPr lang="cs-CZ" sz="2000" b="1" dirty="0"/>
          </a:p>
          <a:p>
            <a:pPr algn="just">
              <a:lnSpc>
                <a:spcPct val="90000"/>
              </a:lnSpc>
            </a:pPr>
            <a:r>
              <a:rPr lang="cs-CZ" altLang="cs-CZ" sz="2000" dirty="0"/>
              <a:t>protiprávní jednání jako akt volního chování, jeho škodlivý následek a tzv. </a:t>
            </a:r>
            <a:r>
              <a:rPr lang="cs-CZ" altLang="cs-CZ" sz="2000" b="1" dirty="0"/>
              <a:t>kauzální nexus </a:t>
            </a:r>
            <a:r>
              <a:rPr lang="cs-CZ" altLang="cs-CZ" sz="2000" dirty="0"/>
              <a:t>(příčinný vztah mezi jednáním a následkem).</a:t>
            </a:r>
          </a:p>
          <a:p>
            <a:pPr algn="just">
              <a:lnSpc>
                <a:spcPct val="90000"/>
              </a:lnSpc>
            </a:pPr>
            <a:endParaRPr lang="cs-CZ" altLang="cs-CZ" sz="1050" dirty="0"/>
          </a:p>
          <a:p>
            <a:pPr algn="just">
              <a:lnSpc>
                <a:spcPct val="90000"/>
              </a:lnSpc>
            </a:pPr>
            <a:r>
              <a:rPr lang="cs-CZ" altLang="cs-CZ" sz="2000" b="1" dirty="0"/>
              <a:t>Jednání</a:t>
            </a:r>
            <a:r>
              <a:rPr lang="cs-CZ" altLang="cs-CZ" sz="2000" dirty="0"/>
              <a:t> – projev vůle pachatele trestného činu navenek aktivním </a:t>
            </a:r>
            <a:r>
              <a:rPr lang="cs-CZ" altLang="cs-CZ" sz="2000" b="1" dirty="0"/>
              <a:t>konáním </a:t>
            </a:r>
            <a:r>
              <a:rPr lang="cs-CZ" altLang="cs-CZ" sz="2000" dirty="0"/>
              <a:t>(trestné činy </a:t>
            </a:r>
            <a:r>
              <a:rPr lang="cs-CZ" altLang="cs-CZ" sz="2000" dirty="0" err="1"/>
              <a:t>komisivní</a:t>
            </a:r>
            <a:r>
              <a:rPr lang="cs-CZ" altLang="cs-CZ" sz="2000" dirty="0"/>
              <a:t>), nebo </a:t>
            </a:r>
            <a:r>
              <a:rPr lang="cs-CZ" altLang="cs-CZ" sz="2000" b="1" dirty="0"/>
              <a:t>nekonáním</a:t>
            </a:r>
            <a:r>
              <a:rPr lang="cs-CZ" altLang="cs-CZ" sz="2000" dirty="0"/>
              <a:t> (pravé omisivní trestné </a:t>
            </a:r>
            <a:r>
              <a:rPr lang="cs-CZ" altLang="cs-CZ" sz="2000" dirty="0" smtClean="0"/>
              <a:t>činy)</a:t>
            </a:r>
          </a:p>
          <a:p>
            <a:pPr algn="just">
              <a:lnSpc>
                <a:spcPct val="90000"/>
              </a:lnSpc>
            </a:pPr>
            <a:endParaRPr lang="cs-CZ" altLang="cs-CZ" sz="2000" dirty="0"/>
          </a:p>
          <a:p>
            <a:pPr algn="just">
              <a:lnSpc>
                <a:spcPct val="90000"/>
              </a:lnSpc>
            </a:pPr>
            <a:r>
              <a:rPr lang="cs-CZ" altLang="cs-CZ" sz="2000" dirty="0" smtClean="0"/>
              <a:t>Dále existují trestné činy, jež spáchat </a:t>
            </a:r>
            <a:r>
              <a:rPr lang="cs-CZ" altLang="cs-CZ" sz="2000" dirty="0"/>
              <a:t>jak </a:t>
            </a:r>
            <a:r>
              <a:rPr lang="cs-CZ" altLang="cs-CZ" sz="2000" dirty="0" smtClean="0"/>
              <a:t>jednáním,  </a:t>
            </a:r>
            <a:r>
              <a:rPr lang="cs-CZ" altLang="cs-CZ" sz="2000" dirty="0"/>
              <a:t>tak </a:t>
            </a:r>
            <a:r>
              <a:rPr lang="cs-CZ" altLang="cs-CZ" sz="2000" b="1" dirty="0" smtClean="0"/>
              <a:t>i opominutím </a:t>
            </a:r>
            <a:r>
              <a:rPr lang="cs-CZ" altLang="cs-CZ" sz="2000" b="1" dirty="0"/>
              <a:t>jednání, k němuž byl pachatel povinen</a:t>
            </a:r>
            <a:r>
              <a:rPr lang="cs-CZ" altLang="cs-CZ" sz="2000" dirty="0"/>
              <a:t> (nepravé omisivní). </a:t>
            </a:r>
          </a:p>
          <a:p>
            <a:pPr lvl="0" algn="just"/>
            <a:endParaRPr lang="cs-CZ" sz="2000" b="1" dirty="0"/>
          </a:p>
          <a:p>
            <a:pPr algn="just"/>
            <a:r>
              <a:rPr lang="cs-CZ" sz="2000" b="1" dirty="0" smtClean="0"/>
              <a:t>Následek</a:t>
            </a:r>
            <a:r>
              <a:rPr lang="cs-CZ" sz="2000" dirty="0" smtClean="0"/>
              <a:t> - porušení/ohrožení zájmu chráněného trestním zákonem (trestné činy poruchové/</a:t>
            </a:r>
            <a:r>
              <a:rPr lang="cs-CZ" sz="2000" dirty="0" err="1" smtClean="0"/>
              <a:t>ohrožovací</a:t>
            </a:r>
            <a:r>
              <a:rPr lang="cs-CZ" sz="2000" dirty="0" smtClean="0"/>
              <a:t>)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b="1" dirty="0" smtClean="0"/>
              <a:t>Účinek</a:t>
            </a:r>
            <a:r>
              <a:rPr lang="cs-CZ" sz="2000" dirty="0" smtClean="0"/>
              <a:t> = změna na hmotném předmětu útoku</a:t>
            </a:r>
          </a:p>
          <a:p>
            <a:pPr algn="just"/>
            <a:endParaRPr lang="cs-CZ" sz="20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36670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31976" cy="365125"/>
          </a:xfrm>
        </p:spPr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280920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Znaky skutkové podstaty trestného činu</a:t>
            </a:r>
            <a:endParaRPr lang="cs-CZ" sz="2000" b="1" dirty="0"/>
          </a:p>
          <a:p>
            <a:pPr algn="just">
              <a:lnSpc>
                <a:spcPct val="90000"/>
              </a:lnSpc>
            </a:pPr>
            <a:endParaRPr lang="cs-CZ" altLang="cs-CZ" sz="10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cs-CZ" sz="2000" b="1" dirty="0" smtClean="0"/>
              <a:t>Subjekt</a:t>
            </a:r>
            <a:r>
              <a:rPr lang="cs-CZ" sz="2000" dirty="0" smtClean="0"/>
              <a:t> </a:t>
            </a:r>
          </a:p>
          <a:p>
            <a:pPr algn="just"/>
            <a:endParaRPr lang="cs-CZ" sz="1000" dirty="0"/>
          </a:p>
          <a:p>
            <a:pPr algn="just"/>
            <a:endParaRPr lang="cs-CZ" sz="1000" dirty="0" smtClean="0"/>
          </a:p>
          <a:p>
            <a:pPr algn="just"/>
            <a:r>
              <a:rPr lang="cs-CZ" sz="2000" dirty="0" smtClean="0"/>
              <a:t>tj</a:t>
            </a:r>
            <a:r>
              <a:rPr lang="cs-CZ" sz="2000" dirty="0"/>
              <a:t>. ten, kdo </a:t>
            </a:r>
            <a:r>
              <a:rPr lang="cs-CZ" sz="2000" dirty="0" smtClean="0"/>
              <a:t>trestný čin </a:t>
            </a:r>
            <a:r>
              <a:rPr lang="cs-CZ" sz="2000" dirty="0"/>
              <a:t>spáchá, obecným předpokladem postavení subjektu trestného činu je jeho způsobilost k právní odpovědnosti.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dirty="0"/>
              <a:t>Postih za trestný čin může být uplatněn jen vůči subjektu, kterým je </a:t>
            </a:r>
            <a:r>
              <a:rPr lang="cs-CZ" sz="2000" b="1" dirty="0"/>
              <a:t>odpovědná fyzická osoba</a:t>
            </a:r>
            <a:r>
              <a:rPr lang="cs-CZ" sz="2000" dirty="0"/>
              <a:t> a </a:t>
            </a:r>
            <a:r>
              <a:rPr lang="cs-CZ" sz="2000" b="1" dirty="0"/>
              <a:t>právnická osoba</a:t>
            </a:r>
            <a:r>
              <a:rPr lang="cs-CZ" sz="2000" dirty="0"/>
              <a:t>. 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dirty="0"/>
              <a:t>Odpovědnost za </a:t>
            </a:r>
            <a:r>
              <a:rPr lang="cs-CZ" sz="2000" dirty="0" smtClean="0"/>
              <a:t>trestný čin </a:t>
            </a:r>
            <a:r>
              <a:rPr lang="cs-CZ" sz="2000" dirty="0"/>
              <a:t>je podle platné právní úpravy vyloučena u osob, které spáchaly </a:t>
            </a:r>
            <a:r>
              <a:rPr lang="cs-CZ" sz="2000" dirty="0" smtClean="0"/>
              <a:t>trestný čin </a:t>
            </a:r>
            <a:r>
              <a:rPr lang="cs-CZ" sz="2000" b="1" dirty="0"/>
              <a:t>před dovršením 15 let věku</a:t>
            </a:r>
            <a:r>
              <a:rPr lang="cs-CZ" sz="2000" dirty="0"/>
              <a:t>. Za subjekt </a:t>
            </a:r>
            <a:r>
              <a:rPr lang="cs-CZ" sz="2000" dirty="0" smtClean="0"/>
              <a:t>trestného činu </a:t>
            </a:r>
            <a:r>
              <a:rPr lang="cs-CZ" sz="2000" dirty="0"/>
              <a:t>není považována ani osoba, která spáchala </a:t>
            </a:r>
            <a:r>
              <a:rPr lang="cs-CZ" sz="2000" dirty="0" smtClean="0"/>
              <a:t>trestný čin </a:t>
            </a:r>
            <a:r>
              <a:rPr lang="cs-CZ" sz="2000" b="1" dirty="0"/>
              <a:t>ve stavu nepříčetnosti</a:t>
            </a:r>
            <a:r>
              <a:rPr lang="cs-CZ" sz="2000" dirty="0"/>
              <a:t>, pokud se však do tohoto stavu nepřivedla (byť z nedbalosti) požitím alkoholu nebo užitím jiné návykové látky.</a:t>
            </a:r>
          </a:p>
          <a:p>
            <a:pPr algn="just"/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270767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275856" y="6356349"/>
            <a:ext cx="3024336" cy="365125"/>
          </a:xfrm>
        </p:spPr>
        <p:txBody>
          <a:bodyPr/>
          <a:lstStyle/>
          <a:p>
            <a:r>
              <a:rPr lang="fr-FR" smtClean="0"/>
              <a:t>Právo,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76672"/>
            <a:ext cx="8640960" cy="1228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Znaky skutkové podstaty trestného činu</a:t>
            </a:r>
          </a:p>
          <a:p>
            <a:pPr lvl="0" algn="just"/>
            <a:endParaRPr lang="cs-CZ" dirty="0" smtClean="0"/>
          </a:p>
          <a:p>
            <a:pPr algn="just"/>
            <a:r>
              <a:rPr lang="cs-CZ" sz="2000" b="1" dirty="0"/>
              <a:t>Stav nepříčetnosti </a:t>
            </a:r>
            <a:r>
              <a:rPr lang="cs-CZ" sz="2000" dirty="0"/>
              <a:t>– duševní porucha v době páchání trestného činu, která osobě znemožňuje rozpoznat protiprávnost činu (absence rozumové složky) nebo ovládat své jednání (absence volní složky)</a:t>
            </a:r>
          </a:p>
          <a:p>
            <a:pPr algn="just"/>
            <a:r>
              <a:rPr lang="cs-CZ" sz="1400" b="1" dirty="0" smtClean="0">
                <a:solidFill>
                  <a:srgbClr val="FF0000"/>
                </a:solidFill>
              </a:rPr>
              <a:t>A </a:t>
            </a:r>
            <a:r>
              <a:rPr lang="cs-CZ" sz="1400" b="1" dirty="0">
                <a:solidFill>
                  <a:srgbClr val="FF0000"/>
                </a:solidFill>
              </a:rPr>
              <a:t>co vliv alkoholu</a:t>
            </a:r>
            <a:r>
              <a:rPr lang="cs-CZ" sz="1400" b="1" dirty="0" smtClean="0">
                <a:solidFill>
                  <a:srgbClr val="FF0000"/>
                </a:solidFill>
              </a:rPr>
              <a:t>..?</a:t>
            </a:r>
            <a:endParaRPr lang="cs-CZ" sz="2000" b="1" dirty="0">
              <a:solidFill>
                <a:srgbClr val="FF0000"/>
              </a:solidFill>
            </a:endParaRPr>
          </a:p>
          <a:p>
            <a:pPr algn="just"/>
            <a:r>
              <a:rPr lang="cs-CZ" sz="1400" dirty="0">
                <a:solidFill>
                  <a:srgbClr val="FF0000"/>
                </a:solidFill>
              </a:rPr>
              <a:t>zjišťuje se stav pachatele před aplikací návykové látky a vliv aplikace návykové látky na příčetnost pachatele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400" dirty="0" err="1">
                <a:solidFill>
                  <a:srgbClr val="FF0000"/>
                </a:solidFill>
              </a:rPr>
              <a:t>actio</a:t>
            </a:r>
            <a:r>
              <a:rPr lang="cs-CZ" sz="1400" dirty="0">
                <a:solidFill>
                  <a:srgbClr val="FF0000"/>
                </a:solidFill>
              </a:rPr>
              <a:t> libera in causa </a:t>
            </a:r>
            <a:r>
              <a:rPr lang="cs-CZ" sz="1400" dirty="0" err="1">
                <a:solidFill>
                  <a:srgbClr val="FF0000"/>
                </a:solidFill>
              </a:rPr>
              <a:t>dolosa</a:t>
            </a:r>
            <a:r>
              <a:rPr lang="cs-CZ" sz="1400" dirty="0">
                <a:solidFill>
                  <a:srgbClr val="FF0000"/>
                </a:solidFill>
              </a:rPr>
              <a:t> (svobodné ve své příčině) = pachatel se opil na kuráž, aby spáchal trestný čin = odpovědnost podle obecných zásad za úmyslný trestný čin (§ 360/2  </a:t>
            </a:r>
            <a:r>
              <a:rPr lang="cs-CZ" sz="1400" dirty="0" err="1">
                <a:solidFill>
                  <a:srgbClr val="FF0000"/>
                </a:solidFill>
              </a:rPr>
              <a:t>tr</a:t>
            </a:r>
            <a:r>
              <a:rPr lang="cs-CZ" sz="1400" dirty="0">
                <a:solidFill>
                  <a:srgbClr val="FF0000"/>
                </a:solidFill>
              </a:rPr>
              <a:t>. zákoníku)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400" dirty="0" err="1">
                <a:solidFill>
                  <a:srgbClr val="FF0000"/>
                </a:solidFill>
              </a:rPr>
              <a:t>actio</a:t>
            </a:r>
            <a:r>
              <a:rPr lang="cs-CZ" sz="1400" dirty="0">
                <a:solidFill>
                  <a:srgbClr val="FF0000"/>
                </a:solidFill>
              </a:rPr>
              <a:t> libera in causa </a:t>
            </a:r>
            <a:r>
              <a:rPr lang="cs-CZ" sz="1400" dirty="0" err="1">
                <a:solidFill>
                  <a:srgbClr val="FF0000"/>
                </a:solidFill>
              </a:rPr>
              <a:t>culposa</a:t>
            </a:r>
            <a:r>
              <a:rPr lang="cs-CZ" sz="1400" dirty="0">
                <a:solidFill>
                  <a:srgbClr val="FF0000"/>
                </a:solidFill>
              </a:rPr>
              <a:t> = pachatel spáchá nedbalostní trestný čin a jeho nedbalost spočívá v užití návykové látky, v důsledku čehož se </a:t>
            </a:r>
            <a:r>
              <a:rPr lang="cs-CZ" sz="1400" u="sng" dirty="0">
                <a:solidFill>
                  <a:srgbClr val="FF0000"/>
                </a:solidFill>
              </a:rPr>
              <a:t>uvedl do stavu nepříčetnosti, ať už úmyslně či nedbalostně</a:t>
            </a:r>
            <a:r>
              <a:rPr lang="cs-CZ" sz="1400" dirty="0">
                <a:solidFill>
                  <a:srgbClr val="FF0000"/>
                </a:solidFill>
              </a:rPr>
              <a:t>, bude odpovědný podle obecných zásad za nedbalostní trestný čin (§ 360/2 </a:t>
            </a:r>
            <a:r>
              <a:rPr lang="cs-CZ" sz="1400" dirty="0" err="1">
                <a:solidFill>
                  <a:srgbClr val="FF0000"/>
                </a:solidFill>
              </a:rPr>
              <a:t>tr</a:t>
            </a:r>
            <a:r>
              <a:rPr lang="cs-CZ" sz="1400" dirty="0">
                <a:solidFill>
                  <a:srgbClr val="FF0000"/>
                </a:solidFill>
              </a:rPr>
              <a:t>. zákoníku)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rgbClr val="FF0000"/>
                </a:solidFill>
              </a:rPr>
              <a:t>opilství (</a:t>
            </a:r>
            <a:r>
              <a:rPr lang="cs-CZ" sz="1400" dirty="0" err="1">
                <a:solidFill>
                  <a:srgbClr val="FF0000"/>
                </a:solidFill>
              </a:rPr>
              <a:t>rauchdelikt</a:t>
            </a:r>
            <a:r>
              <a:rPr lang="cs-CZ" sz="1400" dirty="0">
                <a:solidFill>
                  <a:srgbClr val="FF0000"/>
                </a:solidFill>
              </a:rPr>
              <a:t>) = spáchá v důsledku opilosti čin jinak trestný, u něhož není dáno zavinění (§ 360/1 </a:t>
            </a:r>
            <a:r>
              <a:rPr lang="cs-CZ" sz="1400" dirty="0" err="1">
                <a:solidFill>
                  <a:srgbClr val="FF0000"/>
                </a:solidFill>
              </a:rPr>
              <a:t>tr</a:t>
            </a:r>
            <a:r>
              <a:rPr lang="cs-CZ" sz="1400" dirty="0">
                <a:solidFill>
                  <a:srgbClr val="FF0000"/>
                </a:solidFill>
              </a:rPr>
              <a:t>. zákoníku)</a:t>
            </a:r>
          </a:p>
          <a:p>
            <a:pPr algn="just"/>
            <a:r>
              <a:rPr lang="cs-CZ" sz="2000" dirty="0" smtClean="0"/>
              <a:t>Naše </a:t>
            </a:r>
            <a:r>
              <a:rPr lang="cs-CZ" sz="2000" dirty="0"/>
              <a:t>právní úprava nevylučuje, aby subjektem </a:t>
            </a:r>
            <a:r>
              <a:rPr lang="cs-CZ" sz="2000" dirty="0" smtClean="0"/>
              <a:t>trestného činu </a:t>
            </a:r>
            <a:r>
              <a:rPr lang="cs-CZ" sz="2000" dirty="0"/>
              <a:t>byl někdo jiný než český státní občan. Může jím být i </a:t>
            </a:r>
            <a:r>
              <a:rPr lang="cs-CZ" sz="2000" b="1" dirty="0"/>
              <a:t>cizinec </a:t>
            </a:r>
            <a:r>
              <a:rPr lang="cs-CZ" sz="2000" dirty="0"/>
              <a:t>nebo </a:t>
            </a:r>
            <a:r>
              <a:rPr lang="cs-CZ" sz="2000" b="1" dirty="0"/>
              <a:t>bezdomovec</a:t>
            </a:r>
            <a:r>
              <a:rPr lang="cs-CZ" sz="2000" dirty="0"/>
              <a:t> („kdo…“) – </a:t>
            </a:r>
            <a:r>
              <a:rPr lang="cs-CZ" sz="2000" b="1" dirty="0"/>
              <a:t>obecný </a:t>
            </a:r>
            <a:r>
              <a:rPr lang="cs-CZ" sz="2000" b="1" dirty="0" smtClean="0"/>
              <a:t>subjekt</a:t>
            </a:r>
            <a:endParaRPr lang="cs-CZ" sz="2000" dirty="0"/>
          </a:p>
          <a:p>
            <a:pPr algn="just"/>
            <a:r>
              <a:rPr lang="cs-CZ" sz="2000" b="1" dirty="0"/>
              <a:t>Konkrétní subjekt </a:t>
            </a:r>
            <a:r>
              <a:rPr lang="cs-CZ" sz="2000" dirty="0"/>
              <a:t>= je nositelem zvláštní vlastnosti (rodič)</a:t>
            </a:r>
          </a:p>
          <a:p>
            <a:pPr algn="just"/>
            <a:r>
              <a:rPr lang="cs-CZ" sz="2000" b="1" dirty="0"/>
              <a:t>Speciální subjekt </a:t>
            </a:r>
            <a:r>
              <a:rPr lang="cs-CZ" sz="2000" dirty="0"/>
              <a:t>= je nositelem zvláštní způsobilosti nebo postavení (veřejný činitel, svědek)</a:t>
            </a:r>
          </a:p>
          <a:p>
            <a:pPr lvl="0" algn="just"/>
            <a:endParaRPr lang="cs-CZ" sz="2000" b="1" u="sng" dirty="0"/>
          </a:p>
          <a:p>
            <a:pPr lvl="0" algn="just"/>
            <a:endParaRPr lang="cs-CZ" sz="2000" b="1" u="sng" dirty="0" smtClean="0"/>
          </a:p>
          <a:p>
            <a:pPr lvl="0" algn="just"/>
            <a:endParaRPr lang="cs-CZ" b="1" u="sng" dirty="0" smtClean="0"/>
          </a:p>
          <a:p>
            <a:pPr lvl="0" algn="just"/>
            <a:endParaRPr lang="cs-CZ" b="1" u="sng" dirty="0" smtClean="0"/>
          </a:p>
          <a:p>
            <a:pPr lvl="0" algn="just"/>
            <a:endParaRPr lang="cs-CZ" b="1" u="sng" dirty="0"/>
          </a:p>
          <a:p>
            <a:pPr lvl="0" algn="just"/>
            <a:r>
              <a:rPr lang="cs-CZ" b="1" u="sng" dirty="0" smtClean="0"/>
              <a:t>Subjektivní stránka</a:t>
            </a:r>
            <a:r>
              <a:rPr lang="cs-CZ" dirty="0" smtClean="0"/>
              <a:t> = je u každého deliktu představována zejména zaviněním, vyjadřujícím vnitřní psychický vztah subjektu k předmětnému protiprávnímu jednání a jeho následku.</a:t>
            </a:r>
          </a:p>
          <a:p>
            <a:pPr lvl="0" algn="just"/>
            <a:endParaRPr lang="cs-CZ" dirty="0"/>
          </a:p>
          <a:p>
            <a:pPr lvl="0" algn="just"/>
            <a:r>
              <a:rPr lang="cs-CZ" dirty="0" smtClean="0"/>
              <a:t>Právní úprava přestupků je koncipována na principu </a:t>
            </a:r>
            <a:r>
              <a:rPr lang="cs-CZ" b="1" dirty="0" smtClean="0"/>
              <a:t>zavinění</a:t>
            </a:r>
            <a:r>
              <a:rPr lang="cs-CZ" dirty="0" smtClean="0"/>
              <a:t>, přičemž k naplnění skutkových podstat přestupků zásadně postačí zavinění </a:t>
            </a:r>
            <a:r>
              <a:rPr lang="cs-CZ" b="1" dirty="0" smtClean="0"/>
              <a:t>z nedbalosti</a:t>
            </a:r>
            <a:r>
              <a:rPr lang="cs-CZ" dirty="0" smtClean="0"/>
              <a:t>, pokud zákon nestanoví výslovně, že u určitých jednání jde o trestný čin jen při </a:t>
            </a:r>
            <a:r>
              <a:rPr lang="cs-CZ" b="1" dirty="0" smtClean="0"/>
              <a:t>úmyslném zavinění</a:t>
            </a:r>
            <a:r>
              <a:rPr lang="cs-CZ" dirty="0" smtClean="0"/>
              <a:t>.</a:t>
            </a:r>
          </a:p>
          <a:p>
            <a:pPr lvl="0" algn="just"/>
            <a:endParaRPr lang="cs-CZ" dirty="0"/>
          </a:p>
          <a:p>
            <a:pPr lvl="0" algn="just"/>
            <a:r>
              <a:rPr lang="cs-CZ" b="1" dirty="0" smtClean="0"/>
              <a:t>Nedbalost vědomá </a:t>
            </a:r>
            <a:r>
              <a:rPr lang="cs-CZ" dirty="0" smtClean="0"/>
              <a:t>» pachatel </a:t>
            </a:r>
            <a:r>
              <a:rPr lang="cs-CZ" b="1" dirty="0" smtClean="0"/>
              <a:t>věděl</a:t>
            </a:r>
            <a:r>
              <a:rPr lang="cs-CZ" dirty="0" smtClean="0"/>
              <a:t>, že svým jednáním může způsobit určité následky, ale bez přiměřených důvodů </a:t>
            </a:r>
            <a:r>
              <a:rPr lang="cs-CZ" b="1" dirty="0" smtClean="0"/>
              <a:t>spoléhal</a:t>
            </a:r>
            <a:r>
              <a:rPr lang="cs-CZ" dirty="0" smtClean="0"/>
              <a:t> na to, že je nezpůsobí.</a:t>
            </a:r>
          </a:p>
          <a:p>
            <a:pPr lvl="0" algn="just"/>
            <a:endParaRPr lang="cs-CZ" dirty="0"/>
          </a:p>
          <a:p>
            <a:pPr lvl="0" algn="just"/>
            <a:r>
              <a:rPr lang="cs-CZ" b="1" dirty="0" smtClean="0"/>
              <a:t>Nedbalost nevědomá </a:t>
            </a:r>
            <a:r>
              <a:rPr lang="cs-CZ" dirty="0"/>
              <a:t>» </a:t>
            </a:r>
            <a:r>
              <a:rPr lang="cs-CZ" dirty="0" smtClean="0"/>
              <a:t>pachatel </a:t>
            </a:r>
            <a:r>
              <a:rPr lang="cs-CZ" b="1" dirty="0" smtClean="0"/>
              <a:t>nevěděl</a:t>
            </a:r>
            <a:r>
              <a:rPr lang="cs-CZ" dirty="0" smtClean="0"/>
              <a:t>, že svým jednáním může způsobit škodlivé následky, ač vzhledem k okolnostem a svým osobním poměrům to </a:t>
            </a:r>
            <a:r>
              <a:rPr lang="cs-CZ" b="1" dirty="0" smtClean="0"/>
              <a:t>vědět měl a mohl</a:t>
            </a:r>
            <a:r>
              <a:rPr lang="cs-CZ" dirty="0" smtClean="0"/>
              <a:t>.</a:t>
            </a:r>
          </a:p>
          <a:p>
            <a:pPr lvl="0" algn="just"/>
            <a:endParaRPr lang="cs-CZ" b="1" dirty="0"/>
          </a:p>
          <a:p>
            <a:pPr lvl="0" algn="just"/>
            <a:r>
              <a:rPr lang="cs-CZ" b="1" dirty="0" smtClean="0"/>
              <a:t>Úmysl přímý</a:t>
            </a:r>
            <a:r>
              <a:rPr lang="cs-CZ" dirty="0"/>
              <a:t> » </a:t>
            </a:r>
            <a:r>
              <a:rPr lang="cs-CZ" dirty="0" smtClean="0"/>
              <a:t>pachatel </a:t>
            </a:r>
            <a:r>
              <a:rPr lang="cs-CZ" b="1" dirty="0" smtClean="0"/>
              <a:t>chtěl</a:t>
            </a:r>
            <a:r>
              <a:rPr lang="cs-CZ" dirty="0" smtClean="0"/>
              <a:t> </a:t>
            </a:r>
            <a:r>
              <a:rPr lang="cs-CZ" dirty="0"/>
              <a:t>svým jednáním </a:t>
            </a:r>
            <a:r>
              <a:rPr lang="cs-CZ" b="1" dirty="0"/>
              <a:t>porušit</a:t>
            </a:r>
            <a:r>
              <a:rPr lang="cs-CZ" dirty="0"/>
              <a:t> nebo </a:t>
            </a:r>
            <a:r>
              <a:rPr lang="cs-CZ" b="1" dirty="0"/>
              <a:t>ohrozit</a:t>
            </a:r>
            <a:r>
              <a:rPr lang="cs-CZ" dirty="0"/>
              <a:t> zájem chráněný </a:t>
            </a:r>
            <a:r>
              <a:rPr lang="cs-CZ" dirty="0" smtClean="0"/>
              <a:t>zákonem.</a:t>
            </a:r>
          </a:p>
          <a:p>
            <a:pPr lvl="0" algn="just"/>
            <a:endParaRPr lang="cs-CZ" dirty="0"/>
          </a:p>
          <a:p>
            <a:pPr lvl="0" algn="just"/>
            <a:r>
              <a:rPr lang="cs-CZ" b="1" dirty="0" smtClean="0"/>
              <a:t>Úmysl </a:t>
            </a:r>
            <a:r>
              <a:rPr lang="cs-CZ" b="1" dirty="0"/>
              <a:t>nepřímý</a:t>
            </a:r>
            <a:r>
              <a:rPr lang="cs-CZ" dirty="0"/>
              <a:t> » </a:t>
            </a:r>
            <a:r>
              <a:rPr lang="cs-CZ" dirty="0" smtClean="0"/>
              <a:t>pachatel </a:t>
            </a:r>
            <a:r>
              <a:rPr lang="cs-CZ" b="1" dirty="0" smtClean="0"/>
              <a:t>věděl</a:t>
            </a:r>
            <a:r>
              <a:rPr lang="cs-CZ" b="1" dirty="0"/>
              <a:t>, že </a:t>
            </a:r>
            <a:r>
              <a:rPr lang="cs-CZ" dirty="0"/>
              <a:t>svým jednáním </a:t>
            </a:r>
            <a:r>
              <a:rPr lang="cs-CZ" b="1" dirty="0"/>
              <a:t>může ohrozit </a:t>
            </a:r>
            <a:r>
              <a:rPr lang="cs-CZ" dirty="0"/>
              <a:t>zájem chráněný zákonem, a pro případ, že jej poruší nebo ohrozí, </a:t>
            </a:r>
            <a:r>
              <a:rPr lang="cs-CZ" b="1" dirty="0"/>
              <a:t>byl s tím srozuměn</a:t>
            </a:r>
            <a:r>
              <a:rPr lang="cs-CZ" dirty="0"/>
              <a:t>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9974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2384</TotalTime>
  <Words>1072</Words>
  <Application>Microsoft Office PowerPoint</Application>
  <PresentationFormat>Předvádění na obrazovce (4:3)</PresentationFormat>
  <Paragraphs>205</Paragraphs>
  <Slides>12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TRESTNÍ ODPOVĚDNOST   (20. 10. 2020)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SPRÁVA</dc:title>
  <dc:creator>Pospíšil Petr</dc:creator>
  <cp:lastModifiedBy>Michal Márton</cp:lastModifiedBy>
  <cp:revision>183</cp:revision>
  <dcterms:created xsi:type="dcterms:W3CDTF">2015-09-08T17:35:18Z</dcterms:created>
  <dcterms:modified xsi:type="dcterms:W3CDTF">2020-10-11T10:48:53Z</dcterms:modified>
</cp:coreProperties>
</file>