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57" r:id="rId5"/>
    <p:sldId id="264" r:id="rId6"/>
    <p:sldId id="258" r:id="rId7"/>
    <p:sldId id="262" r:id="rId8"/>
    <p:sldId id="263" r:id="rId9"/>
    <p:sldId id="265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83BB7-863A-4C67-A960-C4B4F7F2DEC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A59B7C-1C8A-4B5B-9533-22A0B8957EF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200" b="1" i="0" dirty="0" smtClean="0"/>
            <a:t>Memorandum o celoživotním učení (2000)</a:t>
          </a:r>
          <a:endParaRPr lang="cs-CZ" sz="1200" b="1" i="0" dirty="0"/>
        </a:p>
      </dgm:t>
    </dgm:pt>
    <dgm:pt modelId="{A5F11BE9-03E4-4E01-A5CC-B2C0B4B9B27A}" type="parTrans" cxnId="{6CB67EEC-5AFD-4FA3-B982-E973FF4DD311}">
      <dgm:prSet/>
      <dgm:spPr/>
      <dgm:t>
        <a:bodyPr/>
        <a:lstStyle/>
        <a:p>
          <a:endParaRPr lang="cs-CZ"/>
        </a:p>
      </dgm:t>
    </dgm:pt>
    <dgm:pt modelId="{BB911925-EC5F-4DB8-B948-8065288A5876}" type="sibTrans" cxnId="{6CB67EEC-5AFD-4FA3-B982-E973FF4DD311}">
      <dgm:prSet/>
      <dgm:spPr/>
      <dgm:t>
        <a:bodyPr/>
        <a:lstStyle/>
        <a:p>
          <a:endParaRPr lang="cs-CZ"/>
        </a:p>
      </dgm:t>
    </dgm:pt>
    <dgm:pt modelId="{94B419D9-5219-4362-BDEB-1E3D98B95F3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200" b="1" i="1" dirty="0" smtClean="0">
              <a:solidFill>
                <a:schemeClr val="tx1"/>
              </a:solidFill>
            </a:rPr>
            <a:t>Myšlenka </a:t>
          </a:r>
          <a:endParaRPr lang="cs-CZ" sz="1200" b="1" i="1" dirty="0" smtClean="0">
            <a:solidFill>
              <a:schemeClr val="tx1"/>
            </a:solidFill>
          </a:endParaRPr>
        </a:p>
        <a:p>
          <a:r>
            <a:rPr lang="cs-CZ" sz="1200" b="1" i="1" dirty="0" smtClean="0">
              <a:solidFill>
                <a:schemeClr val="tx1"/>
              </a:solidFill>
            </a:rPr>
            <a:t>Přehodnotit poradenství</a:t>
          </a:r>
          <a:endParaRPr lang="cs-CZ" sz="1200" b="1" i="1" dirty="0">
            <a:solidFill>
              <a:schemeClr val="tx1"/>
            </a:solidFill>
          </a:endParaRPr>
        </a:p>
      </dgm:t>
    </dgm:pt>
    <dgm:pt modelId="{43E30B59-B733-4FCA-9D7B-A0040891F41C}" type="parTrans" cxnId="{16B5E64D-860B-43E2-A093-6D5071F4478F}">
      <dgm:prSet/>
      <dgm:spPr/>
      <dgm:t>
        <a:bodyPr/>
        <a:lstStyle/>
        <a:p>
          <a:endParaRPr lang="cs-CZ"/>
        </a:p>
      </dgm:t>
    </dgm:pt>
    <dgm:pt modelId="{1DCCCFDA-39BE-4280-A81C-32EA9BDC76FF}" type="sibTrans" cxnId="{16B5E64D-860B-43E2-A093-6D5071F4478F}">
      <dgm:prSet/>
      <dgm:spPr/>
      <dgm:t>
        <a:bodyPr/>
        <a:lstStyle/>
        <a:p>
          <a:endParaRPr lang="cs-CZ"/>
        </a:p>
      </dgm:t>
    </dgm:pt>
    <dgm:pt modelId="{3B461D86-13F9-4F21-8C12-71E5DA6D170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200" b="1" dirty="0" smtClean="0">
              <a:solidFill>
                <a:schemeClr val="tx1"/>
              </a:solidFill>
            </a:rPr>
            <a:t>Zvyšování rozsahu a kvality poradenských služeb a poradenské práce s klienty </a:t>
          </a:r>
          <a:endParaRPr lang="cs-CZ" sz="1200" b="1" dirty="0">
            <a:solidFill>
              <a:schemeClr val="tx1"/>
            </a:solidFill>
          </a:endParaRPr>
        </a:p>
      </dgm:t>
    </dgm:pt>
    <dgm:pt modelId="{C34475BB-4639-42C5-960A-51EF760B17EF}" type="parTrans" cxnId="{D609D069-4B1A-400B-AA1A-51AE5A12BA4A}">
      <dgm:prSet/>
      <dgm:spPr/>
      <dgm:t>
        <a:bodyPr/>
        <a:lstStyle/>
        <a:p>
          <a:endParaRPr lang="cs-CZ"/>
        </a:p>
      </dgm:t>
    </dgm:pt>
    <dgm:pt modelId="{F8E46485-F806-4265-A497-4F430581A75F}" type="sibTrans" cxnId="{D609D069-4B1A-400B-AA1A-51AE5A12BA4A}">
      <dgm:prSet/>
      <dgm:spPr/>
      <dgm:t>
        <a:bodyPr/>
        <a:lstStyle/>
        <a:p>
          <a:endParaRPr lang="cs-CZ"/>
        </a:p>
      </dgm:t>
    </dgm:pt>
    <dgm:pt modelId="{848706F8-CACF-43F9-8117-7B51958E55A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200" b="1" i="0" dirty="0" smtClean="0">
              <a:solidFill>
                <a:schemeClr val="tx1"/>
              </a:solidFill>
            </a:rPr>
            <a:t>Zdroje informací a diagnostické nástroje založené na IKT/Internetu otevírají pro zlepšení rozsahu a kvality poradenských služeb nové horizonty. Mohou obohatit a rozšířit roli odborníka, nemohou ji však nahradit, protože nové technologie přinášejí nové potenciální problémy, které bude nutno řešit. </a:t>
          </a:r>
          <a:endParaRPr lang="cs-CZ" sz="1200" b="1" i="0" dirty="0">
            <a:solidFill>
              <a:schemeClr val="tx1"/>
            </a:solidFill>
          </a:endParaRPr>
        </a:p>
      </dgm:t>
    </dgm:pt>
    <dgm:pt modelId="{E22D1D50-7290-4DBE-93E9-E3B9CEA3FEC7}" type="parTrans" cxnId="{12B98FDA-A813-4567-8198-D56A38E717AC}">
      <dgm:prSet/>
      <dgm:spPr/>
      <dgm:t>
        <a:bodyPr/>
        <a:lstStyle/>
        <a:p>
          <a:endParaRPr lang="cs-CZ"/>
        </a:p>
      </dgm:t>
    </dgm:pt>
    <dgm:pt modelId="{E8A243F9-5A43-46E9-9B9E-7B0C6E5E11F4}" type="sibTrans" cxnId="{12B98FDA-A813-4567-8198-D56A38E717AC}">
      <dgm:prSet/>
      <dgm:spPr/>
      <dgm:t>
        <a:bodyPr/>
        <a:lstStyle/>
        <a:p>
          <a:endParaRPr lang="cs-CZ"/>
        </a:p>
      </dgm:t>
    </dgm:pt>
    <dgm:pt modelId="{849DD4A4-2D6B-4BFC-8CFA-459C59D86E3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200" b="1" i="0" dirty="0" smtClean="0">
              <a:solidFill>
                <a:schemeClr val="tx1"/>
              </a:solidFill>
            </a:rPr>
            <a:t>Poradenští pracovníci </a:t>
          </a:r>
          <a:r>
            <a:rPr lang="cs-CZ" sz="1200" b="1" i="0" dirty="0" smtClean="0">
              <a:solidFill>
                <a:schemeClr val="tx1"/>
              </a:solidFill>
            </a:rPr>
            <a:t>usilují </a:t>
          </a:r>
          <a:r>
            <a:rPr lang="cs-CZ" sz="1200" b="1" i="0" dirty="0" smtClean="0">
              <a:solidFill>
                <a:schemeClr val="tx1"/>
              </a:solidFill>
            </a:rPr>
            <a:t>o vysokou úroveň profesní způsobilosti v oblasti řízení a zpracovávání informací.</a:t>
          </a:r>
          <a:endParaRPr lang="cs-CZ" sz="1200" b="1" i="0" dirty="0">
            <a:solidFill>
              <a:schemeClr val="tx1"/>
            </a:solidFill>
          </a:endParaRPr>
        </a:p>
      </dgm:t>
    </dgm:pt>
    <dgm:pt modelId="{9F00184C-989B-4D3E-A93C-BAD2C083ECD2}" type="parTrans" cxnId="{9C84E6DD-801A-4490-ADF2-5A997B65F9B5}">
      <dgm:prSet/>
      <dgm:spPr/>
      <dgm:t>
        <a:bodyPr/>
        <a:lstStyle/>
        <a:p>
          <a:endParaRPr lang="cs-CZ"/>
        </a:p>
      </dgm:t>
    </dgm:pt>
    <dgm:pt modelId="{826BE1C6-0E76-4B30-8C6D-AB840EC17B28}" type="sibTrans" cxnId="{9C84E6DD-801A-4490-ADF2-5A997B65F9B5}">
      <dgm:prSet/>
      <dgm:spPr/>
      <dgm:t>
        <a:bodyPr/>
        <a:lstStyle/>
        <a:p>
          <a:endParaRPr lang="cs-CZ"/>
        </a:p>
      </dgm:t>
    </dgm:pt>
    <dgm:pt modelId="{55A295D1-1D49-4163-8E1F-14B09B404E00}" type="pres">
      <dgm:prSet presAssocID="{C8C83BB7-863A-4C67-A960-C4B4F7F2DE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91BE2C-82D2-41E5-814A-541D41C1B5DC}" type="pres">
      <dgm:prSet presAssocID="{0CA59B7C-1C8A-4B5B-9533-22A0B8957EFE}" presName="node" presStyleLbl="node1" presStyleIdx="0" presStyleCnt="5" custScaleY="1676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21A1CB-91EB-4520-A1C4-A468383DC8AA}" type="pres">
      <dgm:prSet presAssocID="{BB911925-EC5F-4DB8-B948-8065288A5876}" presName="sibTrans" presStyleCnt="0"/>
      <dgm:spPr/>
    </dgm:pt>
    <dgm:pt modelId="{F685F404-FC74-415F-98FC-5E5C79601CAA}" type="pres">
      <dgm:prSet presAssocID="{94B419D9-5219-4362-BDEB-1E3D98B95F3B}" presName="node" presStyleLbl="node1" presStyleIdx="1" presStyleCnt="5" custScaleY="1629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79E26-64FC-46C3-BF54-0D1ED6457D0C}" type="pres">
      <dgm:prSet presAssocID="{1DCCCFDA-39BE-4280-A81C-32EA9BDC76FF}" presName="sibTrans" presStyleCnt="0"/>
      <dgm:spPr/>
    </dgm:pt>
    <dgm:pt modelId="{A512A655-9CBD-4CB2-BC1C-AD8A62B31E50}" type="pres">
      <dgm:prSet presAssocID="{3B461D86-13F9-4F21-8C12-71E5DA6D1709}" presName="node" presStyleLbl="node1" presStyleIdx="2" presStyleCnt="5" custScaleY="1329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186098-9396-40C3-AB75-6D5DD1B6DDEB}" type="pres">
      <dgm:prSet presAssocID="{F8E46485-F806-4265-A497-4F430581A75F}" presName="sibTrans" presStyleCnt="0"/>
      <dgm:spPr/>
    </dgm:pt>
    <dgm:pt modelId="{0FF9BEEF-D9B2-476F-AD71-838FD2DF062F}" type="pres">
      <dgm:prSet presAssocID="{848706F8-CACF-43F9-8117-7B51958E55A9}" presName="node" presStyleLbl="node1" presStyleIdx="3" presStyleCnt="5" custScaleY="1292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8AB2-A5DE-4C5C-9E9C-743358504BB0}" type="pres">
      <dgm:prSet presAssocID="{E8A243F9-5A43-46E9-9B9E-7B0C6E5E11F4}" presName="sibTrans" presStyleCnt="0"/>
      <dgm:spPr/>
    </dgm:pt>
    <dgm:pt modelId="{75AF8CD7-BBB4-4854-A322-BE38690E90DE}" type="pres">
      <dgm:prSet presAssocID="{849DD4A4-2D6B-4BFC-8CFA-459C59D86E31}" presName="node" presStyleLbl="node1" presStyleIdx="4" presStyleCnt="5" custScaleX="2111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702203-5930-4E8C-9B9E-1E5D12BB1B34}" type="presOf" srcId="{848706F8-CACF-43F9-8117-7B51958E55A9}" destId="{0FF9BEEF-D9B2-476F-AD71-838FD2DF062F}" srcOrd="0" destOrd="0" presId="urn:microsoft.com/office/officeart/2005/8/layout/default#1"/>
    <dgm:cxn modelId="{4B8C4D1E-D4CB-4096-9932-07B4F1C9C786}" type="presOf" srcId="{849DD4A4-2D6B-4BFC-8CFA-459C59D86E31}" destId="{75AF8CD7-BBB4-4854-A322-BE38690E90DE}" srcOrd="0" destOrd="0" presId="urn:microsoft.com/office/officeart/2005/8/layout/default#1"/>
    <dgm:cxn modelId="{5596F9C7-D547-48DD-BEF9-A0240B2CFBA0}" type="presOf" srcId="{3B461D86-13F9-4F21-8C12-71E5DA6D1709}" destId="{A512A655-9CBD-4CB2-BC1C-AD8A62B31E50}" srcOrd="0" destOrd="0" presId="urn:microsoft.com/office/officeart/2005/8/layout/default#1"/>
    <dgm:cxn modelId="{8D05B15E-1F20-4D61-A137-35DBDF82DA0F}" type="presOf" srcId="{C8C83BB7-863A-4C67-A960-C4B4F7F2DECA}" destId="{55A295D1-1D49-4163-8E1F-14B09B404E00}" srcOrd="0" destOrd="0" presId="urn:microsoft.com/office/officeart/2005/8/layout/default#1"/>
    <dgm:cxn modelId="{C5C1A8A0-A20F-473E-A238-B9C4055FCE74}" type="presOf" srcId="{0CA59B7C-1C8A-4B5B-9533-22A0B8957EFE}" destId="{6791BE2C-82D2-41E5-814A-541D41C1B5DC}" srcOrd="0" destOrd="0" presId="urn:microsoft.com/office/officeart/2005/8/layout/default#1"/>
    <dgm:cxn modelId="{12B98FDA-A813-4567-8198-D56A38E717AC}" srcId="{C8C83BB7-863A-4C67-A960-C4B4F7F2DECA}" destId="{848706F8-CACF-43F9-8117-7B51958E55A9}" srcOrd="3" destOrd="0" parTransId="{E22D1D50-7290-4DBE-93E9-E3B9CEA3FEC7}" sibTransId="{E8A243F9-5A43-46E9-9B9E-7B0C6E5E11F4}"/>
    <dgm:cxn modelId="{6CB67EEC-5AFD-4FA3-B982-E973FF4DD311}" srcId="{C8C83BB7-863A-4C67-A960-C4B4F7F2DECA}" destId="{0CA59B7C-1C8A-4B5B-9533-22A0B8957EFE}" srcOrd="0" destOrd="0" parTransId="{A5F11BE9-03E4-4E01-A5CC-B2C0B4B9B27A}" sibTransId="{BB911925-EC5F-4DB8-B948-8065288A5876}"/>
    <dgm:cxn modelId="{9C84E6DD-801A-4490-ADF2-5A997B65F9B5}" srcId="{C8C83BB7-863A-4C67-A960-C4B4F7F2DECA}" destId="{849DD4A4-2D6B-4BFC-8CFA-459C59D86E31}" srcOrd="4" destOrd="0" parTransId="{9F00184C-989B-4D3E-A93C-BAD2C083ECD2}" sibTransId="{826BE1C6-0E76-4B30-8C6D-AB840EC17B28}"/>
    <dgm:cxn modelId="{D609D069-4B1A-400B-AA1A-51AE5A12BA4A}" srcId="{C8C83BB7-863A-4C67-A960-C4B4F7F2DECA}" destId="{3B461D86-13F9-4F21-8C12-71E5DA6D1709}" srcOrd="2" destOrd="0" parTransId="{C34475BB-4639-42C5-960A-51EF760B17EF}" sibTransId="{F8E46485-F806-4265-A497-4F430581A75F}"/>
    <dgm:cxn modelId="{A5BBEFE1-5B46-4636-9535-8C90BEC16120}" type="presOf" srcId="{94B419D9-5219-4362-BDEB-1E3D98B95F3B}" destId="{F685F404-FC74-415F-98FC-5E5C79601CAA}" srcOrd="0" destOrd="0" presId="urn:microsoft.com/office/officeart/2005/8/layout/default#1"/>
    <dgm:cxn modelId="{16B5E64D-860B-43E2-A093-6D5071F4478F}" srcId="{C8C83BB7-863A-4C67-A960-C4B4F7F2DECA}" destId="{94B419D9-5219-4362-BDEB-1E3D98B95F3B}" srcOrd="1" destOrd="0" parTransId="{43E30B59-B733-4FCA-9D7B-A0040891F41C}" sibTransId="{1DCCCFDA-39BE-4280-A81C-32EA9BDC76FF}"/>
    <dgm:cxn modelId="{7454B686-D7F5-4861-9D76-828F479C7765}" type="presParOf" srcId="{55A295D1-1D49-4163-8E1F-14B09B404E00}" destId="{6791BE2C-82D2-41E5-814A-541D41C1B5DC}" srcOrd="0" destOrd="0" presId="urn:microsoft.com/office/officeart/2005/8/layout/default#1"/>
    <dgm:cxn modelId="{2D04DD1E-C771-42FD-9920-0EE1E0CBFEF7}" type="presParOf" srcId="{55A295D1-1D49-4163-8E1F-14B09B404E00}" destId="{7021A1CB-91EB-4520-A1C4-A468383DC8AA}" srcOrd="1" destOrd="0" presId="urn:microsoft.com/office/officeart/2005/8/layout/default#1"/>
    <dgm:cxn modelId="{343781EF-1EAC-44D1-A60C-EB8800FC28AE}" type="presParOf" srcId="{55A295D1-1D49-4163-8E1F-14B09B404E00}" destId="{F685F404-FC74-415F-98FC-5E5C79601CAA}" srcOrd="2" destOrd="0" presId="urn:microsoft.com/office/officeart/2005/8/layout/default#1"/>
    <dgm:cxn modelId="{3A3AEFE6-C6A7-45AE-8B21-0CD51004A1BB}" type="presParOf" srcId="{55A295D1-1D49-4163-8E1F-14B09B404E00}" destId="{F6879E26-64FC-46C3-BF54-0D1ED6457D0C}" srcOrd="3" destOrd="0" presId="urn:microsoft.com/office/officeart/2005/8/layout/default#1"/>
    <dgm:cxn modelId="{161C1452-6A29-4500-A614-3E8C8B368FE0}" type="presParOf" srcId="{55A295D1-1D49-4163-8E1F-14B09B404E00}" destId="{A512A655-9CBD-4CB2-BC1C-AD8A62B31E50}" srcOrd="4" destOrd="0" presId="urn:microsoft.com/office/officeart/2005/8/layout/default#1"/>
    <dgm:cxn modelId="{328F0066-5515-4715-8E4A-339886C756EA}" type="presParOf" srcId="{55A295D1-1D49-4163-8E1F-14B09B404E00}" destId="{FB186098-9396-40C3-AB75-6D5DD1B6DDEB}" srcOrd="5" destOrd="0" presId="urn:microsoft.com/office/officeart/2005/8/layout/default#1"/>
    <dgm:cxn modelId="{11A1D528-36D5-4561-8F23-544D3E82DDC9}" type="presParOf" srcId="{55A295D1-1D49-4163-8E1F-14B09B404E00}" destId="{0FF9BEEF-D9B2-476F-AD71-838FD2DF062F}" srcOrd="6" destOrd="0" presId="urn:microsoft.com/office/officeart/2005/8/layout/default#1"/>
    <dgm:cxn modelId="{9BA53532-2F7B-4426-9A3B-0627741B8B76}" type="presParOf" srcId="{55A295D1-1D49-4163-8E1F-14B09B404E00}" destId="{96B58AB2-A5DE-4C5C-9E9C-743358504BB0}" srcOrd="7" destOrd="0" presId="urn:microsoft.com/office/officeart/2005/8/layout/default#1"/>
    <dgm:cxn modelId="{4986C929-EDCC-4610-9E0F-1A9420C98DFE}" type="presParOf" srcId="{55A295D1-1D49-4163-8E1F-14B09B404E00}" destId="{75AF8CD7-BBB4-4854-A322-BE38690E90DE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1BE2C-82D2-41E5-814A-541D41C1B5DC}">
      <dsp:nvSpPr>
        <dsp:cNvPr id="0" name=""/>
        <dsp:cNvSpPr/>
      </dsp:nvSpPr>
      <dsp:spPr>
        <a:xfrm>
          <a:off x="13727" y="140449"/>
          <a:ext cx="2421092" cy="2435376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0" kern="1200" dirty="0" smtClean="0"/>
            <a:t>Memorandum o celoživotním učení (2000)</a:t>
          </a:r>
          <a:endParaRPr lang="cs-CZ" sz="1200" b="1" i="0" kern="1200" dirty="0"/>
        </a:p>
      </dsp:txBody>
      <dsp:txXfrm>
        <a:off x="13727" y="140449"/>
        <a:ext cx="2421092" cy="2435376"/>
      </dsp:txXfrm>
    </dsp:sp>
    <dsp:sp modelId="{F685F404-FC74-415F-98FC-5E5C79601CAA}">
      <dsp:nvSpPr>
        <dsp:cNvPr id="0" name=""/>
        <dsp:cNvSpPr/>
      </dsp:nvSpPr>
      <dsp:spPr>
        <a:xfrm>
          <a:off x="2676929" y="174274"/>
          <a:ext cx="2421092" cy="2367726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 dirty="0" smtClean="0">
              <a:solidFill>
                <a:schemeClr val="tx1"/>
              </a:solidFill>
            </a:rPr>
            <a:t>Myšlenka </a:t>
          </a:r>
          <a:endParaRPr lang="cs-CZ" sz="1200" b="1" i="1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 dirty="0" smtClean="0">
              <a:solidFill>
                <a:schemeClr val="tx1"/>
              </a:solidFill>
            </a:rPr>
            <a:t>Přehodnotit poradenství</a:t>
          </a:r>
          <a:endParaRPr lang="cs-CZ" sz="1200" b="1" i="1" kern="1200" dirty="0">
            <a:solidFill>
              <a:schemeClr val="tx1"/>
            </a:solidFill>
          </a:endParaRPr>
        </a:p>
      </dsp:txBody>
      <dsp:txXfrm>
        <a:off x="2676929" y="174274"/>
        <a:ext cx="2421092" cy="2367726"/>
      </dsp:txXfrm>
    </dsp:sp>
    <dsp:sp modelId="{A512A655-9CBD-4CB2-BC1C-AD8A62B31E50}">
      <dsp:nvSpPr>
        <dsp:cNvPr id="0" name=""/>
        <dsp:cNvSpPr/>
      </dsp:nvSpPr>
      <dsp:spPr>
        <a:xfrm>
          <a:off x="13727" y="2817936"/>
          <a:ext cx="2421092" cy="1931799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Zvyšování rozsahu a kvality poradenských služeb a poradenské práce s klienty </a:t>
          </a:r>
          <a:endParaRPr lang="cs-CZ" sz="1200" b="1" kern="1200" dirty="0">
            <a:solidFill>
              <a:schemeClr val="tx1"/>
            </a:solidFill>
          </a:endParaRPr>
        </a:p>
      </dsp:txBody>
      <dsp:txXfrm>
        <a:off x="13727" y="2817936"/>
        <a:ext cx="2421092" cy="1931799"/>
      </dsp:txXfrm>
    </dsp:sp>
    <dsp:sp modelId="{0FF9BEEF-D9B2-476F-AD71-838FD2DF062F}">
      <dsp:nvSpPr>
        <dsp:cNvPr id="0" name=""/>
        <dsp:cNvSpPr/>
      </dsp:nvSpPr>
      <dsp:spPr>
        <a:xfrm>
          <a:off x="2676929" y="2844897"/>
          <a:ext cx="2421092" cy="1877876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0" kern="1200" dirty="0" smtClean="0">
              <a:solidFill>
                <a:schemeClr val="tx1"/>
              </a:solidFill>
            </a:rPr>
            <a:t>Zdroje informací a diagnostické nástroje založené na IKT/Internetu otevírají pro zlepšení rozsahu a kvality poradenských služeb nové horizonty. Mohou obohatit a rozšířit roli odborníka, nemohou ji však nahradit, protože nové technologie přinášejí nové potenciální problémy, které bude nutno řešit. </a:t>
          </a:r>
          <a:endParaRPr lang="cs-CZ" sz="1200" b="1" i="0" kern="1200" dirty="0">
            <a:solidFill>
              <a:schemeClr val="tx1"/>
            </a:solidFill>
          </a:endParaRPr>
        </a:p>
      </dsp:txBody>
      <dsp:txXfrm>
        <a:off x="2676929" y="2844897"/>
        <a:ext cx="2421092" cy="1877876"/>
      </dsp:txXfrm>
    </dsp:sp>
    <dsp:sp modelId="{75AF8CD7-BBB4-4854-A322-BE38690E90DE}">
      <dsp:nvSpPr>
        <dsp:cNvPr id="0" name=""/>
        <dsp:cNvSpPr/>
      </dsp:nvSpPr>
      <dsp:spPr>
        <a:xfrm>
          <a:off x="0" y="4991844"/>
          <a:ext cx="5111749" cy="1452655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0" kern="1200" dirty="0" smtClean="0">
              <a:solidFill>
                <a:schemeClr val="tx1"/>
              </a:solidFill>
            </a:rPr>
            <a:t>Poradenští pracovníci </a:t>
          </a:r>
          <a:r>
            <a:rPr lang="cs-CZ" sz="1200" b="1" i="0" kern="1200" dirty="0" smtClean="0">
              <a:solidFill>
                <a:schemeClr val="tx1"/>
              </a:solidFill>
            </a:rPr>
            <a:t>usilují </a:t>
          </a:r>
          <a:r>
            <a:rPr lang="cs-CZ" sz="1200" b="1" i="0" kern="1200" dirty="0" smtClean="0">
              <a:solidFill>
                <a:schemeClr val="tx1"/>
              </a:solidFill>
            </a:rPr>
            <a:t>o vysokou úroveň profesní způsobilosti v oblasti řízení a zpracovávání informací.</a:t>
          </a:r>
          <a:endParaRPr lang="cs-CZ" sz="1200" b="1" i="0" kern="1200" dirty="0">
            <a:solidFill>
              <a:schemeClr val="tx1"/>
            </a:solidFill>
          </a:endParaRPr>
        </a:p>
      </dsp:txBody>
      <dsp:txXfrm>
        <a:off x="0" y="4991844"/>
        <a:ext cx="5111749" cy="1452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13885-0C9B-4FC1-B167-62E4A088531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04E84-638F-4DFC-9F3F-FA8D62891D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7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3. tématu</a:t>
            </a:r>
            <a:r>
              <a:rPr lang="cs-CZ" baseline="0" dirty="0" smtClean="0"/>
              <a:t> Povolání, profese a zaměstnání jako poradenská kategorie, které je členěno na: 3.1, 3.2 a 3.3.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989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na vysvětlení zaměstnání z pohledu pracovního zařazení jedince v zaměstnavatelské organizaci</a:t>
            </a:r>
            <a:r>
              <a:rPr lang="cs-CZ" baseline="0" dirty="0" smtClean="0"/>
              <a:t> </a:t>
            </a:r>
          </a:p>
          <a:p>
            <a:r>
              <a:rPr lang="cs-CZ" baseline="0" dirty="0" smtClean="0"/>
              <a:t>a „</a:t>
            </a:r>
            <a:r>
              <a:rPr lang="cs-CZ" baseline="0" dirty="0" err="1" smtClean="0"/>
              <a:t>sebezaměstnávání</a:t>
            </a:r>
            <a:r>
              <a:rPr lang="cs-CZ" baseline="0" dirty="0" smtClean="0"/>
              <a:t>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880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vysvětlení profesního poradenství ve smyslu vzdělávání o povolání, profesi a zaměstnání.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559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řízení a zpracování informací, celoživotní</a:t>
            </a:r>
            <a:r>
              <a:rPr lang="cs-CZ" baseline="0" dirty="0" smtClean="0"/>
              <a:t> učení, přehodnotit poradenství, rozsah a kvalita, IKT.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77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vysvětlení pojmu „poradenská kategorie“.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130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Povolání jako specifické pracovní činnosti k pracovnímu</a:t>
            </a:r>
            <a:r>
              <a:rPr lang="cs-CZ" baseline="0" dirty="0" smtClean="0"/>
              <a:t> výkonu.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2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vysvětlení,</a:t>
            </a:r>
            <a:r>
              <a:rPr lang="cs-CZ" baseline="0" dirty="0" smtClean="0"/>
              <a:t> co pojem „povolání“ vymezuje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443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pojmů „Profesionalizace“ a „profese“</a:t>
            </a:r>
            <a:r>
              <a:rPr lang="cs-CZ" baseline="0" dirty="0" smtClean="0"/>
              <a:t>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2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prezentaci</a:t>
            </a:r>
            <a:r>
              <a:rPr lang="cs-CZ" baseline="0" dirty="0" smtClean="0"/>
              <a:t> faktických informací potřebných k </a:t>
            </a:r>
            <a:r>
              <a:rPr lang="cs-CZ" dirty="0" smtClean="0"/>
              <a:t>profesiografickému rozboru.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412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</a:t>
            </a:r>
            <a:r>
              <a:rPr lang="cs-CZ" baseline="0" dirty="0" smtClean="0"/>
              <a:t> funkce </a:t>
            </a:r>
            <a:r>
              <a:rPr lang="cs-CZ" baseline="0" dirty="0" err="1" smtClean="0"/>
              <a:t>profesiogramu</a:t>
            </a:r>
            <a:r>
              <a:rPr lang="cs-CZ" baseline="0" dirty="0" smtClean="0"/>
              <a:t>. </a:t>
            </a:r>
            <a:r>
              <a:rPr lang="cs-CZ" dirty="0" smtClean="0"/>
              <a:t> </a:t>
            </a:r>
            <a:r>
              <a:rPr lang="cs-CZ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110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společenskému hodnocení vykonavatele profese.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57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charakteristice Zaměstnání jako institucionálního</a:t>
            </a:r>
            <a:r>
              <a:rPr lang="cs-CZ" baseline="0" dirty="0" smtClean="0"/>
              <a:t> povolání.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56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BD56-537B-413F-85D8-247FDAAF96C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3. Povolání, profese a zaměstnání jako poradenská kategorie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Dagmar Svobodová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121444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3.3 Zaměstnání jako institucionalizované povolání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Zaměstnání lze chápat jako institucionalizované povolání, smlouvu mezi zaměstnavatelem a zaměstnancem a jako výkon povolání v konkrétní zaměstnavatelské organizaci. </a:t>
            </a:r>
          </a:p>
          <a:p>
            <a:pPr algn="just"/>
            <a:endParaRPr lang="cs-CZ" i="1" dirty="0" smtClean="0"/>
          </a:p>
          <a:p>
            <a:pPr algn="just"/>
            <a:r>
              <a:rPr lang="cs-CZ" i="1" dirty="0" smtClean="0"/>
              <a:t>Zaměstnání může být i bez vztahu k povolání, jako ekonomická aktivita bez vazby k získané kvalifikaci a absolvované profesní přípravě.</a:t>
            </a:r>
            <a:r>
              <a:rPr lang="cs-CZ" dirty="0" smtClean="0"/>
              <a:t>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Zaměstnání předpokládá pozici zaměstnavatele a zaměstnance jako variantu ekonomického postavení.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Zaměstnání lze doplnit o </a:t>
            </a:r>
            <a:r>
              <a:rPr lang="cs-CZ" i="1" dirty="0" err="1" smtClean="0"/>
              <a:t>sebezaměstnání</a:t>
            </a:r>
            <a:r>
              <a:rPr lang="cs-CZ" dirty="0" smtClean="0"/>
              <a:t>, </a:t>
            </a:r>
            <a:r>
              <a:rPr lang="cs-CZ" dirty="0" smtClean="0"/>
              <a:t>ve kterém je jedinec sám sobě zaměstnavatelem i zaměstnancem ve vlastním podniku a </a:t>
            </a:r>
            <a:r>
              <a:rPr lang="cs-CZ" dirty="0" smtClean="0"/>
              <a:t>o </a:t>
            </a:r>
            <a:r>
              <a:rPr lang="cs-CZ" i="1" dirty="0" smtClean="0"/>
              <a:t>svobodná</a:t>
            </a:r>
            <a:r>
              <a:rPr lang="cs-CZ" dirty="0" smtClean="0"/>
              <a:t> </a:t>
            </a:r>
            <a:r>
              <a:rPr lang="cs-CZ" dirty="0" smtClean="0"/>
              <a:t>povolání, ve kterých jedinec pracuje na základě smluv o dílo bez profesní kariéry v zaměstnavatelské organizaci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Z pohledu pracovního zařazení </a:t>
            </a:r>
            <a:br>
              <a:rPr lang="cs-CZ" dirty="0" smtClean="0"/>
            </a:br>
            <a:r>
              <a:rPr lang="cs-CZ" dirty="0" smtClean="0"/>
              <a:t>v zaměstnavatelské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Pojem </a:t>
            </a:r>
            <a:r>
              <a:rPr lang="cs-CZ" b="1" i="1" dirty="0" smtClean="0"/>
              <a:t>zaměstnání</a:t>
            </a:r>
            <a:r>
              <a:rPr lang="cs-CZ" b="1" dirty="0" smtClean="0"/>
              <a:t> </a:t>
            </a:r>
            <a:r>
              <a:rPr lang="cs-CZ" b="1" dirty="0" smtClean="0"/>
              <a:t>lze chápat jako vztah ve smyslu pracovního poměru v instituci nebo zaměstnavatelské organizaci, kde prostřednictvím pracovní činnosti získává vykonavatel profese prostředky k  uspokojování vlastních životních potřeb.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V </a:t>
            </a:r>
            <a:r>
              <a:rPr lang="cs-CZ" b="1" dirty="0" smtClean="0"/>
              <a:t>souvislosti </a:t>
            </a:r>
            <a:r>
              <a:rPr lang="cs-CZ" b="1" dirty="0" smtClean="0"/>
              <a:t>se získáváním prostředků k uspokojování vlastních životních potřeb může být </a:t>
            </a:r>
            <a:r>
              <a:rPr lang="cs-CZ" b="1" dirty="0" smtClean="0"/>
              <a:t>třeba </a:t>
            </a:r>
            <a:r>
              <a:rPr lang="cs-CZ" b="1" dirty="0" smtClean="0"/>
              <a:t>právník </a:t>
            </a:r>
            <a:r>
              <a:rPr lang="cs-CZ" b="1" dirty="0" smtClean="0"/>
              <a:t>zaměstnán jako soudce v justici nebo jako právní poradce ve firmě.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pPr algn="just"/>
            <a:r>
              <a:rPr lang="cs-CZ" b="1" dirty="0" smtClean="0"/>
              <a:t>Z uvedeného je zřejmé, že zaměstnání nemusí vždy konvenovat s profesí vykonavatele, protože právník může pracovat a získávat prostředky k uspokojování vlastních životních potřeb také jako notář nebo státní zástupce.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Na druhé straně však lze profesi vykonávat i bez zaměstnaneckého poměru jako </a:t>
            </a:r>
            <a:r>
              <a:rPr lang="cs-CZ" b="1" i="1" dirty="0" smtClean="0"/>
              <a:t>svobodné </a:t>
            </a:r>
            <a:r>
              <a:rPr lang="cs-CZ" b="1" dirty="0" smtClean="0"/>
              <a:t>povolání</a:t>
            </a:r>
            <a:r>
              <a:rPr lang="cs-CZ" b="1" dirty="0" smtClean="0"/>
              <a:t>, kdy </a:t>
            </a:r>
            <a:r>
              <a:rPr lang="cs-CZ" b="1" dirty="0" smtClean="0"/>
              <a:t>třeba</a:t>
            </a:r>
            <a:r>
              <a:rPr lang="cs-CZ" b="1" dirty="0" smtClean="0"/>
              <a:t> </a:t>
            </a:r>
            <a:r>
              <a:rPr lang="cs-CZ" b="1" dirty="0" smtClean="0"/>
              <a:t>malíř maluje a posléze samostatně prodává vlastní obrazy.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3571868" cy="12858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1600" dirty="0" smtClean="0"/>
              <a:t>Profesní poradenství jako vzdělávání o </a:t>
            </a:r>
            <a:r>
              <a:rPr lang="cs-CZ" sz="1600" i="1" dirty="0" smtClean="0"/>
              <a:t>povolání, profesi </a:t>
            </a:r>
            <a:r>
              <a:rPr lang="cs-CZ" sz="1600" dirty="0" smtClean="0"/>
              <a:t>a</a:t>
            </a:r>
            <a:r>
              <a:rPr lang="cs-CZ" sz="1600" i="1" dirty="0" smtClean="0"/>
              <a:t> zaměstnání</a:t>
            </a:r>
            <a:r>
              <a:rPr lang="cs-CZ" sz="1600" dirty="0" smtClean="0"/>
              <a:t> se zabývá poskytováním informací o vzdělávacích a pracovních příležitostech k celoživotnímu učení klientů.</a:t>
            </a:r>
            <a:r>
              <a:rPr lang="cs-CZ" sz="1600" i="1" dirty="0" smtClean="0"/>
              <a:t> </a:t>
            </a:r>
            <a:endParaRPr lang="cs-CZ" sz="18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43155"/>
              </p:ext>
            </p:extLst>
          </p:nvPr>
        </p:nvGraphicFramePr>
        <p:xfrm>
          <a:off x="3575050" y="273050"/>
          <a:ext cx="5111750" cy="6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0" y="1571612"/>
            <a:ext cx="3571868" cy="5286388"/>
          </a:xfrm>
          <a:ln/>
          <a:scene3d>
            <a:camera prst="perspectiveContrastingLef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endParaRPr lang="cs-CZ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Z hlediska vzdělávání profesní poradenství označuje poradenské služby, jejichž cílem je poskytovat informace o vzdělávacích a pracovních příležitostech pomocí informačních a komunikačních technologií. </a:t>
            </a:r>
          </a:p>
          <a:p>
            <a:pPr algn="just"/>
            <a:endParaRPr lang="cs-CZ" sz="2000" dirty="0" smtClean="0">
              <a:solidFill>
                <a:srgbClr val="00B050"/>
              </a:solidFill>
            </a:endParaRPr>
          </a:p>
          <a:p>
            <a:pPr algn="just"/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Profesní poradenství bere v úvahu plné rozpětí problému učení a vzdělávání, jehož dílčí řešení lze uskutečňovat dělbou práce, kam lze zařadit formování a ustavování nových poradenských oborů. K zařazování nových poradenských oborů do konceptu </a:t>
            </a:r>
            <a:r>
              <a:rPr lang="cs-CZ" sz="2000" i="1" dirty="0" smtClean="0">
                <a:solidFill>
                  <a:schemeClr val="accent3">
                    <a:lumMod val="50000"/>
                  </a:schemeClr>
                </a:solidFill>
              </a:rPr>
              <a:t>celoživotního učení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 v Evropské unii již dochází. </a:t>
            </a:r>
            <a:endParaRPr lang="cs-CZ" sz="20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3. Povolání, profese a zaměstnání jako poradenská 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3.1 Povolání jako specifická pracovní činnost k pracovnímu výkonu</a:t>
            </a:r>
          </a:p>
          <a:p>
            <a:endParaRPr lang="cs-CZ" dirty="0" smtClean="0"/>
          </a:p>
          <a:p>
            <a:r>
              <a:rPr lang="cs-CZ" dirty="0" smtClean="0"/>
              <a:t>3.2 Profesionalizace a profese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3.3 Zaměstnání jako institucionalizované povolání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Poradenská 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00200"/>
            <a:ext cx="8143932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C00000"/>
                </a:solidFill>
              </a:rPr>
              <a:t>Z pohledu profesního poradenství je </a:t>
            </a:r>
          </a:p>
          <a:p>
            <a:pPr algn="ctr">
              <a:buNone/>
            </a:pPr>
            <a:r>
              <a:rPr lang="cs-CZ" dirty="0" smtClean="0">
                <a:solidFill>
                  <a:srgbClr val="C00000"/>
                </a:solidFill>
              </a:rPr>
              <a:t>poradenská kategorie:</a:t>
            </a:r>
          </a:p>
          <a:p>
            <a:pPr>
              <a:buNone/>
            </a:pPr>
            <a:r>
              <a:rPr lang="cs-CZ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nejobecnější forma výpovědí, které jsou možné o určitém předmětu v profesním poradenství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 algn="just">
              <a:buAutoNum type="arabicPeriod"/>
            </a:pPr>
            <a:r>
              <a:rPr lang="cs-CZ" dirty="0" smtClean="0"/>
              <a:t>synonymně používaný pojem pro třídu v profesním poradenství (relativně stejnorodých poradenských jevů) jako poradenský typ nebo poradenský druh.</a:t>
            </a:r>
            <a:endParaRPr lang="cs-CZ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3.1 Povolání jako specifická pracovní činnost k pracovnímu výkonu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Povolání lze vymezit jako</a:t>
            </a:r>
            <a:r>
              <a:rPr lang="cs-CZ" i="1" dirty="0" smtClean="0"/>
              <a:t> specifickou pracovní činnost, schopnost a dovednost vykonávat specifickou pracovní činnost a jako šanci na zaměstnání a společenské postavení.</a:t>
            </a:r>
            <a:r>
              <a:rPr lang="cs-CZ" dirty="0" smtClean="0"/>
              <a:t> </a:t>
            </a:r>
          </a:p>
          <a:p>
            <a:pPr algn="ctr"/>
            <a:r>
              <a:rPr lang="cs-CZ" i="1" dirty="0" smtClean="0">
                <a:solidFill>
                  <a:srgbClr val="C00000"/>
                </a:solidFill>
              </a:rPr>
              <a:t>Jak lze na povolání pohlížet?</a:t>
            </a:r>
          </a:p>
          <a:p>
            <a:pPr algn="just"/>
            <a:r>
              <a:rPr lang="cs-CZ" i="1" dirty="0" smtClean="0"/>
              <a:t>objektivně</a:t>
            </a:r>
            <a:r>
              <a:rPr lang="cs-CZ" dirty="0" smtClean="0"/>
              <a:t> jako na pracovní činnost, která uspokojuje základní životní potřeby jedince </a:t>
            </a:r>
          </a:p>
          <a:p>
            <a:pPr algn="just"/>
            <a:r>
              <a:rPr lang="cs-CZ" i="1" dirty="0" smtClean="0"/>
              <a:t>subjektivně</a:t>
            </a:r>
            <a:r>
              <a:rPr lang="cs-CZ" dirty="0" smtClean="0"/>
              <a:t> jako na pracovní činnost, pro kterou byl jedinec připraven na základě </a:t>
            </a:r>
            <a:r>
              <a:rPr lang="cs-CZ" dirty="0" smtClean="0"/>
              <a:t>svých vloh </a:t>
            </a:r>
            <a:r>
              <a:rPr lang="cs-CZ" dirty="0" smtClean="0"/>
              <a:t>a dovedností. </a:t>
            </a:r>
            <a:endParaRPr lang="cs-CZ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Co vymezuje pojem </a:t>
            </a:r>
            <a:r>
              <a:rPr lang="cs-CZ" i="1" dirty="0" smtClean="0"/>
              <a:t>povolání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Pojem </a:t>
            </a:r>
            <a:r>
              <a:rPr lang="cs-CZ" b="1" i="1" dirty="0" smtClean="0"/>
              <a:t>povolání</a:t>
            </a:r>
            <a:r>
              <a:rPr lang="cs-CZ" b="1" dirty="0" smtClean="0"/>
              <a:t> </a:t>
            </a:r>
            <a:r>
              <a:rPr lang="cs-CZ" b="1" dirty="0" smtClean="0"/>
              <a:t>vymezuje sjednocený soubor specifických pracovních činností v určitém oboru, které jsou vykonávány pravidelně a trvale ve stále stejné soustavě odborně připravenými pracovníky.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Odborná příprava k výkonu povolání je strukturovaná podle náročnosti povolání mírou znalostí a dovedností vykonavatele povolání a vytváří jeho počáteční a základní pracovní způsobilost k výkonu povolání.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Obsahový rámec povolání je stanoven kvalifikačními předpoklady jeho vykonavatele a vývoj obsahového rámce povolání ovlivňují technické, technologické a organizační změny.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Z hlediska organizačních změn je struktura povolání ovlivněná mírou dělby práce podle specifických skupin odvětví a oborů. Pracovní činnosti spadají do rámce specifického povolání podle dělby </a:t>
            </a:r>
            <a:r>
              <a:rPr lang="cs-CZ" b="1" dirty="0" smtClean="0"/>
              <a:t>práce, </a:t>
            </a:r>
            <a:r>
              <a:rPr lang="cs-CZ" b="1" dirty="0" smtClean="0"/>
              <a:t>aby kumulace teoretických znalostí, praktických dovedností a osobních vlastností vykonavatelů určité skupiny povolání byla co nejvyšší. </a:t>
            </a:r>
            <a:endParaRPr lang="cs-CZ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3.2 Profesionalizace a profese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sz="3400" i="1" dirty="0" smtClean="0"/>
              <a:t>Profesionalizace</a:t>
            </a:r>
            <a:r>
              <a:rPr lang="cs-CZ" sz="3400" dirty="0" smtClean="0"/>
              <a:t> představuje proces, v jehož průběhu zaměstnání a pracovní role získávají atribut profese (</a:t>
            </a:r>
            <a:r>
              <a:rPr lang="cs-CZ" sz="3400" dirty="0" smtClean="0"/>
              <a:t>vzestup </a:t>
            </a:r>
            <a:r>
              <a:rPr lang="cs-CZ" sz="3400" dirty="0" smtClean="0"/>
              <a:t>pracovních odvětví).</a:t>
            </a:r>
          </a:p>
          <a:p>
            <a:pPr algn="just">
              <a:buNone/>
            </a:pPr>
            <a:endParaRPr lang="cs-CZ" sz="3400" dirty="0" smtClean="0"/>
          </a:p>
          <a:p>
            <a:pPr algn="just"/>
            <a:r>
              <a:rPr lang="cs-CZ" sz="3400" i="1" dirty="0" smtClean="0"/>
              <a:t>Profesi</a:t>
            </a:r>
            <a:r>
              <a:rPr lang="cs-CZ" sz="3400" dirty="0" smtClean="0"/>
              <a:t> lze charakterizovat jako druh pracovní činnosti, k jehož výkonu je vyžadována profesní příprava uskutečňovaná jak v rámci školského systému, tak mimo něj. Profese představuje sociální jev, který obsahuje: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i="1" dirty="0" smtClean="0"/>
              <a:t>technickou stránku</a:t>
            </a:r>
            <a:r>
              <a:rPr lang="cs-CZ" sz="3400" dirty="0" smtClean="0"/>
              <a:t> (vybavenost technickými nástroji a prostředky)</a:t>
            </a:r>
          </a:p>
          <a:p>
            <a:pPr algn="just"/>
            <a:r>
              <a:rPr lang="cs-CZ" sz="3400" i="1" dirty="0" smtClean="0"/>
              <a:t>ekonomickou stránku</a:t>
            </a:r>
            <a:r>
              <a:rPr lang="cs-CZ" sz="3400" dirty="0" smtClean="0"/>
              <a:t> (uspokojování základních životních potřeb vykonavatele profese)</a:t>
            </a:r>
          </a:p>
          <a:p>
            <a:pPr algn="just"/>
            <a:r>
              <a:rPr lang="cs-CZ" sz="3400" i="1" dirty="0" smtClean="0"/>
              <a:t>právní stránku</a:t>
            </a:r>
            <a:r>
              <a:rPr lang="cs-CZ" sz="3400" dirty="0" smtClean="0"/>
              <a:t> (příprava na výkon profese upravená právními normami)</a:t>
            </a:r>
          </a:p>
          <a:p>
            <a:pPr algn="just"/>
            <a:r>
              <a:rPr lang="cs-CZ" sz="3400" i="1" dirty="0" smtClean="0"/>
              <a:t>psychologickou stránku</a:t>
            </a:r>
            <a:r>
              <a:rPr lang="cs-CZ" sz="3400" dirty="0" smtClean="0"/>
              <a:t> (osobnostní vlastnosti vykonavatele profese)</a:t>
            </a:r>
          </a:p>
          <a:p>
            <a:pPr algn="just"/>
            <a:r>
              <a:rPr lang="cs-CZ" sz="3400" i="1" dirty="0" smtClean="0"/>
              <a:t>sociologickou stránku</a:t>
            </a:r>
            <a:r>
              <a:rPr lang="cs-CZ" sz="3400" dirty="0" smtClean="0"/>
              <a:t> (dynamiku profese a sociální procesy spojené s profesí).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>
                <a:solidFill>
                  <a:srgbClr val="C00000"/>
                </a:solidFill>
              </a:rPr>
              <a:t>K analýze profese je nezbytný profesiografický rozbor </a:t>
            </a:r>
            <a:br>
              <a:rPr lang="cs-CZ" sz="3100" dirty="0" smtClean="0">
                <a:solidFill>
                  <a:srgbClr val="C00000"/>
                </a:solidFill>
              </a:rPr>
            </a:br>
            <a:r>
              <a:rPr lang="cs-CZ" sz="3100" dirty="0" smtClean="0">
                <a:solidFill>
                  <a:srgbClr val="C00000"/>
                </a:solidFill>
              </a:rPr>
              <a:t>s následujícími  informacemi</a:t>
            </a:r>
            <a:br>
              <a:rPr lang="cs-CZ" sz="3100" dirty="0" smtClean="0">
                <a:solidFill>
                  <a:srgbClr val="C0000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1) všeobecná charakteristika profese jako je popis úkolů a používaných prostředků nezbytných pro výkon profese</a:t>
            </a:r>
          </a:p>
          <a:p>
            <a:pPr algn="just"/>
            <a:r>
              <a:rPr lang="cs-CZ" dirty="0" smtClean="0"/>
              <a:t>2) souhrn povinností vykonavatele profese podle organizačních řádů a technologických předpisů</a:t>
            </a:r>
          </a:p>
          <a:p>
            <a:pPr algn="just"/>
            <a:r>
              <a:rPr lang="cs-CZ" dirty="0" smtClean="0"/>
              <a:t>3) popis obsahu pracovních činností a jím odpovídajících pracovních úkonů a pracovních operací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4) popis technických, ekonomických a sociálních pracovních podmínek </a:t>
            </a:r>
          </a:p>
          <a:p>
            <a:pPr algn="just"/>
            <a:r>
              <a:rPr lang="cs-CZ" dirty="0" smtClean="0"/>
              <a:t>5) inventář odborných, fyzických, zdravotních, psychických a osobnostních požadavků na vykonavatele profese</a:t>
            </a:r>
          </a:p>
          <a:p>
            <a:pPr algn="just"/>
            <a:r>
              <a:rPr lang="cs-CZ" dirty="0" smtClean="0"/>
              <a:t>6) popis postavení profese ve společnosti a rozsah společenské odpovědnosti vykonavatele profese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>
                <a:solidFill>
                  <a:srgbClr val="C00000"/>
                </a:solidFill>
              </a:rPr>
              <a:t>Informace z  profesiografického rozboru jsou koncipovány do</a:t>
            </a:r>
            <a:br>
              <a:rPr lang="cs-CZ" sz="2200" b="1" dirty="0" smtClean="0">
                <a:solidFill>
                  <a:srgbClr val="C00000"/>
                </a:solidFill>
              </a:rPr>
            </a:br>
            <a:r>
              <a:rPr lang="cs-CZ" sz="2200" b="1" i="1" dirty="0" err="1" smtClean="0">
                <a:solidFill>
                  <a:srgbClr val="C00000"/>
                </a:solidFill>
              </a:rPr>
              <a:t>profesiogramu</a:t>
            </a:r>
            <a:r>
              <a:rPr lang="cs-CZ" sz="2200" b="1" dirty="0" smtClean="0">
                <a:solidFill>
                  <a:srgbClr val="C00000"/>
                </a:solidFill>
              </a:rPr>
              <a:t>, který je rozhodující k optimálnímu zařazení</a:t>
            </a:r>
            <a:br>
              <a:rPr lang="cs-CZ" sz="2200" b="1" dirty="0" smtClean="0">
                <a:solidFill>
                  <a:srgbClr val="C00000"/>
                </a:solidFill>
              </a:rPr>
            </a:br>
            <a:r>
              <a:rPr lang="cs-CZ" sz="2200" b="1" dirty="0" smtClean="0">
                <a:solidFill>
                  <a:srgbClr val="C00000"/>
                </a:solidFill>
              </a:rPr>
              <a:t>jedince ve shodě s vymezenými nároky profese</a:t>
            </a:r>
            <a:r>
              <a:rPr lang="cs-CZ" sz="2000" b="1" dirty="0" smtClean="0">
                <a:solidFill>
                  <a:srgbClr val="C00000"/>
                </a:solidFill>
              </a:rPr>
              <a:t>.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dirty="0" smtClean="0"/>
              <a:t>V souvislosti s pevně stanovenými úkoly lze považovat profil profese za východisko </a:t>
            </a:r>
            <a:r>
              <a:rPr lang="cs-CZ" i="1" dirty="0" err="1" smtClean="0"/>
              <a:t>profesiogramu</a:t>
            </a:r>
            <a:r>
              <a:rPr lang="cs-CZ" dirty="0" smtClean="0"/>
              <a:t>, který je základem k uskutečňování racionálních změn práce (normování, racionalizace, inovace, srovnávání profesí z hlediska jejich rizikovosti, včetně stupně jejich fyzické, smyslové a duševní zátěže).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err="1" smtClean="0"/>
              <a:t>Profesiogram</a:t>
            </a:r>
            <a:r>
              <a:rPr lang="cs-CZ" dirty="0" smtClean="0"/>
              <a:t> slouží jako zdroj k formulování kriterií pro hodnocení vykonavatelů profesí, jejich pracovní zácvik, zdokonalování profesní přípravy, optimalizaci jejich pracovního zařazení a efektivní práci s nimi. </a:t>
            </a:r>
          </a:p>
          <a:p>
            <a:pPr algn="just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Společenské hodnocení profesního zařazení vykonavatele </a:t>
            </a:r>
            <a:r>
              <a:rPr lang="cs-CZ" dirty="0" smtClean="0"/>
              <a:t>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  <a:ln w="28575">
            <a:solidFill>
              <a:schemeClr val="tx1"/>
            </a:solidFill>
          </a:ln>
          <a:scene3d>
            <a:camera prst="obliqueTopRight"/>
            <a:lightRig rig="threePt" dir="t"/>
          </a:scene3d>
          <a:sp3d>
            <a:bevelT prst="relaxedInset"/>
          </a:sp3d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osobní předpoklady</a:t>
            </a:r>
          </a:p>
          <a:p>
            <a:endParaRPr lang="cs-CZ" b="1" dirty="0" smtClean="0"/>
          </a:p>
          <a:p>
            <a:r>
              <a:rPr lang="cs-CZ" b="1" dirty="0" smtClean="0"/>
              <a:t>pravděpodobnost </a:t>
            </a:r>
            <a:r>
              <a:rPr lang="cs-CZ" b="1" dirty="0" smtClean="0"/>
              <a:t>získání zaměstnání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r>
              <a:rPr lang="cs-CZ" b="1" dirty="0" smtClean="0"/>
              <a:t>finanční </a:t>
            </a:r>
            <a:r>
              <a:rPr lang="cs-CZ" b="1" dirty="0" smtClean="0"/>
              <a:t>ohodnocení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předcházející vzdělání </a:t>
            </a:r>
          </a:p>
          <a:p>
            <a:endParaRPr lang="cs-CZ" b="1" dirty="0" smtClean="0"/>
          </a:p>
          <a:p>
            <a:r>
              <a:rPr lang="cs-CZ" b="1" dirty="0" smtClean="0"/>
              <a:t>prestiž </a:t>
            </a:r>
            <a:r>
              <a:rPr lang="cs-CZ" b="1" dirty="0" smtClean="0"/>
              <a:t>profese </a:t>
            </a:r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672</Words>
  <Application>Microsoft Office PowerPoint</Application>
  <PresentationFormat>Předvádění na obrazovce (4:3)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3. Povolání, profese a zaměstnání jako poradenská kategorie</vt:lpstr>
      <vt:lpstr>3. Povolání, profese a zaměstnání jako poradenská kategorie</vt:lpstr>
      <vt:lpstr>Poradenská kategorie</vt:lpstr>
      <vt:lpstr> 3.1 Povolání jako specifická pracovní činnost k pracovnímu výkonu </vt:lpstr>
      <vt:lpstr>Co vymezuje pojem povolání?</vt:lpstr>
      <vt:lpstr> 3.2 Profesionalizace a profese </vt:lpstr>
      <vt:lpstr>   K analýze profese je nezbytný profesiografický rozbor  s následujícími  informacemi  </vt:lpstr>
      <vt:lpstr>  Informace z  profesiografického rozboru jsou koncipovány do profesiogramu, který je rozhodující k optimálnímu zařazení jedince ve shodě s vymezenými nároky profese. </vt:lpstr>
      <vt:lpstr>Společenské hodnocení profesního zařazení vykonavatele profese</vt:lpstr>
      <vt:lpstr> 3.3 Zaměstnání jako institucionalizované povolání </vt:lpstr>
      <vt:lpstr>Z pohledu pracovního zařazení  v zaměstnavatelské organizaci</vt:lpstr>
      <vt:lpstr>   Profesní poradenství jako vzdělávání o povolání, profesi a zaměstnání se zabývá poskytováním informací o vzdělávacích a pracovních příležitostech k celoživotnímu učení klientů.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Povolání, profese a zaměstnání jako poradenské kategorie</dc:title>
  <dc:creator>Alina Kubicová</dc:creator>
  <cp:lastModifiedBy>svobodovad</cp:lastModifiedBy>
  <cp:revision>29</cp:revision>
  <dcterms:created xsi:type="dcterms:W3CDTF">2009-01-13T11:03:15Z</dcterms:created>
  <dcterms:modified xsi:type="dcterms:W3CDTF">2018-10-04T13:03:02Z</dcterms:modified>
</cp:coreProperties>
</file>