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FB8F9-548F-4BC5-971F-451EAD53DEA2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1166-7036-4FEF-92F4-7D0083A09D9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3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5. tématu o klíčových</a:t>
            </a:r>
            <a:r>
              <a:rPr lang="cs-CZ" baseline="0" dirty="0" smtClean="0"/>
              <a:t> kompetencích a základních dovednostech</a:t>
            </a:r>
            <a:r>
              <a:rPr lang="cs-CZ" dirty="0" smtClean="0"/>
              <a:t>,</a:t>
            </a:r>
            <a:r>
              <a:rPr lang="cs-CZ" baseline="0" dirty="0" smtClean="0"/>
              <a:t> které je členěno </a:t>
            </a:r>
          </a:p>
          <a:p>
            <a:r>
              <a:rPr lang="cs-CZ" baseline="0" dirty="0" smtClean="0"/>
              <a:t>na 5.1, 5.2 a 5.3.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85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popisu nad-předmětových klíčových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218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prioritám při výběru klíčových kompetencí a základních dovedností.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95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významu aktivního občanství a lidského kapitálu v rovině klíčových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311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Nyní</a:t>
            </a:r>
            <a:r>
              <a:rPr lang="cs-CZ" baseline="0" dirty="0" smtClean="0"/>
              <a:t> si odpovíme na otázku: „Proč by měly být klíčové kompetence multifunkční?“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25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použitelnost</a:t>
            </a:r>
            <a:r>
              <a:rPr lang="cs-CZ" baseline="0" dirty="0" smtClean="0"/>
              <a:t> klíčových kompetencí v sociálních situacích, východisko pro celoživotní učení.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134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doporučením EU pro klíčové kompetence a základní dovednosti v celoživotním učení.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392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evropskému</a:t>
            </a:r>
            <a:r>
              <a:rPr lang="cs-CZ" baseline="0" dirty="0" smtClean="0"/>
              <a:t> kvalifikačnímu rámci pro celoživotní učení.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57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stanoviskům sociálních partnerů na evropský kvalifikační rámec pro celoživotní učení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023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</a:t>
            </a:r>
            <a:r>
              <a:rPr lang="cs-CZ" baseline="0" dirty="0" smtClean="0"/>
              <a:t> stanoviskům sociálních partnerů na evropský kvalifikační rámec pro celoživotní učení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52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identifikaci</a:t>
            </a:r>
            <a:r>
              <a:rPr lang="cs-CZ" baseline="0" dirty="0" smtClean="0"/>
              <a:t> klíčových kompetencí a základních dovedností.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867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názorům</a:t>
            </a:r>
            <a:r>
              <a:rPr lang="cs-CZ" baseline="0" dirty="0" smtClean="0"/>
              <a:t> Evropské komise na klíčové kompetence a základní dovednosti.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13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ke skupinám a modelům klíčových kompetencí.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095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popisu</a:t>
            </a:r>
            <a:r>
              <a:rPr lang="cs-CZ" baseline="0" dirty="0" smtClean="0"/>
              <a:t> předmětových klíčových kompetencí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3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3F506-E580-477C-8AD4-38B1271F3DEB}" type="datetimeFigureOut">
              <a:rPr lang="cs-CZ" smtClean="0"/>
              <a:pPr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#ucit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#umeni"/><Relationship Id="rId5" Type="http://schemas.openxmlformats.org/officeDocument/2006/relationships/hyperlink" Target="#podnik"/><Relationship Id="rId4" Type="http://schemas.openxmlformats.org/officeDocument/2006/relationships/hyperlink" Target="#spolu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5. Klíčové kompetence </a:t>
            </a:r>
            <a:br>
              <a:rPr lang="cs-CZ" dirty="0" smtClean="0"/>
            </a:br>
            <a:r>
              <a:rPr lang="cs-CZ" dirty="0" smtClean="0"/>
              <a:t>a základní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rgbClr val="7030A0"/>
                </a:solidFill>
              </a:rPr>
              <a:t>Dagmar Svobodová</a:t>
            </a:r>
            <a:endParaRPr lang="cs-CZ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Předmětové klíčové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KOMUNIKACI V MATEŘSKÉM JAZYCE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Tyto kompetence představují schopnost vyjádřit a interpretovat myšlenky, pocity a informace v ústní i psané podobě a zapojit se do komunikace v různých sociálních kontextech – v práci, doma i při volnočasových aktivitách.</a:t>
            </a:r>
          </a:p>
          <a:p>
            <a:pPr algn="just" fontAlgn="ctr"/>
            <a:endParaRPr lang="cs-CZ" dirty="0" smtClean="0"/>
          </a:p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KOMUNIKACI V CIZÍM JAZYCE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Tyto kompetence zahrnují stejné oblasti (produktivní i receptivní dovednosti v psané i mluvené podobě) jako komunikace v mateřském jazyce. Úroveň osvojení cizího jazyka ovšem nemusí být shodná s jazykem mateřským a pro různé cizí jazyky se liší.</a:t>
            </a:r>
          </a:p>
          <a:p>
            <a:pPr algn="just" fontAlgn="ctr"/>
            <a:endParaRPr lang="cs-CZ" dirty="0" smtClean="0"/>
          </a:p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MATEMATICKÉ GRAMOTNOSTI A KE KOMPETENCÍM V OBLASTI PŘÍRODNÍCH VĚD A TECHNOLOGIÍ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Matematická gramotnost představuje schopnost písemně i z hlavy sčítat, odečítat, násobit a dělit a užívat tyto operace k řešení problémů v každodenním životě. Důraz je kladen spíše na proces řešení problémů než na samotný výsledek, na prováděnou činnost spíše než na žákovy znalosti. V přírodních vědách se jedná o znalosti a metodologie, které lze použít k vysvětlení jevů v okolním světě. Technologie představuje aplikaci znalostí jako prostředek, kterým člověk ovlivňuje prostředí, v němž žije.</a:t>
            </a:r>
          </a:p>
          <a:p>
            <a:pPr algn="just" fontAlgn="ctr"/>
            <a:endParaRPr lang="cs-CZ" dirty="0" smtClean="0"/>
          </a:p>
          <a:p>
            <a:pPr algn="just" fontAlgn="ctr">
              <a:buNone/>
            </a:pPr>
            <a:r>
              <a:rPr lang="cs-CZ" b="1" dirty="0" smtClean="0"/>
              <a:t>• </a:t>
            </a:r>
            <a:r>
              <a:rPr lang="cs-CZ" b="1" u="sng" dirty="0" smtClean="0"/>
              <a:t>INFORMAČNÍM A KOMUNIKAČNÍM TECHNOLOGIÍM</a:t>
            </a:r>
            <a:endParaRPr lang="cs-CZ" dirty="0" smtClean="0"/>
          </a:p>
          <a:p>
            <a:pPr algn="just" fontAlgn="ctr">
              <a:buNone/>
            </a:pPr>
            <a:r>
              <a:rPr lang="cs-CZ" dirty="0" smtClean="0"/>
              <a:t>Jedná se o schopnost používat multimediální technologie a využívat je k vyhledávání, ukládání, vytváření, prezentování, třídění a k výměně informací.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Nad-předmětové klíčové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  <a:scene3d>
            <a:camera prst="isometricOffAxis1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3" action="ppaction://hlinkfile"/>
              </a:rPr>
              <a:t>UČIT SE UČIT</a:t>
            </a:r>
            <a:r>
              <a:rPr lang="cs-CZ" b="1" dirty="0" smtClean="0"/>
              <a:t> Tyto kompetence jsou nezbytné pro organizaci a řízení vlastního učení (samostatně i ve skupině), pro získávání, zpracovávání, hodnocení a integraci nových znalostí a pro schopnost aplikovat tyto kompetence v různých situacích a kontextech, včetně samotného učení a řešení problémů doma, ve vzdělávacím procesu, v práci a ve společnosti. 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4" action="ppaction://hlinkfile"/>
              </a:rPr>
              <a:t>INTERPERSONÁLNÍ, INTERKULTURNÍ A SOCIÁLNÍ KOMPETENCE A KOMPETENCE OBČANSKÉ (city)</a:t>
            </a:r>
            <a:r>
              <a:rPr lang="cs-CZ" b="1" dirty="0" smtClean="0"/>
              <a:t> Tyto kompetence zahrnují všechny formy jednání, které si každý jedinec musí osvojit, aby byl schopen se efektivně a konstruktivně podílet na dění ve společnosti a dokázal řešit problémy v osobním, rodinném i veřejném kontextu. 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5" action="ppaction://hlinkfile"/>
              </a:rPr>
              <a:t>PODNIKATELSKÉ DOVEDNOSTI (podnikatelské dovednosti)</a:t>
            </a:r>
            <a:r>
              <a:rPr lang="cs-CZ" b="1" dirty="0" smtClean="0"/>
              <a:t> Tyto kompetence mají pasivní a aktivní část – jednak vedou ke stimulaci změn, které iniciuje sám jedinec, ale také ke schopnosti vítat a podporovat změny, které jsou vyvolány vnějšími faktory, to znamená vedou žáka k tomu, aby dokázal vítat změny, přebíral odpovědnost za své jednání (pozitivní i negativní), dokončil, co započal, měl představu, čeho chce dosáhnout, vytyčil si své cíle, šel za nimi a byl motivován k úspěchu.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• </a:t>
            </a:r>
            <a:r>
              <a:rPr lang="cs-CZ" b="1" u="sng" dirty="0" smtClean="0">
                <a:hlinkClick r:id="rId6" action="ppaction://hlinkfile"/>
              </a:rPr>
              <a:t>KULTURNÍ ROZHLED - TVŮRČÍ DOVEDNOSTI, VNÍMÁNÍ KULTURNÍHO DĚNÍ (tvořivost)</a:t>
            </a:r>
            <a:r>
              <a:rPr lang="cs-CZ" b="1" dirty="0" smtClean="0"/>
              <a:t> Tyto kompetence představují schopnost vážit si projevů kultury a společenských mravů i schopnost vážit si literatury, umění, hudby a dalších forem tvůrčích projevů člověka. </a:t>
            </a:r>
            <a:endParaRPr lang="cs-CZ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5.3 Priority při výběru klíčových kompetencí a základních dovedností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b="1" dirty="0" smtClean="0"/>
              <a:t>Priority při výběru klíčových kompetencí</a:t>
            </a:r>
            <a:br>
              <a:rPr lang="cs-CZ" b="1" dirty="0" smtClean="0"/>
            </a:br>
            <a:r>
              <a:rPr lang="cs-CZ" b="1" dirty="0" smtClean="0"/>
              <a:t>V rámci lisabonského procesu byly při výběru klíčových kompetencí sledovány tři priority, které lze vyčíst již z definice:</a:t>
            </a:r>
          </a:p>
          <a:p>
            <a:pPr algn="just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osobní naplnění a rozvoj jedince v průběhu celého života, tzn. že klíčové kompetence musí vybavit jedince, aby byl schopen sledovat vlastní životní cíle a usiloval o celoživotní učení 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cene3d>
            <a:camera prst="perspectiveAbove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4"/>
                </a:solidFill>
              </a:rPr>
              <a:t>Aktivní občanství a lidský kapitál</a:t>
            </a:r>
            <a:endParaRPr lang="cs-CZ" sz="3600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RelaxedModerately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b="1" dirty="0" smtClean="0"/>
              <a:t>aktivní občanství a zapojení se do společnosti, tzn. že klíčové kompetence by měly motivovat jedince, aby se jako občan zapojil aktivně do dění ve společnosti 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zaměstnatelnost jedince jako </a:t>
            </a:r>
            <a:r>
              <a:rPr lang="cs-CZ" b="1" i="1" dirty="0" smtClean="0"/>
              <a:t>lidský kapitál</a:t>
            </a:r>
            <a:r>
              <a:rPr lang="cs-CZ" b="1" dirty="0" smtClean="0"/>
              <a:t>, tzn. že každý jedinec by měl být schopen získat odpovídající a kvalitní zaměstnání na trhu práce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HeroicExtremeLeftFacing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Proč by měly být klíčové kompetence multifunkční?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bliqueBottom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Klíčové kompetence by měly být zároveň použitelné v různých situacích a kontextech, měly by být tedy multifunkční. Jejich základy by měly být osvojeny do ukončení povinné školní docházky a měly by vytvářet východisko pro další vzdělávání jako součást celoživotního učení.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Koncept klíčových kompetencí (nad-oborové, interdisciplinární, kořenové/jádrové/centrální (</a:t>
            </a:r>
            <a:r>
              <a:rPr lang="cs-CZ" b="1" dirty="0" err="1" smtClean="0"/>
              <a:t>core</a:t>
            </a:r>
            <a:r>
              <a:rPr lang="cs-CZ" b="1" dirty="0" smtClean="0"/>
              <a:t>):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komunikativnost a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kooperativnost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, řešit problémy a tvořivost, samostatnost a výkonnost, přijímat a nést odpovědnost, zdůvodňovat a hodnotit, uvažovat a učit se.</a:t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5. Klíčové kompetence </a:t>
            </a:r>
            <a:br>
              <a:rPr lang="cs-CZ" dirty="0" smtClean="0"/>
            </a:br>
            <a:r>
              <a:rPr lang="cs-CZ" dirty="0" smtClean="0"/>
              <a:t>a základní dovednosti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bliqueBottom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5.1 Doporučení EU pro klíčové kompetence a základní dovednosti  v celoživotním učení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5.2 Identifikace klíčových kompetencí a základních dovedností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5.3 Priority při výběru klíčových kompetencí a základních dovedností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5.1 Doporučení EU pro klíčové kompetence </a:t>
            </a:r>
            <a:br>
              <a:rPr lang="cs-CZ" sz="3100" dirty="0" smtClean="0"/>
            </a:br>
            <a:r>
              <a:rPr lang="cs-CZ" sz="3100" dirty="0" smtClean="0"/>
              <a:t>a základní dovednosti v celoživotním učení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isometricOffAxis1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Celoživotní učení představuje pro Evropskou unii </a:t>
            </a:r>
            <a:r>
              <a:rPr lang="cs-CZ" i="1" dirty="0" smtClean="0"/>
              <a:t>základní přístup k rozvoji politiky vzdělávání</a:t>
            </a:r>
            <a:r>
              <a:rPr lang="cs-CZ" dirty="0" smtClean="0"/>
              <a:t>. Celoživotní učení na jedné straně podporuje sociální začleňování a osobní naplnění. </a:t>
            </a:r>
          </a:p>
          <a:p>
            <a:pPr algn="just"/>
            <a:r>
              <a:rPr lang="cs-CZ" dirty="0" smtClean="0"/>
              <a:t>Na druhé straně zvyšuje zaměstnatelnost a přizpůsobivost novým pracovním příležitostem a představuje klíčový prvek strategie pro růst a zaměstnanost.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Evropský kvalifikační rámec pro celoživotní učení (EQF) </a:t>
            </a:r>
            <a:br>
              <a:rPr lang="cs-CZ" sz="28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cs-CZ" sz="1600" b="1" dirty="0" smtClean="0"/>
              <a:t>Evropská komise v prosinci 2005 přijala návrh doporučení, které identifikuje osm klíčových kompetencí v oblasti celoživotního učení: komunikaci v mateřském jazyce; komunikaci v cizích jazycích; matematické dovednosti a základní znalosti z oblasti vědy a technologií; digitální dovednosti; schopnost učit se; mezilidské, společenské a občanské dovednosti, včetně kulturních odlišností, podnikatelské dovednosti, kulturní projev. </a:t>
            </a:r>
          </a:p>
          <a:p>
            <a:pPr algn="just"/>
            <a:r>
              <a:rPr lang="cs-CZ" sz="1600" b="1" dirty="0" smtClean="0"/>
              <a:t>Záměrem definování klíčových kompetencí v oblasti celoživotního učení na evropské úrovni je poskytnout referenční nástroj pro politiky, poskytovatele vzdělávání, zaměstnavatele a studenty na cestě k aktivnímu občanství, sociální soudržnosti a zaměstnatelnosti. Evropský parlament toto doporučení schválil v září 2006. 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Evropský kvalifikační rámec pro celoživotní učení (EQF) </a:t>
            </a:r>
          </a:p>
          <a:p>
            <a:pPr algn="just"/>
            <a:r>
              <a:rPr lang="cs-CZ" sz="1600" b="1" dirty="0" smtClean="0"/>
              <a:t>V září 2006 přijala Evropská komise návrh doporučení na zavedení Evropského kvalifikačního rámce pro celoživotní  učení (EQF). Jeho cílem je usnadnění přenosu a uznávání kvalifikací zaměstnanců. </a:t>
            </a:r>
          </a:p>
          <a:p>
            <a:pPr algn="just"/>
            <a:r>
              <a:rPr lang="cs-CZ" sz="1600" b="1" dirty="0" smtClean="0"/>
              <a:t>EQF má sloužit jako nástroj, který objasní vztah mezi dosaženým vzděláním a odbornými znalostmi z různých národních systémů. Má zvýšit transparentnost a přístupnost evropských vzdělávacích systémů, ať již jde o obecné vzdělávání, dospělých, odborné vzdělání a přípravu. EQF by tedy měl podpořit mobilitu studentů i pracovníků. </a:t>
            </a:r>
          </a:p>
          <a:p>
            <a:pPr algn="just">
              <a:buNone/>
            </a:pPr>
            <a:endParaRPr lang="cs-CZ" sz="1600" b="1" dirty="0" smtClean="0"/>
          </a:p>
          <a:p>
            <a:endParaRPr lang="cs-CZ" sz="1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Stanoviska sociálních partnerů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929058" cy="5257800"/>
          </a:xfrm>
          <a:ln/>
          <a:scene3d>
            <a:camera prst="perspectiveHeroicExtremeLeftFacing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1400" b="1" dirty="0" err="1" smtClean="0"/>
              <a:t>Asociace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evropských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hospodářských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komor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Eurochambers</a:t>
            </a:r>
            <a:r>
              <a:rPr lang="en-US" sz="1400" b="1" dirty="0" smtClean="0"/>
              <a:t> </a:t>
            </a:r>
            <a:r>
              <a:rPr lang="cs-CZ" sz="1400" b="1" dirty="0" smtClean="0"/>
              <a:t>je přesvědčená, že Evropský kvalifikační rámec pro celoživotní učení </a:t>
            </a:r>
            <a:r>
              <a:rPr lang="cs-CZ" sz="1400" b="1" i="1" dirty="0" smtClean="0"/>
              <a:t>zvýší transparentnost</a:t>
            </a:r>
            <a:r>
              <a:rPr lang="cs-CZ" sz="1400" b="1" dirty="0" smtClean="0"/>
              <a:t> odlišných systémů kvalifikací a přispěje k pokračování Kodaňského procesu (posílená spolupráce v evropském odborném vzdělávání a přípravě), posílení celoživotního učení a mobility a pomůže dosažení lisabonských cílů. </a:t>
            </a:r>
            <a:r>
              <a:rPr lang="cs-CZ" sz="1400" b="1" dirty="0" err="1" smtClean="0"/>
              <a:t>Eurochambers</a:t>
            </a:r>
            <a:r>
              <a:rPr lang="cs-CZ" sz="1400" b="1" dirty="0" smtClean="0"/>
              <a:t> ovšem na druhé straně říká, že stávající podoba EQF je příliš komplikovaná a mělo by dojít k většímu sblížení s firmami a jednotlivci. Je rovněž přesvědčena, že osm referenčních úrovní pro posouzení výsledků vzdělávání, je mnoho. </a:t>
            </a:r>
          </a:p>
          <a:p>
            <a:endParaRPr lang="cs-CZ" sz="1400" b="1" dirty="0" smtClean="0"/>
          </a:p>
          <a:p>
            <a:pPr algn="just"/>
            <a:r>
              <a:rPr lang="cs-CZ" sz="1400" b="1" dirty="0" smtClean="0"/>
              <a:t>Evropští sociální partneři zveřejnili 25. ledna 2006 svou výroční hodnotící zprávu k Rámci činností v oblasti celoživotního učení pro rozvoj znalostí a dovedností. V dokumentu hodnotí </a:t>
            </a:r>
            <a:r>
              <a:rPr lang="cs-CZ" sz="1400" b="1" i="1" dirty="0" smtClean="0"/>
              <a:t>svou činnost při šíření a zvyšování povědomí jako </a:t>
            </a:r>
            <a:r>
              <a:rPr lang="cs-CZ" sz="1400" b="1" i="1" dirty="0"/>
              <a:t>v</a:t>
            </a:r>
            <a:r>
              <a:rPr lang="cs-CZ" sz="1400" b="1" i="1" dirty="0" smtClean="0"/>
              <a:t>elmi úspěšnou</a:t>
            </a:r>
            <a:r>
              <a:rPr lang="cs-CZ" sz="1400" b="1" i="1" dirty="0"/>
              <a:t>.</a:t>
            </a:r>
            <a:endParaRPr lang="cs-CZ" sz="1400" b="1" i="1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000496" y="1428736"/>
            <a:ext cx="4857784" cy="5429264"/>
          </a:xfrm>
          <a:ln/>
          <a:scene3d>
            <a:camera prst="perspectiveContrastingLeftFacing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cs-CZ" dirty="0" smtClean="0"/>
          </a:p>
          <a:p>
            <a:pPr algn="just"/>
            <a:r>
              <a:rPr lang="cs-CZ" sz="4300" b="1" dirty="0" smtClean="0"/>
              <a:t>Asociace evropských hospodářských komor </a:t>
            </a:r>
            <a:r>
              <a:rPr lang="cs-CZ" sz="4300" b="1" dirty="0" err="1" smtClean="0"/>
              <a:t>Eurochambers</a:t>
            </a:r>
            <a:r>
              <a:rPr lang="cs-CZ" sz="4300" b="1" dirty="0" smtClean="0"/>
              <a:t> je Evropská komise ve své zprávě pro rok 2006 nazvanou </a:t>
            </a:r>
            <a:r>
              <a:rPr lang="cs-CZ" sz="4300" b="1" i="1" dirty="0" smtClean="0"/>
              <a:t>Pokrok při dosahování lisabonských cílů v oblasti vzdělávání a odborné přípravy</a:t>
            </a:r>
            <a:r>
              <a:rPr lang="cs-CZ" sz="4300" b="1" dirty="0" smtClean="0"/>
              <a:t> ovšem uvádí, že zvyšování participace dospělých na celoživotním učení stále představuje výzvu. Evropská komise v dokumentu uvádí zásadní poselství pro účast dospělých na celoživotním učení:</a:t>
            </a:r>
          </a:p>
          <a:p>
            <a:pPr algn="just"/>
            <a:endParaRPr lang="cs-CZ" sz="4300" b="1" dirty="0" smtClean="0"/>
          </a:p>
          <a:p>
            <a:pPr lvl="0" algn="just"/>
            <a:r>
              <a:rPr lang="cs-CZ" sz="4300" b="1" dirty="0" smtClean="0"/>
              <a:t>Účast dospělých na celoživotním učení se přibližuje k evropskému cíli pro rok 2010, ale nedostatek dat v některých zemích tento pokrok nadhodnocují. </a:t>
            </a:r>
          </a:p>
          <a:p>
            <a:pPr lvl="0" algn="just"/>
            <a:endParaRPr lang="cs-CZ" sz="4300" b="1" dirty="0" smtClean="0"/>
          </a:p>
          <a:p>
            <a:pPr lvl="0" algn="just"/>
            <a:r>
              <a:rPr lang="cs-CZ" sz="4300" b="1" dirty="0" smtClean="0"/>
              <a:t>Zůstává však řada nerovností v přístupu k celoživotnímu učení. Dospělí s vysokou úrovní dosaženého vzdělání se dalšího vzdělávání účastní s 6krát větší pravděpodobností, než dospělé osoby s nižším dosaženým vzděláním. V oblasti neformálního vzdělávání je to 10krát tolik. Starší občané se navíc účastní vzdělávání s menší pravděpodobností než mladší. </a:t>
            </a:r>
          </a:p>
          <a:p>
            <a:pPr lvl="0" algn="just"/>
            <a:endParaRPr lang="cs-CZ" sz="4300" b="1" dirty="0" smtClean="0"/>
          </a:p>
          <a:p>
            <a:pPr lvl="0" algn="just"/>
            <a:r>
              <a:rPr lang="cs-CZ" sz="4300" b="1" dirty="0" smtClean="0"/>
              <a:t>Rostoucí participace dospělých na celoživotním učení představuje výzvu i z regionálního hlediska. Řada evropských regionů je značně pozadu, přestože se nacházejí v zemích, kde je obecně míra participace vyšší.</a:t>
            </a:r>
          </a:p>
          <a:p>
            <a:endParaRPr lang="cs-CZ" sz="4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/>
          <a:scene3d>
            <a:camera prst="isometricOffAxis1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Stanoviska sociálních partnerů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cs-CZ" dirty="0" smtClean="0"/>
              <a:t>Politiky zaměřené na zvýšení míry participace v celoživotním učení by se tudíž měly zaměřit na osoby s nižším vzděláním, na participaci starších věkových skupin na vzdělávání a odborné přípravě, stejně jako na regionální rozměr. </a:t>
            </a:r>
          </a:p>
          <a:p>
            <a:pPr algn="just"/>
            <a:r>
              <a:rPr lang="cs-CZ" dirty="0" smtClean="0"/>
              <a:t>Pro členské země je zásadní implementovat své závazky na vypracování komplexních a rozsáhlých strategií pro oblast celoživotního učení. </a:t>
            </a:r>
          </a:p>
          <a:p>
            <a:pPr algn="just"/>
            <a:r>
              <a:rPr lang="cs-CZ" b="1" dirty="0" smtClean="0"/>
              <a:t>Podnikatelé</a:t>
            </a:r>
            <a:r>
              <a:rPr lang="cs-CZ" dirty="0" smtClean="0"/>
              <a:t> jsou přesvědčeni, že důraz by měl být kladen na rozvoj jak schopností, tak motivace pokračovat v učení po celý život a na schopnost neustále se přizpůsobovat novým změnám a výzvám. Celoživotní učení je klíčem k zaměstnatelnosti, konkurenceschopnosti, přizpůsobivosti a aktivnímu občanství, které jsou spolu těsně propojené. </a:t>
            </a:r>
          </a:p>
          <a:p>
            <a:pPr algn="just"/>
            <a:r>
              <a:rPr lang="cs-CZ" b="1" dirty="0" smtClean="0"/>
              <a:t>Neziskové organizace</a:t>
            </a:r>
            <a:r>
              <a:rPr lang="cs-CZ" dirty="0" smtClean="0"/>
              <a:t> zdůrazňují obecné výhody učení, které nejsou spojeny pouze s potřebami trhu práce, ale také s občanstvím a sociální soudržností. </a:t>
            </a:r>
          </a:p>
          <a:p>
            <a:pPr algn="just">
              <a:buNone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29269" cy="4525963"/>
          </a:xfrm>
          <a:scene3d>
            <a:camera prst="isometricOffAxis1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cs-CZ" b="1" dirty="0" smtClean="0"/>
              <a:t>Sdružení evropských vysokých škol</a:t>
            </a:r>
            <a:r>
              <a:rPr lang="cs-CZ" dirty="0" smtClean="0"/>
              <a:t> je přesvědčeno, že dovednosti jsou důležité z hlediska občanství i zaměstnatelnosti. Evropské instituce, které poskytují vysokoškolské vzdělání, chápou celoživotní učení jako kolektivní zodpovědnost, ale zdůrazňují, že je nezbytné, aby vlády investovaly do přípravy učitelů a školitelů na všech úrovních vzdělávání, jak neformálního, tak formálního. </a:t>
            </a:r>
          </a:p>
          <a:p>
            <a:pPr algn="just"/>
            <a:r>
              <a:rPr lang="cs-CZ" b="1" dirty="0" smtClean="0"/>
              <a:t>Poslanci v Evropském parlamentu</a:t>
            </a:r>
            <a:r>
              <a:rPr lang="cs-CZ" dirty="0" smtClean="0"/>
              <a:t> schválili návrh Evropské </a:t>
            </a:r>
            <a:r>
              <a:rPr lang="cs-CZ" dirty="0"/>
              <a:t>k</a:t>
            </a:r>
            <a:r>
              <a:rPr lang="cs-CZ" dirty="0" smtClean="0"/>
              <a:t>omise o klíčových dovednostech v oblasti celoživotního učení. </a:t>
            </a:r>
            <a:r>
              <a:rPr lang="cs-CZ" dirty="0"/>
              <a:t>V</a:t>
            </a:r>
            <a:r>
              <a:rPr lang="cs-CZ" dirty="0" smtClean="0"/>
              <a:t>yzvali členské země k přijetí národních strategií k tomuto tématu. Přestože myšlenka celoživotního učení je nyní všeobecné rozšířená a jsou známé jeho potenciální přínosy pro vytváření společností založené na znalostech, málo lidí je ochotných se vzdělávat i poté, co opustí školu.  </a:t>
            </a:r>
          </a:p>
          <a:p>
            <a:pPr algn="just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cs-CZ" dirty="0" smtClean="0"/>
              <a:t>5.2 Identifikace klíčových kompetencí</a:t>
            </a:r>
            <a:br>
              <a:rPr lang="cs-CZ" dirty="0" smtClean="0"/>
            </a:br>
            <a:r>
              <a:rPr lang="cs-CZ" dirty="0" smtClean="0"/>
              <a:t>a základních dovedností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43570" y="1600200"/>
            <a:ext cx="3043230" cy="4972072"/>
          </a:xfrm>
          <a:scene3d>
            <a:camera prst="perspectiveRelaxedModerately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V oblasti identifikace klíčových kompetencí neexistuje jediný univerzálně přijímaný model. </a:t>
            </a:r>
          </a:p>
          <a:p>
            <a:pPr algn="just"/>
            <a:endParaRPr lang="cs-CZ" b="1" dirty="0" smtClean="0"/>
          </a:p>
          <a:p>
            <a:pPr algn="ctr"/>
            <a:r>
              <a:rPr lang="cs-CZ" b="1" dirty="0" smtClean="0"/>
              <a:t>Lze identifikovat dva hlavní proudy: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>
                <a:solidFill>
                  <a:schemeClr val="tx2"/>
                </a:solidFill>
              </a:rPr>
              <a:t>1) Klíčové kompetence jako předmětové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2) Klíčové  kompetence  jako všeobecné, nad-předmětové</a:t>
            </a:r>
          </a:p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 flipH="1">
            <a:off x="0" y="1857364"/>
            <a:ext cx="5500694" cy="5000636"/>
          </a:xfrm>
          <a:scene3d>
            <a:camera prst="perspectiveContrastingRigh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cs-CZ" sz="4000" b="1" dirty="0" smtClean="0"/>
              <a:t>Klíčové kompetence představují přenosný a multifunkční soubor vědomostí, dovedností a postojů, které potřebuje každý jedinec pro své osobní naplnění a rozvoj, pro zapojení se do společnosti a úspěšnou zaměstnatelnost.</a:t>
            </a:r>
            <a:br>
              <a:rPr lang="cs-CZ" sz="4000" b="1" dirty="0" smtClean="0"/>
            </a:b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Základy klíčových kompetencí by měly být osvojeny do ukončení povinné školní docházky a měly by vytvářet základ pro další vzdělávání jako součást celoživotního učení. </a:t>
            </a:r>
            <a:br>
              <a:rPr lang="cs-CZ" sz="40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 smtClean="0"/>
              <a:t>Evropská komise a klíčové kompetence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538634" cy="4572032"/>
          </a:xfrm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cs-CZ" sz="5100" b="1" dirty="0" smtClean="0"/>
          </a:p>
          <a:p>
            <a:r>
              <a:rPr lang="cs-CZ" sz="5100" b="1" dirty="0" smtClean="0"/>
              <a:t>Evropská komise podle stanovených priorit identifikovala pro etapu základního vzdělávání 8 oblastí klíčových kompetencí. </a:t>
            </a:r>
          </a:p>
          <a:p>
            <a:pPr>
              <a:buNone/>
            </a:pPr>
            <a:endParaRPr lang="cs-CZ" sz="5100" b="1" dirty="0" smtClean="0"/>
          </a:p>
          <a:p>
            <a:r>
              <a:rPr lang="cs-CZ" sz="5100" b="1" dirty="0" smtClean="0"/>
              <a:t>Popis kompetencí se omezuje na základní vzdělávání proto, že touto etapou vzdělávání projde většina žáků a osvojení základů klíčových kompetencí lze u nich zajistit.</a:t>
            </a:r>
            <a:br>
              <a:rPr lang="cs-CZ" sz="51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/>
          <a:scene3d>
            <a:camera prst="perspectiveContrastingLef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cs-CZ" b="1" dirty="0" smtClean="0"/>
              <a:t>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sz="4000" b="1" dirty="0" smtClean="0"/>
              <a:t>V dalších etapách vzdělávání a při vzdělávání dospělých se předpokládá, že budou klíčové kompetence  rozvíjeny. </a:t>
            </a:r>
          </a:p>
          <a:p>
            <a:pPr algn="just"/>
            <a:endParaRPr lang="cs-CZ" sz="4000" b="1" dirty="0" smtClean="0"/>
          </a:p>
          <a:p>
            <a:pPr algn="just"/>
            <a:r>
              <a:rPr lang="cs-CZ" sz="4000" b="1" dirty="0" smtClean="0"/>
              <a:t>Vzhledem k tomu, že název kompetencí nemůže vystihnout celou škálu vědomostí, dovedností a postojů, které kompetence zahrnuje, existuje ke každé klíčové kompetenci krátká definice.</a:t>
            </a:r>
          </a:p>
          <a:p>
            <a:pPr algn="just">
              <a:buNone/>
            </a:pPr>
            <a:r>
              <a:rPr lang="cs-CZ" sz="4000" b="1" dirty="0" smtClean="0"/>
              <a:t> </a:t>
            </a:r>
          </a:p>
          <a:p>
            <a:pPr algn="just"/>
            <a:r>
              <a:rPr lang="cs-CZ" sz="4000" b="1" dirty="0" smtClean="0"/>
              <a:t>Definice je důležitá u kompetencí, které jsou formulovány nově, jako tzv. </a:t>
            </a:r>
            <a:r>
              <a:rPr lang="cs-CZ" sz="4000" b="1" dirty="0" err="1" smtClean="0">
                <a:solidFill>
                  <a:srgbClr val="FF0000"/>
                </a:solidFill>
              </a:rPr>
              <a:t>entrepreneurship</a:t>
            </a:r>
            <a:r>
              <a:rPr lang="cs-CZ" sz="4000" b="1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endParaRPr lang="cs-CZ" sz="4000" b="1" dirty="0" smtClean="0"/>
          </a:p>
          <a:p>
            <a:pPr algn="just"/>
            <a:r>
              <a:rPr lang="cs-CZ" sz="4000" b="1" dirty="0" smtClean="0"/>
              <a:t>V češtině pro tuto kompetenci existuje název podnikatelské dovednosti. </a:t>
            </a:r>
          </a:p>
          <a:p>
            <a:pPr algn="just"/>
            <a:endParaRPr lang="cs-CZ" sz="30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814524"/>
          </a:xfrm>
          <a:scene3d>
            <a:camera prst="perspectiveContrastingLef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Osm klíčových kompetencí je rozděleno do dvou skupin:</a:t>
            </a:r>
            <a:br>
              <a:rPr lang="cs-CZ" sz="2000" b="1" dirty="0" smtClean="0"/>
            </a:br>
            <a:r>
              <a:rPr lang="cs-CZ" sz="2000" b="1" dirty="0" smtClean="0"/>
              <a:t>1)  kompetence, které se vztahují k vyučovacím předmětům</a:t>
            </a:r>
            <a:br>
              <a:rPr lang="cs-CZ" sz="2000" b="1" dirty="0" smtClean="0"/>
            </a:br>
            <a:r>
              <a:rPr lang="cs-CZ" sz="2000" b="1" dirty="0" smtClean="0"/>
              <a:t>2) kompetence, které jsou nad-předmětové tzv. </a:t>
            </a:r>
            <a:r>
              <a:rPr lang="cs-CZ" sz="2000" b="1" dirty="0" err="1" smtClean="0"/>
              <a:t>kros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kurikulární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ln/>
          <a:scene3d>
            <a:camera prst="perspectiveContrastingLeftFacing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Jedná se o kombinaci dvou modelů, se kterými se lze setkat v mezinárodních studiích i v současných evropských </a:t>
            </a:r>
            <a:r>
              <a:rPr lang="cs-CZ" b="1" dirty="0" err="1" smtClean="0">
                <a:solidFill>
                  <a:schemeClr val="tx1"/>
                </a:solidFill>
              </a:rPr>
              <a:t>kurikulích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 rámci každé oblasti je popsáno, jakými vědomostmi, dovednostmi a postoji by měli studenti/klienti disponovat. Vzhledem k odlišné terminologii nemusí jednotlivé termíny odpovídat úzu v české odborné terminologii.</a:t>
            </a:r>
          </a:p>
          <a:p>
            <a:endParaRPr lang="cs-CZ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1167</Words>
  <Application>Microsoft Office PowerPoint</Application>
  <PresentationFormat>Předvádění na obrazovce (4:3)</PresentationFormat>
  <Paragraphs>125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5. Klíčové kompetence  a základní dovednosti</vt:lpstr>
      <vt:lpstr>5. Klíčové kompetence  a základní dovednosti</vt:lpstr>
      <vt:lpstr> 5.1 Doporučení EU pro klíčové kompetence  a základní dovednosti v celoživotním učení </vt:lpstr>
      <vt:lpstr>  Evropský kvalifikační rámec pro celoživotní učení (EQF)   </vt:lpstr>
      <vt:lpstr>Stanoviska sociálních partnerů</vt:lpstr>
      <vt:lpstr>Stanoviska sociálních partnerů</vt:lpstr>
      <vt:lpstr>5.2 Identifikace klíčových kompetencí a základních dovedností</vt:lpstr>
      <vt:lpstr>Evropská komise a klíčové kompetence</vt:lpstr>
      <vt:lpstr>  Osm klíčových kompetencí je rozděleno do dvou skupin: 1)  kompetence, které se vztahují k vyučovacím předmětům 2) kompetence, které jsou nad-předmětové tzv. kros-kurikulární  </vt:lpstr>
      <vt:lpstr>Předmětové klíčové kompetence</vt:lpstr>
      <vt:lpstr>Nad-předmětové klíčové kompetence</vt:lpstr>
      <vt:lpstr>5.3 Priority při výběru klíčových kompetencí a základních dovedností</vt:lpstr>
      <vt:lpstr>Aktivní občanství a lidský kapitál</vt:lpstr>
      <vt:lpstr> Proč by měly být klíčové kompetence multifunkční? 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Pracovní a výrobně technologický proces v organizacích</dc:title>
  <dc:creator>Alina Kubicová</dc:creator>
  <cp:lastModifiedBy>svobodovad</cp:lastModifiedBy>
  <cp:revision>65</cp:revision>
  <dcterms:created xsi:type="dcterms:W3CDTF">2009-01-20T12:48:46Z</dcterms:created>
  <dcterms:modified xsi:type="dcterms:W3CDTF">2019-10-21T13:56:14Z</dcterms:modified>
</cp:coreProperties>
</file>