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4" r:id="rId4"/>
    <p:sldId id="267" r:id="rId5"/>
    <p:sldId id="268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5A7667-A33A-4921-AA75-4F7AB08A38C0}" type="doc">
      <dgm:prSet loTypeId="urn:microsoft.com/office/officeart/2005/8/layout/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38F072E-8170-46A9-A7D8-E1E77FFA337C}">
      <dgm:prSet phldrT="[Text]"/>
      <dgm:spPr/>
      <dgm:t>
        <a:bodyPr/>
        <a:lstStyle/>
        <a:p>
          <a:r>
            <a:rPr lang="cs-CZ" dirty="0" err="1" smtClean="0"/>
            <a:t>presociální</a:t>
          </a:r>
          <a:endParaRPr lang="cs-CZ" dirty="0"/>
        </a:p>
      </dgm:t>
    </dgm:pt>
    <dgm:pt modelId="{AAFA502E-95CF-4FE9-8326-FC228CDB0BF9}" type="parTrans" cxnId="{89A2D323-9343-49AB-837C-6D5DFF1ECA0E}">
      <dgm:prSet/>
      <dgm:spPr/>
      <dgm:t>
        <a:bodyPr/>
        <a:lstStyle/>
        <a:p>
          <a:endParaRPr lang="cs-CZ"/>
        </a:p>
      </dgm:t>
    </dgm:pt>
    <dgm:pt modelId="{9D84BCF5-45F4-40B4-9675-B1DA4BE29832}" type="sibTrans" cxnId="{89A2D323-9343-49AB-837C-6D5DFF1ECA0E}">
      <dgm:prSet/>
      <dgm:spPr/>
      <dgm:t>
        <a:bodyPr/>
        <a:lstStyle/>
        <a:p>
          <a:endParaRPr lang="cs-CZ"/>
        </a:p>
      </dgm:t>
    </dgm:pt>
    <dgm:pt modelId="{8CA364DC-42D6-43D0-B18E-2C62F804F569}">
      <dgm:prSet phldrT="[Text]"/>
      <dgm:spPr>
        <a:scene3d>
          <a:camera prst="isometricOffAxis2Left"/>
          <a:lightRig rig="threePt" dir="t"/>
        </a:scene3d>
      </dgm:spPr>
      <dgm:t>
        <a:bodyPr/>
        <a:lstStyle/>
        <a:p>
          <a:r>
            <a:rPr lang="cs-CZ" dirty="0" smtClean="0"/>
            <a:t>impulsivní</a:t>
          </a:r>
          <a:endParaRPr lang="cs-CZ" dirty="0"/>
        </a:p>
      </dgm:t>
    </dgm:pt>
    <dgm:pt modelId="{A1AEF3E9-819C-42AD-A5DA-947BA9DB29C5}" type="parTrans" cxnId="{4AF2C210-17E5-4F10-9C24-AA12EF869C30}">
      <dgm:prSet/>
      <dgm:spPr/>
      <dgm:t>
        <a:bodyPr/>
        <a:lstStyle/>
        <a:p>
          <a:endParaRPr lang="cs-CZ"/>
        </a:p>
      </dgm:t>
    </dgm:pt>
    <dgm:pt modelId="{61662573-5589-414F-8C1A-393B4E724A14}" type="sibTrans" cxnId="{4AF2C210-17E5-4F10-9C24-AA12EF869C30}">
      <dgm:prSet/>
      <dgm:spPr/>
      <dgm:t>
        <a:bodyPr/>
        <a:lstStyle/>
        <a:p>
          <a:endParaRPr lang="cs-CZ"/>
        </a:p>
      </dgm:t>
    </dgm:pt>
    <dgm:pt modelId="{A7EA1028-808E-4C05-BF4F-87F1E381AD8C}">
      <dgm:prSet phldrT="[Text]"/>
      <dgm:spPr/>
      <dgm:t>
        <a:bodyPr/>
        <a:lstStyle/>
        <a:p>
          <a:r>
            <a:rPr lang="cs-CZ" dirty="0" smtClean="0"/>
            <a:t>oportunistická</a:t>
          </a:r>
          <a:endParaRPr lang="cs-CZ" dirty="0"/>
        </a:p>
      </dgm:t>
    </dgm:pt>
    <dgm:pt modelId="{83CC4047-DB66-43A4-812E-1C58D37D7453}" type="parTrans" cxnId="{9BF209B0-7896-4E1D-89CF-775E5C508C31}">
      <dgm:prSet/>
      <dgm:spPr/>
      <dgm:t>
        <a:bodyPr/>
        <a:lstStyle/>
        <a:p>
          <a:endParaRPr lang="cs-CZ"/>
        </a:p>
      </dgm:t>
    </dgm:pt>
    <dgm:pt modelId="{76167369-1110-4337-823A-30C2FF3F3137}" type="sibTrans" cxnId="{9BF209B0-7896-4E1D-89CF-775E5C508C31}">
      <dgm:prSet/>
      <dgm:spPr/>
      <dgm:t>
        <a:bodyPr/>
        <a:lstStyle/>
        <a:p>
          <a:endParaRPr lang="cs-CZ"/>
        </a:p>
      </dgm:t>
    </dgm:pt>
    <dgm:pt modelId="{E5727247-0621-4B18-B337-07C381E6FBFD}">
      <dgm:prSet phldrT="[Text]"/>
      <dgm:spPr>
        <a:scene3d>
          <a:camera prst="isometricOffAxis2Left"/>
          <a:lightRig rig="threePt" dir="t"/>
        </a:scene3d>
      </dgm:spPr>
      <dgm:t>
        <a:bodyPr/>
        <a:lstStyle/>
        <a:p>
          <a:r>
            <a:rPr lang="cs-CZ" dirty="0" smtClean="0"/>
            <a:t>konformní</a:t>
          </a:r>
          <a:endParaRPr lang="cs-CZ" dirty="0"/>
        </a:p>
      </dgm:t>
    </dgm:pt>
    <dgm:pt modelId="{D5EEBA5D-4DC5-4DEA-B012-DF98D2D71D4D}" type="parTrans" cxnId="{5B0B0E8B-3910-4C66-A44F-7AFCD498D933}">
      <dgm:prSet/>
      <dgm:spPr/>
      <dgm:t>
        <a:bodyPr/>
        <a:lstStyle/>
        <a:p>
          <a:endParaRPr lang="cs-CZ"/>
        </a:p>
      </dgm:t>
    </dgm:pt>
    <dgm:pt modelId="{C406996E-4074-41CD-8963-9135C232696B}" type="sibTrans" cxnId="{5B0B0E8B-3910-4C66-A44F-7AFCD498D933}">
      <dgm:prSet/>
      <dgm:spPr/>
      <dgm:t>
        <a:bodyPr/>
        <a:lstStyle/>
        <a:p>
          <a:endParaRPr lang="cs-CZ"/>
        </a:p>
      </dgm:t>
    </dgm:pt>
    <dgm:pt modelId="{C342E838-5B9A-4E1D-B4E3-89A28F071E8A}">
      <dgm:prSet phldrT="[Text]"/>
      <dgm:spPr/>
      <dgm:t>
        <a:bodyPr/>
        <a:lstStyle/>
        <a:p>
          <a:r>
            <a:rPr lang="cs-CZ" dirty="0" smtClean="0"/>
            <a:t>uvědomělá</a:t>
          </a:r>
          <a:endParaRPr lang="cs-CZ" dirty="0"/>
        </a:p>
      </dgm:t>
    </dgm:pt>
    <dgm:pt modelId="{ABA2A8DC-128D-4704-8587-10A22AD90F90}" type="parTrans" cxnId="{8704F494-3BDE-4733-B1CF-24C8A70167A1}">
      <dgm:prSet/>
      <dgm:spPr/>
      <dgm:t>
        <a:bodyPr/>
        <a:lstStyle/>
        <a:p>
          <a:endParaRPr lang="cs-CZ"/>
        </a:p>
      </dgm:t>
    </dgm:pt>
    <dgm:pt modelId="{80D631ED-F61A-4155-A8C5-3AEECD5D2F45}" type="sibTrans" cxnId="{8704F494-3BDE-4733-B1CF-24C8A70167A1}">
      <dgm:prSet/>
      <dgm:spPr/>
      <dgm:t>
        <a:bodyPr/>
        <a:lstStyle/>
        <a:p>
          <a:endParaRPr lang="cs-CZ"/>
        </a:p>
      </dgm:t>
    </dgm:pt>
    <dgm:pt modelId="{C4381E83-54B3-44ED-B79A-52F661492F41}">
      <dgm:prSet phldrT="[Text]"/>
      <dgm:spPr>
        <a:scene3d>
          <a:camera prst="isometricOffAxis2Left"/>
          <a:lightRig rig="threePt" dir="t"/>
        </a:scene3d>
      </dgm:spPr>
      <dgm:t>
        <a:bodyPr/>
        <a:lstStyle/>
        <a:p>
          <a:r>
            <a:rPr lang="cs-CZ" dirty="0" smtClean="0"/>
            <a:t>seberealizační</a:t>
          </a:r>
          <a:endParaRPr lang="cs-CZ" dirty="0"/>
        </a:p>
      </dgm:t>
    </dgm:pt>
    <dgm:pt modelId="{1D8816A6-138A-40F7-B70C-01A98DAA80AF}" type="parTrans" cxnId="{D0821C88-1069-41E6-AF97-5F8B3A91EB06}">
      <dgm:prSet/>
      <dgm:spPr/>
      <dgm:t>
        <a:bodyPr/>
        <a:lstStyle/>
        <a:p>
          <a:endParaRPr lang="cs-CZ"/>
        </a:p>
      </dgm:t>
    </dgm:pt>
    <dgm:pt modelId="{854CC052-7037-4ECF-B605-A47967FBDE6E}" type="sibTrans" cxnId="{D0821C88-1069-41E6-AF97-5F8B3A91EB06}">
      <dgm:prSet/>
      <dgm:spPr/>
      <dgm:t>
        <a:bodyPr/>
        <a:lstStyle/>
        <a:p>
          <a:endParaRPr lang="cs-CZ"/>
        </a:p>
      </dgm:t>
    </dgm:pt>
    <dgm:pt modelId="{985115AD-646B-4DEE-8340-536BAE6385C8}" type="pres">
      <dgm:prSet presAssocID="{0E5A7667-A33A-4921-AA75-4F7AB08A38C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F609A7A-7993-48A2-8A46-A1434B07968B}" type="pres">
      <dgm:prSet presAssocID="{338F072E-8170-46A9-A7D8-E1E77FFA337C}" presName="composite" presStyleCnt="0"/>
      <dgm:spPr/>
    </dgm:pt>
    <dgm:pt modelId="{6F10FA3B-5C9F-4236-B834-532D03F01604}" type="pres">
      <dgm:prSet presAssocID="{338F072E-8170-46A9-A7D8-E1E77FFA337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9028B5-21A8-4119-BAC1-3A1F9FBE2B19}" type="pres">
      <dgm:prSet presAssocID="{338F072E-8170-46A9-A7D8-E1E77FFA337C}" presName="parSh" presStyleLbl="node1" presStyleIdx="0" presStyleCnt="3"/>
      <dgm:spPr/>
      <dgm:t>
        <a:bodyPr/>
        <a:lstStyle/>
        <a:p>
          <a:endParaRPr lang="cs-CZ"/>
        </a:p>
      </dgm:t>
    </dgm:pt>
    <dgm:pt modelId="{B1B34C8E-CD8B-4D92-9CEB-85F6A1A7D741}" type="pres">
      <dgm:prSet presAssocID="{338F072E-8170-46A9-A7D8-E1E77FFA337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2272DC-CB0F-41F8-8646-E4F2C055B474}" type="pres">
      <dgm:prSet presAssocID="{9D84BCF5-45F4-40B4-9675-B1DA4BE29832}" presName="sibTrans" presStyleLbl="sibTrans2D1" presStyleIdx="0" presStyleCnt="2"/>
      <dgm:spPr/>
      <dgm:t>
        <a:bodyPr/>
        <a:lstStyle/>
        <a:p>
          <a:endParaRPr lang="cs-CZ"/>
        </a:p>
      </dgm:t>
    </dgm:pt>
    <dgm:pt modelId="{961832BC-3225-4182-BD9F-1609CEC2156E}" type="pres">
      <dgm:prSet presAssocID="{9D84BCF5-45F4-40B4-9675-B1DA4BE29832}" presName="connTx" presStyleLbl="sibTrans2D1" presStyleIdx="0" presStyleCnt="2"/>
      <dgm:spPr/>
      <dgm:t>
        <a:bodyPr/>
        <a:lstStyle/>
        <a:p>
          <a:endParaRPr lang="cs-CZ"/>
        </a:p>
      </dgm:t>
    </dgm:pt>
    <dgm:pt modelId="{7F77FCD3-0535-4AC9-800C-F4DEAFE257E6}" type="pres">
      <dgm:prSet presAssocID="{A7EA1028-808E-4C05-BF4F-87F1E381AD8C}" presName="composite" presStyleCnt="0"/>
      <dgm:spPr/>
    </dgm:pt>
    <dgm:pt modelId="{756EC67B-212C-4BEF-9FBB-487AF6814739}" type="pres">
      <dgm:prSet presAssocID="{A7EA1028-808E-4C05-BF4F-87F1E381AD8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D9555D-E5C7-446C-9E9F-BE3B26EDE41C}" type="pres">
      <dgm:prSet presAssocID="{A7EA1028-808E-4C05-BF4F-87F1E381AD8C}" presName="parSh" presStyleLbl="node1" presStyleIdx="1" presStyleCnt="3"/>
      <dgm:spPr/>
      <dgm:t>
        <a:bodyPr/>
        <a:lstStyle/>
        <a:p>
          <a:endParaRPr lang="cs-CZ"/>
        </a:p>
      </dgm:t>
    </dgm:pt>
    <dgm:pt modelId="{94786B3D-070F-4E7D-BC84-1CCBDFC3C85B}" type="pres">
      <dgm:prSet presAssocID="{A7EA1028-808E-4C05-BF4F-87F1E381AD8C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10EFF7-C890-4612-A7AA-E733724A6BF3}" type="pres">
      <dgm:prSet presAssocID="{76167369-1110-4337-823A-30C2FF3F3137}" presName="sibTrans" presStyleLbl="sibTrans2D1" presStyleIdx="1" presStyleCnt="2"/>
      <dgm:spPr/>
      <dgm:t>
        <a:bodyPr/>
        <a:lstStyle/>
        <a:p>
          <a:endParaRPr lang="cs-CZ"/>
        </a:p>
      </dgm:t>
    </dgm:pt>
    <dgm:pt modelId="{952FFADB-B07B-46DC-BD9F-59E356AB9C25}" type="pres">
      <dgm:prSet presAssocID="{76167369-1110-4337-823A-30C2FF3F3137}" presName="connTx" presStyleLbl="sibTrans2D1" presStyleIdx="1" presStyleCnt="2"/>
      <dgm:spPr/>
      <dgm:t>
        <a:bodyPr/>
        <a:lstStyle/>
        <a:p>
          <a:endParaRPr lang="cs-CZ"/>
        </a:p>
      </dgm:t>
    </dgm:pt>
    <dgm:pt modelId="{CDB15B49-4BB1-407B-95FF-7CC3FE108151}" type="pres">
      <dgm:prSet presAssocID="{C342E838-5B9A-4E1D-B4E3-89A28F071E8A}" presName="composite" presStyleCnt="0"/>
      <dgm:spPr/>
    </dgm:pt>
    <dgm:pt modelId="{67EC25D5-F409-456A-9E1C-E002CD7244A1}" type="pres">
      <dgm:prSet presAssocID="{C342E838-5B9A-4E1D-B4E3-89A28F071E8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81F2C6-3CCD-4DF6-931E-C11B0FCD6382}" type="pres">
      <dgm:prSet presAssocID="{C342E838-5B9A-4E1D-B4E3-89A28F071E8A}" presName="parSh" presStyleLbl="node1" presStyleIdx="2" presStyleCnt="3"/>
      <dgm:spPr/>
      <dgm:t>
        <a:bodyPr/>
        <a:lstStyle/>
        <a:p>
          <a:endParaRPr lang="cs-CZ"/>
        </a:p>
      </dgm:t>
    </dgm:pt>
    <dgm:pt modelId="{CE429747-6948-4A8D-BF23-276B73D28BF2}" type="pres">
      <dgm:prSet presAssocID="{C342E838-5B9A-4E1D-B4E3-89A28F071E8A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953D03D-FF56-4747-AA5C-5D065306A192}" type="presOf" srcId="{A7EA1028-808E-4C05-BF4F-87F1E381AD8C}" destId="{756EC67B-212C-4BEF-9FBB-487AF6814739}" srcOrd="0" destOrd="0" presId="urn:microsoft.com/office/officeart/2005/8/layout/process3"/>
    <dgm:cxn modelId="{4AF2C210-17E5-4F10-9C24-AA12EF869C30}" srcId="{338F072E-8170-46A9-A7D8-E1E77FFA337C}" destId="{8CA364DC-42D6-43D0-B18E-2C62F804F569}" srcOrd="0" destOrd="0" parTransId="{A1AEF3E9-819C-42AD-A5DA-947BA9DB29C5}" sibTransId="{61662573-5589-414F-8C1A-393B4E724A14}"/>
    <dgm:cxn modelId="{F474D2EE-CA0F-487D-A558-78E668E692EA}" type="presOf" srcId="{0E5A7667-A33A-4921-AA75-4F7AB08A38C0}" destId="{985115AD-646B-4DEE-8340-536BAE6385C8}" srcOrd="0" destOrd="0" presId="urn:microsoft.com/office/officeart/2005/8/layout/process3"/>
    <dgm:cxn modelId="{D5E6B82A-E25A-49AA-8B32-C8EB1F335BD9}" type="presOf" srcId="{338F072E-8170-46A9-A7D8-E1E77FFA337C}" destId="{6F10FA3B-5C9F-4236-B834-532D03F01604}" srcOrd="0" destOrd="0" presId="urn:microsoft.com/office/officeart/2005/8/layout/process3"/>
    <dgm:cxn modelId="{D0821C88-1069-41E6-AF97-5F8B3A91EB06}" srcId="{C342E838-5B9A-4E1D-B4E3-89A28F071E8A}" destId="{C4381E83-54B3-44ED-B79A-52F661492F41}" srcOrd="0" destOrd="0" parTransId="{1D8816A6-138A-40F7-B70C-01A98DAA80AF}" sibTransId="{854CC052-7037-4ECF-B605-A47967FBDE6E}"/>
    <dgm:cxn modelId="{BAD3453E-E4CD-499C-AD80-B5DA7CC60F6F}" type="presOf" srcId="{9D84BCF5-45F4-40B4-9675-B1DA4BE29832}" destId="{A12272DC-CB0F-41F8-8646-E4F2C055B474}" srcOrd="0" destOrd="0" presId="urn:microsoft.com/office/officeart/2005/8/layout/process3"/>
    <dgm:cxn modelId="{70F2146E-545F-4F59-B335-09BD7E59C67B}" type="presOf" srcId="{C342E838-5B9A-4E1D-B4E3-89A28F071E8A}" destId="{67EC25D5-F409-456A-9E1C-E002CD7244A1}" srcOrd="0" destOrd="0" presId="urn:microsoft.com/office/officeart/2005/8/layout/process3"/>
    <dgm:cxn modelId="{D3D965DA-0853-496E-9ECF-B5C69B4F6897}" type="presOf" srcId="{9D84BCF5-45F4-40B4-9675-B1DA4BE29832}" destId="{961832BC-3225-4182-BD9F-1609CEC2156E}" srcOrd="1" destOrd="0" presId="urn:microsoft.com/office/officeart/2005/8/layout/process3"/>
    <dgm:cxn modelId="{9BF209B0-7896-4E1D-89CF-775E5C508C31}" srcId="{0E5A7667-A33A-4921-AA75-4F7AB08A38C0}" destId="{A7EA1028-808E-4C05-BF4F-87F1E381AD8C}" srcOrd="1" destOrd="0" parTransId="{83CC4047-DB66-43A4-812E-1C58D37D7453}" sibTransId="{76167369-1110-4337-823A-30C2FF3F3137}"/>
    <dgm:cxn modelId="{8704F494-3BDE-4733-B1CF-24C8A70167A1}" srcId="{0E5A7667-A33A-4921-AA75-4F7AB08A38C0}" destId="{C342E838-5B9A-4E1D-B4E3-89A28F071E8A}" srcOrd="2" destOrd="0" parTransId="{ABA2A8DC-128D-4704-8587-10A22AD90F90}" sibTransId="{80D631ED-F61A-4155-A8C5-3AEECD5D2F45}"/>
    <dgm:cxn modelId="{03D17629-E5DE-4A42-87D7-A5A97C1A2E12}" type="presOf" srcId="{A7EA1028-808E-4C05-BF4F-87F1E381AD8C}" destId="{38D9555D-E5C7-446C-9E9F-BE3B26EDE41C}" srcOrd="1" destOrd="0" presId="urn:microsoft.com/office/officeart/2005/8/layout/process3"/>
    <dgm:cxn modelId="{2F98D11F-ACBB-4CBB-ACCE-09CD4D7CC4FF}" type="presOf" srcId="{8CA364DC-42D6-43D0-B18E-2C62F804F569}" destId="{B1B34C8E-CD8B-4D92-9CEB-85F6A1A7D741}" srcOrd="0" destOrd="0" presId="urn:microsoft.com/office/officeart/2005/8/layout/process3"/>
    <dgm:cxn modelId="{D687AA9E-2805-4BA1-BD47-F9369282DAF3}" type="presOf" srcId="{338F072E-8170-46A9-A7D8-E1E77FFA337C}" destId="{439028B5-21A8-4119-BAC1-3A1F9FBE2B19}" srcOrd="1" destOrd="0" presId="urn:microsoft.com/office/officeart/2005/8/layout/process3"/>
    <dgm:cxn modelId="{89A2D323-9343-49AB-837C-6D5DFF1ECA0E}" srcId="{0E5A7667-A33A-4921-AA75-4F7AB08A38C0}" destId="{338F072E-8170-46A9-A7D8-E1E77FFA337C}" srcOrd="0" destOrd="0" parTransId="{AAFA502E-95CF-4FE9-8326-FC228CDB0BF9}" sibTransId="{9D84BCF5-45F4-40B4-9675-B1DA4BE29832}"/>
    <dgm:cxn modelId="{5B0B0E8B-3910-4C66-A44F-7AFCD498D933}" srcId="{A7EA1028-808E-4C05-BF4F-87F1E381AD8C}" destId="{E5727247-0621-4B18-B337-07C381E6FBFD}" srcOrd="0" destOrd="0" parTransId="{D5EEBA5D-4DC5-4DEA-B012-DF98D2D71D4D}" sibTransId="{C406996E-4074-41CD-8963-9135C232696B}"/>
    <dgm:cxn modelId="{75A80359-38C3-4499-BFB5-6D291976DAED}" type="presOf" srcId="{E5727247-0621-4B18-B337-07C381E6FBFD}" destId="{94786B3D-070F-4E7D-BC84-1CCBDFC3C85B}" srcOrd="0" destOrd="0" presId="urn:microsoft.com/office/officeart/2005/8/layout/process3"/>
    <dgm:cxn modelId="{F4E75AAB-DBD2-4DDD-AFB5-3078D9043936}" type="presOf" srcId="{C4381E83-54B3-44ED-B79A-52F661492F41}" destId="{CE429747-6948-4A8D-BF23-276B73D28BF2}" srcOrd="0" destOrd="0" presId="urn:microsoft.com/office/officeart/2005/8/layout/process3"/>
    <dgm:cxn modelId="{024C23D1-F8B8-4FB5-ABE6-97572325A293}" type="presOf" srcId="{C342E838-5B9A-4E1D-B4E3-89A28F071E8A}" destId="{E681F2C6-3CCD-4DF6-931E-C11B0FCD6382}" srcOrd="1" destOrd="0" presId="urn:microsoft.com/office/officeart/2005/8/layout/process3"/>
    <dgm:cxn modelId="{2DCBD208-6DB5-468D-9445-489112924F2F}" type="presOf" srcId="{76167369-1110-4337-823A-30C2FF3F3137}" destId="{5F10EFF7-C890-4612-A7AA-E733724A6BF3}" srcOrd="0" destOrd="0" presId="urn:microsoft.com/office/officeart/2005/8/layout/process3"/>
    <dgm:cxn modelId="{89BB947E-2131-4BBD-B688-3DE62557AF0F}" type="presOf" srcId="{76167369-1110-4337-823A-30C2FF3F3137}" destId="{952FFADB-B07B-46DC-BD9F-59E356AB9C25}" srcOrd="1" destOrd="0" presId="urn:microsoft.com/office/officeart/2005/8/layout/process3"/>
    <dgm:cxn modelId="{1B2E32E8-F6DC-4698-9D5F-A120ACD0189E}" type="presParOf" srcId="{985115AD-646B-4DEE-8340-536BAE6385C8}" destId="{FF609A7A-7993-48A2-8A46-A1434B07968B}" srcOrd="0" destOrd="0" presId="urn:microsoft.com/office/officeart/2005/8/layout/process3"/>
    <dgm:cxn modelId="{386DD5BC-65E0-4554-B48F-6B421E3103A8}" type="presParOf" srcId="{FF609A7A-7993-48A2-8A46-A1434B07968B}" destId="{6F10FA3B-5C9F-4236-B834-532D03F01604}" srcOrd="0" destOrd="0" presId="urn:microsoft.com/office/officeart/2005/8/layout/process3"/>
    <dgm:cxn modelId="{A9687EDC-60AC-4770-9CF3-E7DF3B9BAFB6}" type="presParOf" srcId="{FF609A7A-7993-48A2-8A46-A1434B07968B}" destId="{439028B5-21A8-4119-BAC1-3A1F9FBE2B19}" srcOrd="1" destOrd="0" presId="urn:microsoft.com/office/officeart/2005/8/layout/process3"/>
    <dgm:cxn modelId="{4FCF795C-9F9A-4D46-80C2-D7EFE64EF81E}" type="presParOf" srcId="{FF609A7A-7993-48A2-8A46-A1434B07968B}" destId="{B1B34C8E-CD8B-4D92-9CEB-85F6A1A7D741}" srcOrd="2" destOrd="0" presId="urn:microsoft.com/office/officeart/2005/8/layout/process3"/>
    <dgm:cxn modelId="{A3F3F065-F4DB-480D-84FB-8EFEB8109817}" type="presParOf" srcId="{985115AD-646B-4DEE-8340-536BAE6385C8}" destId="{A12272DC-CB0F-41F8-8646-E4F2C055B474}" srcOrd="1" destOrd="0" presId="urn:microsoft.com/office/officeart/2005/8/layout/process3"/>
    <dgm:cxn modelId="{AB3C164C-D2A6-47CB-92A1-4F99EC553DDA}" type="presParOf" srcId="{A12272DC-CB0F-41F8-8646-E4F2C055B474}" destId="{961832BC-3225-4182-BD9F-1609CEC2156E}" srcOrd="0" destOrd="0" presId="urn:microsoft.com/office/officeart/2005/8/layout/process3"/>
    <dgm:cxn modelId="{346771B3-F70A-4DA9-8FEE-EF44E47DAA89}" type="presParOf" srcId="{985115AD-646B-4DEE-8340-536BAE6385C8}" destId="{7F77FCD3-0535-4AC9-800C-F4DEAFE257E6}" srcOrd="2" destOrd="0" presId="urn:microsoft.com/office/officeart/2005/8/layout/process3"/>
    <dgm:cxn modelId="{27664639-A76E-488E-B00C-EDF5510C80C9}" type="presParOf" srcId="{7F77FCD3-0535-4AC9-800C-F4DEAFE257E6}" destId="{756EC67B-212C-4BEF-9FBB-487AF6814739}" srcOrd="0" destOrd="0" presId="urn:microsoft.com/office/officeart/2005/8/layout/process3"/>
    <dgm:cxn modelId="{4B6F6355-0A06-4003-A66A-ADCDB14DC12F}" type="presParOf" srcId="{7F77FCD3-0535-4AC9-800C-F4DEAFE257E6}" destId="{38D9555D-E5C7-446C-9E9F-BE3B26EDE41C}" srcOrd="1" destOrd="0" presId="urn:microsoft.com/office/officeart/2005/8/layout/process3"/>
    <dgm:cxn modelId="{25709922-17FF-4FB9-81D8-CEE535489CBB}" type="presParOf" srcId="{7F77FCD3-0535-4AC9-800C-F4DEAFE257E6}" destId="{94786B3D-070F-4E7D-BC84-1CCBDFC3C85B}" srcOrd="2" destOrd="0" presId="urn:microsoft.com/office/officeart/2005/8/layout/process3"/>
    <dgm:cxn modelId="{7EFD2DD4-B7BE-4EB8-9F51-42E666DEE330}" type="presParOf" srcId="{985115AD-646B-4DEE-8340-536BAE6385C8}" destId="{5F10EFF7-C890-4612-A7AA-E733724A6BF3}" srcOrd="3" destOrd="0" presId="urn:microsoft.com/office/officeart/2005/8/layout/process3"/>
    <dgm:cxn modelId="{F6EFFE08-23D5-4C69-9707-5E0697E48E01}" type="presParOf" srcId="{5F10EFF7-C890-4612-A7AA-E733724A6BF3}" destId="{952FFADB-B07B-46DC-BD9F-59E356AB9C25}" srcOrd="0" destOrd="0" presId="urn:microsoft.com/office/officeart/2005/8/layout/process3"/>
    <dgm:cxn modelId="{6D582FA2-CDB9-4A48-9A3B-BE75F72563DF}" type="presParOf" srcId="{985115AD-646B-4DEE-8340-536BAE6385C8}" destId="{CDB15B49-4BB1-407B-95FF-7CC3FE108151}" srcOrd="4" destOrd="0" presId="urn:microsoft.com/office/officeart/2005/8/layout/process3"/>
    <dgm:cxn modelId="{B05DFDBD-CAF2-41E9-8B12-092DE989B6C8}" type="presParOf" srcId="{CDB15B49-4BB1-407B-95FF-7CC3FE108151}" destId="{67EC25D5-F409-456A-9E1C-E002CD7244A1}" srcOrd="0" destOrd="0" presId="urn:microsoft.com/office/officeart/2005/8/layout/process3"/>
    <dgm:cxn modelId="{47092961-1ED3-4928-8F18-C2EF8A1A9564}" type="presParOf" srcId="{CDB15B49-4BB1-407B-95FF-7CC3FE108151}" destId="{E681F2C6-3CCD-4DF6-931E-C11B0FCD6382}" srcOrd="1" destOrd="0" presId="urn:microsoft.com/office/officeart/2005/8/layout/process3"/>
    <dgm:cxn modelId="{05BAECAF-36D1-4F3F-9152-FF2DA29CA2BF}" type="presParOf" srcId="{CDB15B49-4BB1-407B-95FF-7CC3FE108151}" destId="{CE429747-6948-4A8D-BF23-276B73D28BF2}" srcOrd="2" destOrd="0" presId="urn:microsoft.com/office/officeart/2005/8/layout/process3"/>
  </dgm:cxnLst>
  <dgm:bg>
    <a:effectLst>
      <a:glow rad="228600">
        <a:schemeClr val="accent2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9028B5-21A8-4119-BAC1-3A1F9FBE2B19}">
      <dsp:nvSpPr>
        <dsp:cNvPr id="0" name=""/>
        <dsp:cNvSpPr/>
      </dsp:nvSpPr>
      <dsp:spPr>
        <a:xfrm>
          <a:off x="2416" y="2451356"/>
          <a:ext cx="1098551" cy="4752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err="1" smtClean="0"/>
            <a:t>presociální</a:t>
          </a:r>
          <a:endParaRPr lang="cs-CZ" sz="1100" kern="1200" dirty="0"/>
        </a:p>
      </dsp:txBody>
      <dsp:txXfrm>
        <a:off x="2416" y="2451356"/>
        <a:ext cx="1098551" cy="316800"/>
      </dsp:txXfrm>
    </dsp:sp>
    <dsp:sp modelId="{B1B34C8E-CD8B-4D92-9CEB-85F6A1A7D741}">
      <dsp:nvSpPr>
        <dsp:cNvPr id="0" name=""/>
        <dsp:cNvSpPr/>
      </dsp:nvSpPr>
      <dsp:spPr>
        <a:xfrm>
          <a:off x="227420" y="2768156"/>
          <a:ext cx="1098551" cy="63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2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impulsivní</a:t>
          </a:r>
          <a:endParaRPr lang="cs-CZ" sz="1100" kern="1200" dirty="0"/>
        </a:p>
      </dsp:txBody>
      <dsp:txXfrm>
        <a:off x="245978" y="2786714"/>
        <a:ext cx="1061435" cy="596484"/>
      </dsp:txXfrm>
    </dsp:sp>
    <dsp:sp modelId="{A12272DC-CB0F-41F8-8646-E4F2C055B474}">
      <dsp:nvSpPr>
        <dsp:cNvPr id="0" name=""/>
        <dsp:cNvSpPr/>
      </dsp:nvSpPr>
      <dsp:spPr>
        <a:xfrm>
          <a:off x="1267504" y="2473002"/>
          <a:ext cx="353057" cy="273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1267504" y="2527703"/>
        <a:ext cx="271005" cy="164105"/>
      </dsp:txXfrm>
    </dsp:sp>
    <dsp:sp modelId="{38D9555D-E5C7-446C-9E9F-BE3B26EDE41C}">
      <dsp:nvSpPr>
        <dsp:cNvPr id="0" name=""/>
        <dsp:cNvSpPr/>
      </dsp:nvSpPr>
      <dsp:spPr>
        <a:xfrm>
          <a:off x="1767113" y="2451356"/>
          <a:ext cx="1098551" cy="4752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oportunistická</a:t>
          </a:r>
          <a:endParaRPr lang="cs-CZ" sz="1100" kern="1200" dirty="0"/>
        </a:p>
      </dsp:txBody>
      <dsp:txXfrm>
        <a:off x="1767113" y="2451356"/>
        <a:ext cx="1098551" cy="316800"/>
      </dsp:txXfrm>
    </dsp:sp>
    <dsp:sp modelId="{94786B3D-070F-4E7D-BC84-1CCBDFC3C85B}">
      <dsp:nvSpPr>
        <dsp:cNvPr id="0" name=""/>
        <dsp:cNvSpPr/>
      </dsp:nvSpPr>
      <dsp:spPr>
        <a:xfrm>
          <a:off x="1992118" y="2768156"/>
          <a:ext cx="1098551" cy="63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2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konformní</a:t>
          </a:r>
          <a:endParaRPr lang="cs-CZ" sz="1100" kern="1200" dirty="0"/>
        </a:p>
      </dsp:txBody>
      <dsp:txXfrm>
        <a:off x="2010676" y="2786714"/>
        <a:ext cx="1061435" cy="596484"/>
      </dsp:txXfrm>
    </dsp:sp>
    <dsp:sp modelId="{5F10EFF7-C890-4612-A7AA-E733724A6BF3}">
      <dsp:nvSpPr>
        <dsp:cNvPr id="0" name=""/>
        <dsp:cNvSpPr/>
      </dsp:nvSpPr>
      <dsp:spPr>
        <a:xfrm>
          <a:off x="3032202" y="2473002"/>
          <a:ext cx="353057" cy="2735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3032202" y="2527703"/>
        <a:ext cx="271005" cy="164105"/>
      </dsp:txXfrm>
    </dsp:sp>
    <dsp:sp modelId="{E681F2C6-3CCD-4DF6-931E-C11B0FCD6382}">
      <dsp:nvSpPr>
        <dsp:cNvPr id="0" name=""/>
        <dsp:cNvSpPr/>
      </dsp:nvSpPr>
      <dsp:spPr>
        <a:xfrm>
          <a:off x="3531811" y="2451356"/>
          <a:ext cx="1098551" cy="4752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uvědomělá</a:t>
          </a:r>
          <a:endParaRPr lang="cs-CZ" sz="1100" kern="1200" dirty="0"/>
        </a:p>
      </dsp:txBody>
      <dsp:txXfrm>
        <a:off x="3531811" y="2451356"/>
        <a:ext cx="1098551" cy="316800"/>
      </dsp:txXfrm>
    </dsp:sp>
    <dsp:sp modelId="{CE429747-6948-4A8D-BF23-276B73D28BF2}">
      <dsp:nvSpPr>
        <dsp:cNvPr id="0" name=""/>
        <dsp:cNvSpPr/>
      </dsp:nvSpPr>
      <dsp:spPr>
        <a:xfrm>
          <a:off x="3756816" y="2768156"/>
          <a:ext cx="1098551" cy="63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2Lef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seberealizační</a:t>
          </a:r>
          <a:endParaRPr lang="cs-CZ" sz="1100" kern="1200" dirty="0"/>
        </a:p>
      </dsp:txBody>
      <dsp:txXfrm>
        <a:off x="3775374" y="2786714"/>
        <a:ext cx="1061435" cy="59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3472-7BE1-4F6E-B676-DB1B38A78232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4FB3-78ED-4C15-BCE1-0DF3E42860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4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9. tématu Klient</a:t>
            </a:r>
            <a:r>
              <a:rPr lang="cs-CZ" baseline="0" dirty="0" smtClean="0"/>
              <a:t> v </a:t>
            </a:r>
            <a:r>
              <a:rPr lang="cs-CZ" dirty="0" smtClean="0"/>
              <a:t>profesním poradenství, které</a:t>
            </a:r>
            <a:r>
              <a:rPr lang="cs-CZ" baseline="0" dirty="0" smtClean="0"/>
              <a:t> je členěno na 9.1, 9.2., 9.3.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391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Klíčová slova: pracovní prostředí, zájmová orientace, klient, tři světy.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23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</a:t>
            </a:r>
            <a:r>
              <a:rPr lang="cs-CZ" dirty="0" err="1" smtClean="0"/>
              <a:t>biodromální</a:t>
            </a:r>
            <a:r>
              <a:rPr lang="cs-CZ" dirty="0" smtClean="0"/>
              <a:t> psychologii</a:t>
            </a:r>
            <a:r>
              <a:rPr lang="cs-CZ" baseline="0" dirty="0" smtClean="0"/>
              <a:t> klienta v profesním poradenství.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73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rámci</a:t>
            </a:r>
            <a:r>
              <a:rPr lang="cs-CZ" baseline="0" dirty="0" smtClean="0"/>
              <a:t> </a:t>
            </a:r>
            <a:r>
              <a:rPr lang="cs-CZ" dirty="0" smtClean="0"/>
              <a:t>hodnotové orientace klienta.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328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 k typům</a:t>
            </a:r>
            <a:r>
              <a:rPr lang="cs-CZ" sz="1000" baseline="0" dirty="0" smtClean="0"/>
              <a:t> </a:t>
            </a:r>
            <a:r>
              <a:rPr lang="cs-CZ" sz="1000" dirty="0" smtClean="0"/>
              <a:t>hodnotové orientace osobnosti klientů podle zobecněných motivů.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Přecházíme</a:t>
            </a:r>
            <a:r>
              <a:rPr lang="cs-CZ" sz="1000" baseline="0" dirty="0" smtClean="0"/>
              <a:t> </a:t>
            </a:r>
            <a:r>
              <a:rPr lang="cs-CZ" sz="1000" dirty="0" smtClean="0"/>
              <a:t>k </a:t>
            </a:r>
            <a:r>
              <a:rPr lang="cs-CZ" sz="1000" i="0" dirty="0" smtClean="0"/>
              <a:t>typu</a:t>
            </a:r>
            <a:r>
              <a:rPr lang="cs-CZ" sz="1000" i="1" dirty="0" smtClean="0"/>
              <a:t> </a:t>
            </a:r>
            <a:r>
              <a:rPr lang="cs-CZ" sz="1000" dirty="0" smtClean="0"/>
              <a:t>osobnosti klienta podle jeho přístupu k poznávání světa z hlediska duchovních principů</a:t>
            </a:r>
            <a:r>
              <a:rPr lang="cs-CZ" sz="1000" i="1" dirty="0" smtClean="0"/>
              <a:t>. 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843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motivům zakotveným v profesní orientaci klienta.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799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profesní</a:t>
            </a:r>
            <a:r>
              <a:rPr lang="cs-CZ" baseline="0" dirty="0" smtClean="0"/>
              <a:t> orientaci klienta podle jeho zájmu o ideje.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557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Přecházíme k profesní</a:t>
            </a:r>
            <a:r>
              <a:rPr lang="cs-CZ" baseline="0" dirty="0" smtClean="0"/>
              <a:t> orientaci klienta podle jeho zájmu o lidi.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004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Přecházíme k profesní</a:t>
            </a:r>
            <a:r>
              <a:rPr lang="cs-CZ" baseline="0" dirty="0" smtClean="0"/>
              <a:t> orientaci klienta podle jeho zájmu o věci.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70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2CE7-E17D-4415-B901-2691E69BE709}" type="datetimeFigureOut">
              <a:rPr lang="cs-CZ" smtClean="0"/>
              <a:pPr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470025"/>
          </a:xfrm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9. Klient v profesním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cene3d>
            <a:camera prst="perspectiveRigh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tx1"/>
                </a:solidFill>
              </a:rPr>
              <a:t>Dagmar Svobodová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3) </a:t>
            </a:r>
            <a:r>
              <a:rPr lang="cs-CZ" i="1" dirty="0" smtClean="0"/>
              <a:t>Zájem o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má </a:t>
            </a:r>
            <a:r>
              <a:rPr lang="cs-CZ" i="1" dirty="0" smtClean="0"/>
              <a:t>konvenční</a:t>
            </a:r>
            <a:r>
              <a:rPr lang="cs-CZ" dirty="0" smtClean="0"/>
              <a:t> typ osobnosti klienta se systematizačními zájmy, kterému vyhovuje pracovat v </a:t>
            </a:r>
            <a:r>
              <a:rPr lang="cs-CZ" i="1" dirty="0" smtClean="0"/>
              <a:t>konvenčním</a:t>
            </a:r>
            <a:r>
              <a:rPr lang="cs-CZ" dirty="0" smtClean="0"/>
              <a:t> (konformním) prostředí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 </a:t>
            </a:r>
            <a:r>
              <a:rPr lang="cs-CZ" i="1" dirty="0" smtClean="0"/>
              <a:t>realistický</a:t>
            </a:r>
            <a:r>
              <a:rPr lang="cs-CZ" dirty="0" smtClean="0"/>
              <a:t> typ osobnosti klienta s materiálními zájmy, který upřednostňuje práci </a:t>
            </a:r>
            <a:r>
              <a:rPr lang="cs-CZ" i="1" dirty="0" smtClean="0"/>
              <a:t>venku</a:t>
            </a:r>
            <a:r>
              <a:rPr lang="cs-CZ" dirty="0" smtClean="0"/>
              <a:t> v (motorickém) prostředí.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9. Klient v profesním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  <a:scene3d>
            <a:camera prst="perspective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9.1 </a:t>
            </a:r>
            <a:r>
              <a:rPr lang="cs-CZ" dirty="0" err="1" smtClean="0"/>
              <a:t>Biodromální</a:t>
            </a:r>
            <a:r>
              <a:rPr lang="cs-CZ" dirty="0" smtClean="0"/>
              <a:t> psychologie osobnosti klienta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9.2 Poznávání a charakteristika klienta – rámec hodnotové orientace klienta</a:t>
            </a:r>
          </a:p>
          <a:p>
            <a:endParaRPr lang="cs-CZ" dirty="0" smtClean="0"/>
          </a:p>
          <a:p>
            <a:r>
              <a:rPr lang="cs-CZ" dirty="0" smtClean="0"/>
              <a:t>9.3 Motivy zakotvené v profesní orientaci klienta</a:t>
            </a:r>
            <a:endParaRPr lang="cs-CZ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0" y="0"/>
            <a:ext cx="4000496" cy="78579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/>
              <a:t>9.1 </a:t>
            </a:r>
            <a:r>
              <a:rPr lang="cs-CZ" dirty="0" err="1" smtClean="0"/>
              <a:t>Biodromální</a:t>
            </a:r>
            <a:r>
              <a:rPr lang="cs-CZ" dirty="0" smtClean="0"/>
              <a:t> psychologie osobnosti klienta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half" idx="2"/>
          </p:nvPr>
        </p:nvSpPr>
        <p:spPr>
          <a:xfrm>
            <a:off x="0" y="785794"/>
            <a:ext cx="4000496" cy="60722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sz="1600" b="1" dirty="0" smtClean="0"/>
              <a:t>Osobnost klienta se vyvíjí a prochází obdobími, které zahrnují tři až osm stádií.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Myšlenku životní dráhy osobnosti s kulminačními vrcholy a propady přinesla do psychologie </a:t>
            </a:r>
            <a:r>
              <a:rPr lang="cs-CZ" sz="1600" b="1" dirty="0" err="1" smtClean="0">
                <a:solidFill>
                  <a:srgbClr val="00B0F0"/>
                </a:solidFill>
              </a:rPr>
              <a:t>Bühlerová</a:t>
            </a:r>
            <a:r>
              <a:rPr lang="cs-CZ" sz="1600" b="1" dirty="0" smtClean="0"/>
              <a:t> (1933).</a:t>
            </a:r>
          </a:p>
          <a:p>
            <a:endParaRPr lang="cs-CZ" sz="1600" b="1" dirty="0" smtClean="0"/>
          </a:p>
          <a:p>
            <a:pPr algn="just"/>
            <a:r>
              <a:rPr lang="cs-CZ" sz="1600" b="1" dirty="0" smtClean="0"/>
              <a:t>Za nejpropracovanější lze považovat koncepci </a:t>
            </a:r>
            <a:r>
              <a:rPr lang="cs-CZ" sz="1600" b="1" dirty="0" err="1" smtClean="0">
                <a:solidFill>
                  <a:srgbClr val="002060"/>
                </a:solidFill>
              </a:rPr>
              <a:t>Ericsona</a:t>
            </a:r>
            <a:r>
              <a:rPr lang="cs-CZ" sz="1600" b="1" dirty="0" smtClean="0"/>
              <a:t>, který rozlišuje osm vývojových období  definovaných podle dominujícího vývojového úkolu a podmínek prostředí. Předpokladem jeho teorie je pozorování, že vývoj klienta ustrne, nevyřeší-li úkol vlastní vývojové </a:t>
            </a:r>
            <a:r>
              <a:rPr lang="cs-CZ" sz="1600" b="1" dirty="0" smtClean="0"/>
              <a:t>etapy</a:t>
            </a:r>
            <a:r>
              <a:rPr lang="cs-CZ" sz="1600" b="1" dirty="0"/>
              <a:t>.</a:t>
            </a:r>
            <a:endParaRPr lang="cs-CZ" sz="1600" b="1" dirty="0" smtClean="0"/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Významnou teorií je koncepce </a:t>
            </a:r>
            <a:r>
              <a:rPr lang="cs-CZ" sz="1600" b="1" dirty="0" err="1" smtClean="0">
                <a:solidFill>
                  <a:srgbClr val="0070C0"/>
                </a:solidFill>
              </a:rPr>
              <a:t>Loevingerové</a:t>
            </a:r>
            <a:r>
              <a:rPr lang="cs-CZ" sz="1600" b="1" dirty="0" smtClean="0"/>
              <a:t>, </a:t>
            </a:r>
            <a:r>
              <a:rPr lang="cs-CZ" sz="1600" b="1" dirty="0" smtClean="0"/>
              <a:t>podle níž klient prochází šesti vývojovými etapami. (viz. Obrázek)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Klienti se liší otevřeností ke změně, která je nutná, má-li klient dosahovat hranic vlastního potenciálu.</a:t>
            </a:r>
          </a:p>
          <a:p>
            <a:pPr algn="just"/>
            <a:endParaRPr lang="cs-CZ" b="1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4071934" y="273050"/>
          <a:ext cx="4857784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3600" b="1" dirty="0" smtClean="0"/>
              <a:t>9.2 Poznávání a charakteristika klienta </a:t>
            </a:r>
            <a:br>
              <a:rPr lang="cs-CZ" sz="3600" b="1" dirty="0" smtClean="0"/>
            </a:br>
            <a:r>
              <a:rPr lang="cs-CZ" sz="3600" b="1" dirty="0" smtClean="0"/>
              <a:t>– rámec hodnotové orientace klienta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cene3d>
            <a:camera prst="perspectiveBelow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just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V  souvislosti s  formováním hodnotové orientace klienta lze k poznávání duchovních hodnot využít koncept hodnotové orientace v pojetí </a:t>
            </a:r>
            <a:r>
              <a:rPr lang="cs-CZ" b="1" i="1" dirty="0" smtClean="0">
                <a:solidFill>
                  <a:schemeClr val="accent3">
                    <a:lumMod val="50000"/>
                  </a:schemeClr>
                </a:solidFill>
              </a:rPr>
              <a:t>životních forem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podle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Sprangera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, což byl představitel německé duchovědné psychologie.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Spranger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předpokládá šest typů hodnotové orientace podle duchovních principů (hodnot), které determinují přístup osobnosti k poznávání světa.</a:t>
            </a:r>
          </a:p>
          <a:p>
            <a:pPr algn="just">
              <a:buNone/>
            </a:pPr>
            <a:endParaRPr lang="cs-CZ" b="1" dirty="0" smtClean="0"/>
          </a:p>
          <a:p>
            <a:pPr algn="just"/>
            <a:r>
              <a:rPr lang="cs-CZ" b="1" dirty="0" smtClean="0"/>
              <a:t>Prvním typem je </a:t>
            </a:r>
            <a:r>
              <a:rPr lang="cs-CZ" b="1" i="1" dirty="0" smtClean="0"/>
              <a:t>teoretická</a:t>
            </a:r>
            <a:r>
              <a:rPr lang="cs-CZ" b="1" dirty="0" smtClean="0"/>
              <a:t> orientace, ve které je determinující hodnotou pro jedince poznávání zákonitostí podstaty světa a vztahů mezi lidmi v pojetí pravdy o tom, co se děje, jak se to děje a proč se tak děje.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Druhým typem je </a:t>
            </a:r>
            <a:r>
              <a:rPr lang="cs-CZ" b="1" i="1" dirty="0" smtClean="0"/>
              <a:t>estetická</a:t>
            </a:r>
            <a:r>
              <a:rPr lang="cs-CZ" b="1" dirty="0" smtClean="0"/>
              <a:t> orientace, ve které je determinující hodnotou pro jedince zážitek, estetický dojem a příležitost k estetickému sebevyjádření v pojetí harmonie.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Třetím typem je </a:t>
            </a:r>
            <a:r>
              <a:rPr lang="cs-CZ" b="1" i="1" dirty="0" smtClean="0"/>
              <a:t>ekonomická</a:t>
            </a:r>
            <a:r>
              <a:rPr lang="cs-CZ" b="1" dirty="0" smtClean="0"/>
              <a:t> orientace, ve které je determinující hodnotou pro jedince užitek a zisk v pojetí vlastního blaha pro sebe sama, svou rodinu a svou skupinu.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Čtvrtým typem je </a:t>
            </a:r>
            <a:r>
              <a:rPr lang="cs-CZ" b="1" i="1" dirty="0" smtClean="0"/>
              <a:t>sociální</a:t>
            </a:r>
            <a:r>
              <a:rPr lang="cs-CZ" b="1" dirty="0" smtClean="0"/>
              <a:t> orientace, ve které je determinující hodnotou pro jedince láska k bližnímu v pojetí lidskosti.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Pátým typem je </a:t>
            </a:r>
            <a:r>
              <a:rPr lang="cs-CZ" b="1" i="1" dirty="0" smtClean="0"/>
              <a:t>mocenská</a:t>
            </a:r>
            <a:r>
              <a:rPr lang="cs-CZ" b="1" dirty="0" smtClean="0"/>
              <a:t> orientace, ve které je determinující hodnotou moc v pojetí podřízení se vyšším principům ve smyslu jednání v duchu vyšších zásad.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Šestým typem je </a:t>
            </a:r>
            <a:r>
              <a:rPr lang="cs-CZ" b="1" i="1" dirty="0" smtClean="0"/>
              <a:t>světonázorová (implicitně náboženská)</a:t>
            </a:r>
            <a:r>
              <a:rPr lang="cs-CZ" b="1" dirty="0" smtClean="0"/>
              <a:t> orientace, ve které je determinující hodnotou hledání smyslu života a moudrosti v pojetí respektování specifického světového názoru. Hodnotová orientace podle duchovních principů (hodnot), které determinují přístup osobnosti k poznávání světa, se vztahuje k základnímu směru (typu) hodnotové orientace osobnosti. 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000" dirty="0" smtClean="0"/>
              <a:t>Z hlediska přístupu osobnosti k poznávání světa rozlišuje Stern (1923) tři základní směry (typy) hodnotové orientace osobnosti podle </a:t>
            </a:r>
            <a:r>
              <a:rPr lang="cs-CZ" sz="2000" dirty="0" smtClean="0"/>
              <a:t>obecných motivů</a:t>
            </a:r>
            <a:r>
              <a:rPr lang="cs-CZ" sz="2000" dirty="0" smtClean="0"/>
              <a:t>.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pPr algn="just"/>
            <a:r>
              <a:rPr lang="cs-CZ" sz="3400" dirty="0" smtClean="0"/>
              <a:t>Prvním typem je </a:t>
            </a:r>
            <a:r>
              <a:rPr lang="cs-CZ" sz="3400" i="1" dirty="0" err="1" smtClean="0"/>
              <a:t>autotelická</a:t>
            </a:r>
            <a:r>
              <a:rPr lang="cs-CZ" sz="3400" dirty="0" smtClean="0"/>
              <a:t> hodnotová orientace, ve které je obecným motivem účel sám o sobě a zisk pro sebe sama. V této souvislosti vymezuje </a:t>
            </a:r>
            <a:r>
              <a:rPr lang="cs-CZ" sz="3400" i="1" dirty="0" smtClean="0"/>
              <a:t>instrumentální</a:t>
            </a:r>
            <a:r>
              <a:rPr lang="cs-CZ" sz="3400" dirty="0" smtClean="0"/>
              <a:t> hodnoty jako prostředky, jejichž využíváním jedinec získává něco pro sebe sama, co má pro něho význam. 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dirty="0" smtClean="0"/>
              <a:t>Druhým typem je </a:t>
            </a:r>
            <a:r>
              <a:rPr lang="cs-CZ" sz="3400" i="1" dirty="0" err="1" smtClean="0"/>
              <a:t>heterotelická</a:t>
            </a:r>
            <a:r>
              <a:rPr lang="cs-CZ" sz="3400" dirty="0" smtClean="0"/>
              <a:t> hodnotová orientace, ve které je obecným </a:t>
            </a:r>
            <a:r>
              <a:rPr lang="cs-CZ" sz="3400" i="1" dirty="0" smtClean="0"/>
              <a:t>motivem</a:t>
            </a:r>
            <a:r>
              <a:rPr lang="cs-CZ" sz="3400" dirty="0" smtClean="0"/>
              <a:t> </a:t>
            </a:r>
            <a:r>
              <a:rPr lang="cs-CZ" sz="3400" dirty="0" smtClean="0"/>
              <a:t>hodnota </a:t>
            </a:r>
            <a:r>
              <a:rPr lang="cs-CZ" sz="3400" dirty="0" smtClean="0"/>
              <a:t>významu něčeho dalšího. V této souvislosti vymezuje </a:t>
            </a:r>
            <a:r>
              <a:rPr lang="cs-CZ" sz="3400" i="1" dirty="0" smtClean="0"/>
              <a:t>hodnoty – směrníky</a:t>
            </a:r>
            <a:r>
              <a:rPr lang="cs-CZ" sz="3400" dirty="0" smtClean="0"/>
              <a:t> jako prostředky, skrze které usilujeme o nějaký objekt nebo požitek v pojetí kriterií, podle kterých lze hodnotit. </a:t>
            </a:r>
          </a:p>
          <a:p>
            <a:pPr algn="just"/>
            <a:endParaRPr lang="cs-CZ" sz="3400" dirty="0" smtClean="0"/>
          </a:p>
          <a:p>
            <a:pPr algn="just"/>
            <a:r>
              <a:rPr lang="cs-CZ" sz="3400" dirty="0" smtClean="0"/>
              <a:t>Třetím typem je </a:t>
            </a:r>
            <a:r>
              <a:rPr lang="cs-CZ" sz="3400" i="1" dirty="0" err="1" smtClean="0"/>
              <a:t>hypertelická</a:t>
            </a:r>
            <a:r>
              <a:rPr lang="cs-CZ" sz="3400" dirty="0" smtClean="0"/>
              <a:t> hodnotová orientace, ve které jsou obecným motivem nadosobní ideály. V této souvislosti hovoří o </a:t>
            </a:r>
            <a:r>
              <a:rPr lang="cs-CZ" sz="3400" i="1" dirty="0" smtClean="0"/>
              <a:t>cílových</a:t>
            </a:r>
            <a:r>
              <a:rPr lang="cs-CZ" sz="3400" dirty="0" smtClean="0"/>
              <a:t> hodnotách jako prostředcích, které mají charakter obecných cílů v nadosobním pojetí.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Profesní orientace přiřazením typu hodnoty jako obecného motivu k </a:t>
            </a:r>
            <a:r>
              <a:rPr lang="cs-CZ" sz="2200" i="1" dirty="0" smtClean="0"/>
              <a:t>typu </a:t>
            </a:r>
            <a:r>
              <a:rPr lang="cs-CZ" sz="2200" dirty="0" smtClean="0"/>
              <a:t>osobnosti klienta podle jeho přístupu k poznávání světa z hlediska duchovních principů</a:t>
            </a:r>
            <a:r>
              <a:rPr lang="cs-CZ" sz="2200" i="1" dirty="0" smtClean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obliqueBottom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endParaRPr lang="cs-CZ" i="1" dirty="0" smtClean="0"/>
          </a:p>
          <a:p>
            <a:pPr algn="just"/>
            <a:r>
              <a:rPr lang="cs-CZ" i="1" dirty="0" err="1" smtClean="0"/>
              <a:t>Autotelickou</a:t>
            </a:r>
            <a:r>
              <a:rPr lang="cs-CZ" i="1" dirty="0" smtClean="0"/>
              <a:t> profesní orientaci </a:t>
            </a:r>
            <a:r>
              <a:rPr lang="cs-CZ" dirty="0" smtClean="0"/>
              <a:t>vykazuje </a:t>
            </a:r>
            <a:r>
              <a:rPr lang="cs-CZ" i="1" dirty="0" smtClean="0"/>
              <a:t>ekonomický </a:t>
            </a:r>
            <a:r>
              <a:rPr lang="cs-CZ" dirty="0" smtClean="0"/>
              <a:t>a</a:t>
            </a:r>
            <a:r>
              <a:rPr lang="cs-CZ" i="1" dirty="0" smtClean="0"/>
              <a:t> mocenský </a:t>
            </a:r>
            <a:r>
              <a:rPr lang="cs-CZ" dirty="0" smtClean="0"/>
              <a:t>typ osobnosti klienta s </a:t>
            </a:r>
            <a:r>
              <a:rPr lang="cs-CZ" i="1" dirty="0" smtClean="0"/>
              <a:t>instrumentálními</a:t>
            </a:r>
            <a:r>
              <a:rPr lang="cs-CZ" dirty="0" smtClean="0"/>
              <a:t> hodnotami - dosažení vzdělání pro sebe sama, postavení v zaměstnání, účel sám o sobě, zisk pro sebe sama, jednání v duchu vyšších zásad.</a:t>
            </a:r>
          </a:p>
          <a:p>
            <a:endParaRPr lang="cs-CZ" dirty="0" smtClean="0"/>
          </a:p>
          <a:p>
            <a:pPr algn="just"/>
            <a:r>
              <a:rPr lang="cs-CZ" i="1" dirty="0" err="1" smtClean="0"/>
              <a:t>Heterotelickou</a:t>
            </a:r>
            <a:r>
              <a:rPr lang="cs-CZ" dirty="0" smtClean="0"/>
              <a:t> profesní orientaci vykazuje </a:t>
            </a:r>
            <a:r>
              <a:rPr lang="cs-CZ" i="1" dirty="0" smtClean="0"/>
              <a:t>estetický</a:t>
            </a:r>
            <a:r>
              <a:rPr lang="cs-CZ" dirty="0" smtClean="0"/>
              <a:t> a </a:t>
            </a:r>
            <a:r>
              <a:rPr lang="cs-CZ" i="1" dirty="0" smtClean="0"/>
              <a:t>sociální</a:t>
            </a:r>
            <a:r>
              <a:rPr lang="cs-CZ" dirty="0" smtClean="0"/>
              <a:t> typ osobnosti klienta s hodnotami v pojetí </a:t>
            </a:r>
            <a:r>
              <a:rPr lang="cs-CZ" i="1" dirty="0" smtClean="0"/>
              <a:t>směrníků</a:t>
            </a:r>
            <a:r>
              <a:rPr lang="cs-CZ" dirty="0" smtClean="0"/>
              <a:t> - krása jako finanční cena obrazu, kniha jako zdroj zábavy a vzdělání, láska k lidem.</a:t>
            </a:r>
          </a:p>
          <a:p>
            <a:endParaRPr lang="cs-CZ" dirty="0" smtClean="0"/>
          </a:p>
          <a:p>
            <a:pPr algn="just"/>
            <a:r>
              <a:rPr lang="cs-CZ" i="1" dirty="0" err="1" smtClean="0"/>
              <a:t>Hypertelickou</a:t>
            </a:r>
            <a:r>
              <a:rPr lang="cs-CZ" dirty="0" smtClean="0"/>
              <a:t> profesní orientaci vykazuje </a:t>
            </a:r>
            <a:r>
              <a:rPr lang="cs-CZ" i="1" dirty="0" smtClean="0"/>
              <a:t>teoretický</a:t>
            </a:r>
            <a:r>
              <a:rPr lang="cs-CZ" dirty="0" smtClean="0"/>
              <a:t> a </a:t>
            </a:r>
            <a:r>
              <a:rPr lang="cs-CZ" i="1" dirty="0" smtClean="0"/>
              <a:t>světonázorový</a:t>
            </a:r>
            <a:r>
              <a:rPr lang="cs-CZ" dirty="0" smtClean="0"/>
              <a:t> </a:t>
            </a:r>
            <a:r>
              <a:rPr lang="cs-CZ" i="1" dirty="0" smtClean="0"/>
              <a:t>(náboženský)</a:t>
            </a:r>
            <a:r>
              <a:rPr lang="cs-CZ" dirty="0" smtClean="0"/>
              <a:t> typ osobnosti klienta s </a:t>
            </a:r>
            <a:r>
              <a:rPr lang="cs-CZ" i="1" dirty="0" smtClean="0"/>
              <a:t>cílovými</a:t>
            </a:r>
            <a:r>
              <a:rPr lang="cs-CZ" dirty="0" smtClean="0"/>
              <a:t> hodnotami nadosobního charakteru - mír, zdraví, rodina, štěstí, poznání pravdy.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600" b="1" dirty="0" smtClean="0"/>
              <a:t>9.3 Motivy zakotvené v profesní orientaci klienta</a:t>
            </a:r>
            <a:r>
              <a:rPr lang="cs-CZ" sz="3100" dirty="0" smtClean="0"/>
              <a:t/>
            </a:r>
            <a:br>
              <a:rPr lang="cs-CZ" sz="3100" dirty="0" smtClean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cene3d>
            <a:camera prst="perspective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dirty="0" smtClean="0"/>
              <a:t>S odkazem na soulad zájmové orientace osobnosti se specifickým typem pracovního prostředí lze konstatovat, že profesní poradenství hledá praktickou klasifikaci k vyhodnocování </a:t>
            </a:r>
            <a:r>
              <a:rPr lang="cs-CZ" i="1" dirty="0" smtClean="0"/>
              <a:t>profesní </a:t>
            </a:r>
            <a:r>
              <a:rPr lang="cs-CZ" dirty="0" smtClean="0"/>
              <a:t>orientace klientů.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 hlediska souladu zájmové orientace se specifickým typem pracovního prostředí lze vyhodnocovat </a:t>
            </a:r>
            <a:r>
              <a:rPr lang="cs-CZ" i="1" dirty="0" smtClean="0"/>
              <a:t>profesní </a:t>
            </a:r>
            <a:r>
              <a:rPr lang="cs-CZ" dirty="0" smtClean="0"/>
              <a:t>orientaci klientů přiřazením typu </a:t>
            </a:r>
            <a:r>
              <a:rPr lang="cs-CZ" i="1" dirty="0" smtClean="0"/>
              <a:t>pracovní </a:t>
            </a:r>
            <a:r>
              <a:rPr lang="cs-CZ" dirty="0" smtClean="0"/>
              <a:t>orientace do rámce </a:t>
            </a:r>
            <a:r>
              <a:rPr lang="cs-CZ" i="1" dirty="0" smtClean="0"/>
              <a:t>zájmové</a:t>
            </a:r>
            <a:r>
              <a:rPr lang="cs-CZ" dirty="0" smtClean="0"/>
              <a:t> orientace osobnosti klienta podle </a:t>
            </a:r>
            <a:r>
              <a:rPr lang="cs-CZ" i="1" dirty="0" smtClean="0"/>
              <a:t>tří světů 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1) </a:t>
            </a:r>
            <a:r>
              <a:rPr lang="cs-CZ" i="1" dirty="0" smtClean="0"/>
              <a:t>Zájem o myšlenky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má </a:t>
            </a:r>
            <a:r>
              <a:rPr lang="cs-CZ" i="1" dirty="0" smtClean="0"/>
              <a:t>zkoumající</a:t>
            </a:r>
            <a:r>
              <a:rPr lang="cs-CZ" dirty="0" smtClean="0"/>
              <a:t> typ osobnosti klienta s vědeckými a literárními zájmy, kterému vyhovuje pracovat v </a:t>
            </a:r>
            <a:r>
              <a:rPr lang="cs-CZ" i="1" dirty="0" smtClean="0"/>
              <a:t>intelektuálním</a:t>
            </a:r>
            <a:r>
              <a:rPr lang="cs-CZ" dirty="0" smtClean="0"/>
              <a:t> (kognitivním) prostředí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 </a:t>
            </a:r>
            <a:r>
              <a:rPr lang="cs-CZ" i="1" dirty="0" smtClean="0"/>
              <a:t>umělecký</a:t>
            </a:r>
            <a:r>
              <a:rPr lang="cs-CZ" dirty="0" smtClean="0"/>
              <a:t> typ osobnosti klienta se schopností estetického vnímání a vyjádření preferující k  práci </a:t>
            </a:r>
            <a:r>
              <a:rPr lang="cs-CZ" i="1" dirty="0" smtClean="0"/>
              <a:t>umělecké</a:t>
            </a:r>
            <a:r>
              <a:rPr lang="cs-CZ" dirty="0" smtClean="0"/>
              <a:t> (estetické) prostředí.</a:t>
            </a:r>
          </a:p>
          <a:p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2) </a:t>
            </a:r>
            <a:r>
              <a:rPr lang="cs-CZ" i="1" dirty="0" smtClean="0"/>
              <a:t>Zájem o lidi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má </a:t>
            </a:r>
            <a:r>
              <a:rPr lang="cs-CZ" i="1" dirty="0" smtClean="0"/>
              <a:t>podnikavý</a:t>
            </a:r>
            <a:r>
              <a:rPr lang="cs-CZ" dirty="0" smtClean="0"/>
              <a:t> typ osobnosti klienta s kontaktem na lidi za účelem ekonomického zisku, který pracuje v </a:t>
            </a:r>
            <a:r>
              <a:rPr lang="cs-CZ" i="1" dirty="0" smtClean="0"/>
              <a:t>přesvědčujícím</a:t>
            </a:r>
            <a:r>
              <a:rPr lang="cs-CZ" dirty="0" smtClean="0"/>
              <a:t> (persuasivním) prostředí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 </a:t>
            </a:r>
            <a:r>
              <a:rPr lang="cs-CZ" i="1" dirty="0" smtClean="0"/>
              <a:t>sociální</a:t>
            </a:r>
            <a:r>
              <a:rPr lang="cs-CZ" dirty="0" smtClean="0"/>
              <a:t> typ osobnosti klienta se zájmem o pomoc lidem, který upřednostňuje práci v </a:t>
            </a:r>
            <a:r>
              <a:rPr lang="cs-CZ" i="1" dirty="0" smtClean="0"/>
              <a:t>podpůrném</a:t>
            </a:r>
            <a:r>
              <a:rPr lang="cs-CZ" dirty="0" smtClean="0"/>
              <a:t> (</a:t>
            </a:r>
            <a:r>
              <a:rPr lang="cs-CZ" dirty="0" err="1" smtClean="0"/>
              <a:t>suportivním</a:t>
            </a:r>
            <a:r>
              <a:rPr lang="cs-CZ" dirty="0" smtClean="0"/>
              <a:t>) prostředí.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399</Words>
  <Application>Microsoft Office PowerPoint</Application>
  <PresentationFormat>Předvádění na obrazovce (4:3)</PresentationFormat>
  <Paragraphs>95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9. Klient v profesním poradenství</vt:lpstr>
      <vt:lpstr>9. Klient v profesním poradenství</vt:lpstr>
      <vt:lpstr>9.1 Biodromální psychologie osobnosti klienta</vt:lpstr>
      <vt:lpstr> 9.2 Poznávání a charakteristika klienta  – rámec hodnotové orientace klienta </vt:lpstr>
      <vt:lpstr>Z hlediska přístupu osobnosti k poznávání světa rozlišuje Stern (1923) tři základní směry (typy) hodnotové orientace osobnosti podle obecných motivů. </vt:lpstr>
      <vt:lpstr>      Profesní orientace přiřazením typu hodnoty jako obecného motivu k typu osobnosti klienta podle jeho přístupu k poznávání světa z hlediska duchovních principů.     </vt:lpstr>
      <vt:lpstr> 9.3 Motivy zakotvené v profesní orientaci klienta </vt:lpstr>
      <vt:lpstr>1) Zájem o myšlenky</vt:lpstr>
      <vt:lpstr>2) Zájem o lidi</vt:lpstr>
      <vt:lpstr>3) Zájem o věci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profesního poradenství</dc:title>
  <dc:creator>Alina Kubicová</dc:creator>
  <cp:lastModifiedBy>svobodovad</cp:lastModifiedBy>
  <cp:revision>57</cp:revision>
  <dcterms:created xsi:type="dcterms:W3CDTF">2009-01-12T13:33:26Z</dcterms:created>
  <dcterms:modified xsi:type="dcterms:W3CDTF">2018-11-20T16:16:41Z</dcterms:modified>
</cp:coreProperties>
</file>