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7" r:id="rId8"/>
    <p:sldId id="268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5307" y="1725769"/>
            <a:ext cx="9878096" cy="1681123"/>
          </a:xfrm>
        </p:spPr>
        <p:txBody>
          <a:bodyPr/>
          <a:lstStyle/>
          <a:p>
            <a:pPr algn="l"/>
            <a:r>
              <a:rPr lang="cs-CZ" dirty="0" smtClean="0"/>
              <a:t>Max Weber - teorie byrokracie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Max Weber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333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 1864 - 1920</a:t>
            </a:r>
          </a:p>
          <a:p>
            <a:r>
              <a:rPr lang="cs-CZ" dirty="0" smtClean="0"/>
              <a:t>německý sociolog a ekonom</a:t>
            </a:r>
          </a:p>
          <a:p>
            <a:r>
              <a:rPr lang="cs-CZ" dirty="0" smtClean="0"/>
              <a:t>je často řazen mezi otce zakladatele sociologie (</a:t>
            </a:r>
            <a:r>
              <a:rPr lang="cs-CZ" dirty="0"/>
              <a:t>A. </a:t>
            </a:r>
            <a:r>
              <a:rPr lang="cs-CZ" dirty="0" err="1" smtClean="0"/>
              <a:t>Comte</a:t>
            </a:r>
            <a:r>
              <a:rPr lang="cs-CZ" dirty="0" smtClean="0"/>
              <a:t>, E</a:t>
            </a:r>
            <a:r>
              <a:rPr lang="cs-CZ" dirty="0"/>
              <a:t>. </a:t>
            </a:r>
            <a:r>
              <a:rPr lang="cs-CZ" dirty="0" err="1" smtClean="0"/>
              <a:t>Durkheim</a:t>
            </a:r>
            <a:r>
              <a:rPr lang="cs-CZ" dirty="0" smtClean="0"/>
              <a:t>,      K</a:t>
            </a:r>
            <a:r>
              <a:rPr lang="cs-CZ" dirty="0"/>
              <a:t>. </a:t>
            </a:r>
            <a:r>
              <a:rPr lang="cs-CZ" dirty="0" smtClean="0"/>
              <a:t>Marx, G</a:t>
            </a:r>
            <a:r>
              <a:rPr lang="cs-CZ" dirty="0"/>
              <a:t>. </a:t>
            </a:r>
            <a:r>
              <a:rPr lang="cs-CZ" dirty="0" err="1" smtClean="0"/>
              <a:t>Simmel</a:t>
            </a:r>
            <a:r>
              <a:rPr lang="cs-CZ" dirty="0" smtClean="0"/>
              <a:t>….. 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smtClean="0"/>
              <a:t>je také považován </a:t>
            </a:r>
            <a:r>
              <a:rPr lang="cs-CZ" dirty="0"/>
              <a:t>za zakladatele moderní </a:t>
            </a:r>
            <a:r>
              <a:rPr lang="cs-CZ" dirty="0" smtClean="0"/>
              <a:t>sociologie </a:t>
            </a:r>
          </a:p>
          <a:p>
            <a:pPr lvl="1"/>
            <a:r>
              <a:rPr lang="cs-CZ" dirty="0"/>
              <a:t>předložil ucelenou filosofii sociální vědy vymezující systematický rámec sociologického přístupu a stanovující základní problémy </a:t>
            </a:r>
            <a:r>
              <a:rPr lang="cs-CZ" dirty="0" smtClean="0"/>
              <a:t>sociologie</a:t>
            </a:r>
          </a:p>
          <a:p>
            <a:pPr lvl="1"/>
            <a:r>
              <a:rPr lang="cs-CZ" dirty="0"/>
              <a:t>na základě empirického zkoumání moderní společnosti identifikoval řadu klíčových </a:t>
            </a:r>
            <a:r>
              <a:rPr lang="cs-CZ" dirty="0" smtClean="0"/>
              <a:t>témat</a:t>
            </a:r>
          </a:p>
          <a:p>
            <a:pPr lvl="1"/>
            <a:r>
              <a:rPr lang="cs-CZ" dirty="0" smtClean="0"/>
              <a:t>zachytil </a:t>
            </a:r>
            <a:r>
              <a:rPr lang="cs-CZ" dirty="0"/>
              <a:t>základní charakteristiky moderní industriální </a:t>
            </a:r>
            <a:r>
              <a:rPr lang="cs-CZ" dirty="0" smtClean="0"/>
              <a:t>společnosti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002" y="98916"/>
            <a:ext cx="22860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6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Sociologie Maxe Webera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0189"/>
            <a:ext cx="8596668" cy="3880773"/>
          </a:xfrm>
        </p:spPr>
        <p:txBody>
          <a:bodyPr/>
          <a:lstStyle/>
          <a:p>
            <a:r>
              <a:rPr lang="cs-CZ" b="1" dirty="0" smtClean="0"/>
              <a:t>Sociologie</a:t>
            </a:r>
            <a:r>
              <a:rPr lang="cs-CZ" dirty="0" smtClean="0"/>
              <a:t> je společenská věda zkoumající sociální život jednotlivců, skupin a společností.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Zachytil </a:t>
            </a:r>
            <a:r>
              <a:rPr lang="cs-CZ" dirty="0" smtClean="0"/>
              <a:t>základní charakteristiky moderní industriální společnosti - např. úvahy o </a:t>
            </a:r>
            <a:r>
              <a:rPr lang="cs-CZ" dirty="0" smtClean="0"/>
              <a:t>byrokracii.</a:t>
            </a:r>
            <a:endParaRPr lang="cs-CZ" dirty="0" smtClean="0"/>
          </a:p>
          <a:p>
            <a:r>
              <a:rPr lang="cs-CZ" b="1" dirty="0" smtClean="0"/>
              <a:t>Teorie byrokracie </a:t>
            </a:r>
            <a:r>
              <a:rPr lang="cs-CZ" dirty="0" smtClean="0"/>
              <a:t>- Weber se zabývá byrokracií jako racionálním způsobem řízení velkých organizací. </a:t>
            </a:r>
          </a:p>
          <a:p>
            <a:endParaRPr lang="cs-CZ" dirty="0"/>
          </a:p>
        </p:txBody>
      </p:sp>
      <p:pic>
        <p:nvPicPr>
          <p:cNvPr id="9218" name="Picture 2" descr="Výsledek obrázku pro sociolog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8442" y="4016376"/>
            <a:ext cx="3810000" cy="2428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69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Byrokracie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600" y="2633133"/>
            <a:ext cx="8596668" cy="392469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= vláda úředníků (byrokratů), racionální uspořádání výkonu správy a vlády prostřednictvím hierarchie nadřízenosti a podřízenosti placených zaměstnanců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Moderní byrokracie</a:t>
            </a:r>
          </a:p>
          <a:p>
            <a:r>
              <a:rPr lang="cs-CZ" dirty="0" smtClean="0"/>
              <a:t>John </a:t>
            </a:r>
            <a:r>
              <a:rPr lang="cs-CZ" dirty="0" err="1" smtClean="0"/>
              <a:t>Stuart</a:t>
            </a:r>
            <a:r>
              <a:rPr lang="cs-CZ" dirty="0" smtClean="0"/>
              <a:t>, Karl Marx</a:t>
            </a:r>
          </a:p>
          <a:p>
            <a:r>
              <a:rPr lang="cs-CZ" dirty="0" smtClean="0"/>
              <a:t>Weber 	- užívá pojmu byrokracie v neutrálním slova smyslu</a:t>
            </a:r>
          </a:p>
          <a:p>
            <a:pPr>
              <a:buNone/>
            </a:pPr>
            <a:r>
              <a:rPr lang="cs-CZ" dirty="0" smtClean="0"/>
              <a:t>				- vymezuje ji jako nezbytnou součást moderní společnosti</a:t>
            </a:r>
          </a:p>
          <a:p>
            <a:pPr>
              <a:buNone/>
            </a:pPr>
            <a:r>
              <a:rPr lang="cs-CZ" dirty="0" smtClean="0"/>
              <a:t>				- ve svých úvahách pracuje s byrokracií jako s </a:t>
            </a:r>
            <a:r>
              <a:rPr lang="cs-CZ" b="1" dirty="0" smtClean="0"/>
              <a:t>ideálním typem</a:t>
            </a:r>
          </a:p>
          <a:p>
            <a:pPr>
              <a:buNone/>
            </a:pPr>
            <a:r>
              <a:rPr lang="cs-CZ" b="1" dirty="0" smtClean="0"/>
              <a:t>				</a:t>
            </a:r>
            <a:r>
              <a:rPr lang="cs-CZ" dirty="0" smtClean="0"/>
              <a:t>- čistě byrokratický typ organizace je z technického hlediska schopen dosáhnout nejvyššího </a:t>
            </a:r>
            <a:r>
              <a:rPr lang="cs-CZ" b="1" dirty="0" smtClean="0"/>
              <a:t>stupně efektivity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	 je formálně nejracionálnějším prostředkem výkonu autority (moci) nad lidskými jedinci</a:t>
            </a:r>
          </a:p>
        </p:txBody>
      </p:sp>
      <p:pic>
        <p:nvPicPr>
          <p:cNvPr id="1026" name="Picture 2" descr="Výsledek obrázku pro byrokrac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7242" y="239713"/>
            <a:ext cx="3028950" cy="2095501"/>
          </a:xfrm>
          <a:prstGeom prst="rect">
            <a:avLst/>
          </a:prstGeom>
          <a:noFill/>
        </p:spPr>
      </p:pic>
      <p:cxnSp>
        <p:nvCxnSpPr>
          <p:cNvPr id="6" name="Přímá spojovací šipka 5"/>
          <p:cNvCxnSpPr/>
          <p:nvPr/>
        </p:nvCxnSpPr>
        <p:spPr>
          <a:xfrm>
            <a:off x="3462867" y="5520267"/>
            <a:ext cx="0" cy="5249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4934" y="177800"/>
            <a:ext cx="8596668" cy="1320800"/>
          </a:xfrm>
        </p:spPr>
        <p:txBody>
          <a:bodyPr/>
          <a:lstStyle/>
          <a:p>
            <a:r>
              <a:rPr lang="cs-CZ" dirty="0" smtClean="0"/>
              <a:t>Teorie byrokracie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261533"/>
            <a:ext cx="7281333" cy="541020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V práci – </a:t>
            </a:r>
            <a:r>
              <a:rPr lang="cs-CZ" b="1" dirty="0" smtClean="0"/>
              <a:t>Teorie sociální a hospodářské organizace  </a:t>
            </a:r>
            <a:r>
              <a:rPr lang="cs-CZ" dirty="0" smtClean="0"/>
              <a:t>Max Weber v bodech definuje strukturu nejúčinnější formy organizace.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Zaměřil se na obecné základy organizace - na jejich fungování a uspořádání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Charakteristickými rysy byrokracie jako ideálního typu jsou:</a:t>
            </a:r>
          </a:p>
          <a:p>
            <a:pPr lvl="1"/>
            <a:r>
              <a:rPr lang="cs-CZ" dirty="0" smtClean="0"/>
              <a:t>Hierarchická struktura </a:t>
            </a:r>
            <a:r>
              <a:rPr lang="cs-CZ" sz="1900" dirty="0" smtClean="0"/>
              <a:t>(</a:t>
            </a:r>
            <a:r>
              <a:rPr lang="cs-CZ" dirty="0" smtClean="0"/>
              <a:t>Organizace funkcí odpovídá principu hierarchie),</a:t>
            </a:r>
          </a:p>
          <a:p>
            <a:pPr lvl="1"/>
            <a:r>
              <a:rPr lang="cs-CZ" dirty="0" smtClean="0"/>
              <a:t>Neosobní struktura (rozhodování dle neosobních pravidel),</a:t>
            </a:r>
          </a:p>
          <a:p>
            <a:pPr lvl="1"/>
            <a:r>
              <a:rPr lang="cs-CZ" dirty="0" smtClean="0"/>
              <a:t>Rozhodnutí jsou činěna na základě formalizovaných obecných pravidel,</a:t>
            </a:r>
          </a:p>
          <a:p>
            <a:pPr lvl="1"/>
            <a:r>
              <a:rPr lang="cs-CZ" dirty="0" smtClean="0"/>
              <a:t>Definovaná hierarchie pravomoci a odpovědnosti,</a:t>
            </a:r>
          </a:p>
          <a:p>
            <a:pPr lvl="1"/>
            <a:r>
              <a:rPr lang="cs-CZ" dirty="0" smtClean="0"/>
              <a:t>Svobodný výběr kandidátů do úřadu založený na kritériu výkonu,</a:t>
            </a:r>
          </a:p>
          <a:p>
            <a:pPr lvl="1"/>
            <a:r>
              <a:rPr lang="cs-CZ" dirty="0" smtClean="0"/>
              <a:t>Odměňování založené na jasném kontraktu,</a:t>
            </a:r>
          </a:p>
          <a:p>
            <a:pPr lvl="1"/>
            <a:r>
              <a:rPr lang="cs-CZ" dirty="0" smtClean="0"/>
              <a:t>Úředník není vlastníkem majetku, s nímž operuje</a:t>
            </a:r>
          </a:p>
          <a:p>
            <a:pPr lvl="1"/>
            <a:r>
              <a:rPr lang="cs-CZ" dirty="0" smtClean="0"/>
              <a:t>Všechny administrativní směrnice, rozhodnutí a pravidla jsou formulovány a uchovávány v písemné formě</a:t>
            </a:r>
          </a:p>
          <a:p>
            <a:pPr lvl="1"/>
            <a:r>
              <a:rPr lang="cs-CZ" dirty="0" smtClean="0"/>
              <a:t>stanovení pevných kompetencí jednotlivých úředníků</a:t>
            </a:r>
          </a:p>
          <a:p>
            <a:pPr lvl="1"/>
            <a:r>
              <a:rPr lang="cs-CZ" dirty="0" smtClean="0"/>
              <a:t>odborně školený personál, který je vzhledem k organizaci v zaměstnaneckém poměru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Výsledek obrázku pro práce byrokrac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31174" y="143934"/>
            <a:ext cx="3629025" cy="4286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458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9799" y="2015067"/>
            <a:ext cx="9237134" cy="4842933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V takových organizacích </a:t>
            </a:r>
            <a:r>
              <a:rPr lang="cs-CZ" b="1" dirty="0" smtClean="0"/>
              <a:t>má fungovat byrokratický aparát</a:t>
            </a:r>
            <a:r>
              <a:rPr lang="cs-CZ" dirty="0" smtClean="0"/>
              <a:t>, jehož úkolem je vynucovat takové jednání lidí, které odpovídá dohodnutým a schváleným </a:t>
            </a:r>
            <a:r>
              <a:rPr lang="cs-CZ" dirty="0" smtClean="0"/>
              <a:t>pravidlům, tím </a:t>
            </a:r>
            <a:r>
              <a:rPr lang="cs-CZ" dirty="0" smtClean="0"/>
              <a:t>má být zajištěno </a:t>
            </a:r>
            <a:r>
              <a:rPr lang="cs-CZ" b="1" dirty="0" smtClean="0"/>
              <a:t>efektivní fungování organizace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současnosti existují organizační řády, pravidla po jednání (kodexy</a:t>
            </a:r>
            <a:r>
              <a:rPr lang="cs-CZ" dirty="0" smtClean="0"/>
              <a:t>).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Byrokracie dle Webera </a:t>
            </a:r>
            <a:r>
              <a:rPr lang="cs-CZ" dirty="0" smtClean="0"/>
              <a:t>= organizace s dělbou práce, zřetelně definovanou hierarchií a podrobnými pravidly a předpisy.</a:t>
            </a:r>
          </a:p>
          <a:p>
            <a:endParaRPr lang="cs-CZ" dirty="0" smtClean="0"/>
          </a:p>
          <a:p>
            <a:r>
              <a:rPr lang="cs-CZ" dirty="0" smtClean="0"/>
              <a:t>Teorie se stala modelem organizačních struktur pro mnohé současné velké </a:t>
            </a:r>
            <a:r>
              <a:rPr lang="cs-CZ" dirty="0" smtClean="0"/>
              <a:t>organizace.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0" y="4088902"/>
            <a:ext cx="121073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148" name="AutoShape 4" descr="Výsledek obrázku pro job"/>
          <p:cNvSpPr>
            <a:spLocks noChangeAspect="1" noChangeArrowheads="1"/>
          </p:cNvSpPr>
          <p:nvPr/>
        </p:nvSpPr>
        <p:spPr bwMode="auto">
          <a:xfrm>
            <a:off x="155575" y="-2079625"/>
            <a:ext cx="6438900" cy="43338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50" name="AutoShape 6" descr="Výsledek obrázku pro job"/>
          <p:cNvSpPr>
            <a:spLocks noChangeAspect="1" noChangeArrowheads="1"/>
          </p:cNvSpPr>
          <p:nvPr/>
        </p:nvSpPr>
        <p:spPr bwMode="auto">
          <a:xfrm>
            <a:off x="155575" y="-2079625"/>
            <a:ext cx="6438900" cy="43338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52" name="Picture 8" descr="Výsledek obrázku pro jo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3934" y="230250"/>
            <a:ext cx="3810000" cy="25644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93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byrokratické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Dělba práce</a:t>
            </a:r>
          </a:p>
          <a:p>
            <a:r>
              <a:rPr lang="cs-CZ" dirty="0" smtClean="0"/>
              <a:t>2. Práva a povinnosti</a:t>
            </a:r>
          </a:p>
          <a:p>
            <a:r>
              <a:rPr lang="cs-CZ" dirty="0" smtClean="0"/>
              <a:t>3. Soustava pravidel</a:t>
            </a:r>
          </a:p>
          <a:p>
            <a:r>
              <a:rPr lang="cs-CZ" dirty="0" smtClean="0"/>
              <a:t>4. Vedoucí pracovník řídí neosobně a spravedlivě</a:t>
            </a:r>
          </a:p>
          <a:p>
            <a:r>
              <a:rPr lang="cs-CZ" dirty="0" smtClean="0"/>
              <a:t>5. Dodržování pravidel</a:t>
            </a:r>
          </a:p>
          <a:p>
            <a:r>
              <a:rPr lang="cs-CZ" dirty="0" smtClean="0"/>
              <a:t>6. Vedoucí pracovník má vytvářet podmínky pořádku, stability a zajišťovat efektivnost organizace</a:t>
            </a:r>
          </a:p>
        </p:txBody>
      </p:sp>
    </p:spTree>
    <p:extLst>
      <p:ext uri="{BB962C8B-B14F-4D97-AF65-F5344CB8AC3E}">
        <p14:creationId xmlns:p14="http://schemas.microsoft.com/office/powerpoint/2010/main" val="342377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Weberovi pokračovatelé a kritici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1527"/>
            <a:ext cx="8596668" cy="48295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Robert King </a:t>
            </a:r>
            <a:r>
              <a:rPr lang="cs-CZ" b="1" dirty="0" err="1" smtClean="0"/>
              <a:t>Merton</a:t>
            </a:r>
            <a:r>
              <a:rPr lang="cs-CZ" b="1" dirty="0"/>
              <a:t>  </a:t>
            </a:r>
            <a:endParaRPr lang="cs-CZ" b="1" dirty="0" smtClean="0"/>
          </a:p>
          <a:p>
            <a:r>
              <a:rPr lang="cs-CZ" dirty="0"/>
              <a:t>z</a:t>
            </a:r>
            <a:r>
              <a:rPr lang="cs-CZ" dirty="0" smtClean="0"/>
              <a:t>abýval se </a:t>
            </a:r>
            <a:r>
              <a:rPr lang="cs-CZ" dirty="0"/>
              <a:t>nechtěnými důsledky byrokratického chování</a:t>
            </a:r>
          </a:p>
          <a:p>
            <a:r>
              <a:rPr lang="cs-CZ" dirty="0" smtClean="0"/>
              <a:t>souhlasí </a:t>
            </a:r>
            <a:r>
              <a:rPr lang="cs-CZ" dirty="0"/>
              <a:t>s klasickým </a:t>
            </a:r>
            <a:r>
              <a:rPr lang="cs-CZ" dirty="0" smtClean="0"/>
              <a:t>Weberovým popisem byrokracie, </a:t>
            </a:r>
            <a:r>
              <a:rPr lang="cs-CZ" dirty="0"/>
              <a:t>ale </a:t>
            </a:r>
            <a:r>
              <a:rPr lang="cs-CZ" dirty="0" smtClean="0"/>
              <a:t>upozornil na ritualismus </a:t>
            </a:r>
            <a:r>
              <a:rPr lang="sk-SK" dirty="0" err="1" smtClean="0"/>
              <a:t>jev</a:t>
            </a:r>
            <a:r>
              <a:rPr lang="sk-SK" dirty="0" smtClean="0"/>
              <a:t>, </a:t>
            </a:r>
            <a:r>
              <a:rPr lang="sk-SK" dirty="0" err="1" smtClean="0"/>
              <a:t>kdy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dodržování</a:t>
            </a:r>
            <a:r>
              <a:rPr lang="sk-SK" dirty="0" smtClean="0"/>
              <a:t> </a:t>
            </a:r>
            <a:r>
              <a:rPr lang="sk-SK" dirty="0" err="1" smtClean="0"/>
              <a:t>předpisů</a:t>
            </a:r>
            <a:r>
              <a:rPr lang="sk-SK" dirty="0" smtClean="0"/>
              <a:t> a </a:t>
            </a:r>
            <a:r>
              <a:rPr lang="sk-SK" dirty="0" err="1" smtClean="0"/>
              <a:t>pravidel</a:t>
            </a:r>
            <a:r>
              <a:rPr lang="sk-SK" dirty="0" smtClean="0"/>
              <a:t> stane </a:t>
            </a:r>
            <a:r>
              <a:rPr lang="sk-SK" dirty="0" err="1" smtClean="0"/>
              <a:t>hlavním</a:t>
            </a:r>
            <a:r>
              <a:rPr lang="sk-SK" dirty="0" smtClean="0"/>
              <a:t> </a:t>
            </a:r>
            <a:r>
              <a:rPr lang="sk-SK" dirty="0" err="1" smtClean="0"/>
              <a:t>cílem</a:t>
            </a:r>
            <a:r>
              <a:rPr lang="sk-SK" dirty="0" smtClean="0"/>
              <a:t> </a:t>
            </a:r>
            <a:r>
              <a:rPr lang="sk-SK" dirty="0" err="1" smtClean="0"/>
              <a:t>jednání</a:t>
            </a:r>
            <a:r>
              <a:rPr lang="sk-SK" dirty="0" smtClean="0"/>
              <a:t> byrokrata</a:t>
            </a:r>
          </a:p>
          <a:p>
            <a:r>
              <a:rPr lang="sk-SK" dirty="0" err="1" smtClean="0"/>
              <a:t>požadavek</a:t>
            </a:r>
            <a:r>
              <a:rPr lang="sk-SK" dirty="0" smtClean="0"/>
              <a:t>, že byrokracie musí </a:t>
            </a:r>
            <a:r>
              <a:rPr lang="sk-SK" dirty="0" err="1" smtClean="0"/>
              <a:t>při</a:t>
            </a:r>
            <a:r>
              <a:rPr lang="sk-SK" dirty="0" smtClean="0"/>
              <a:t> výkonu </a:t>
            </a:r>
            <a:r>
              <a:rPr lang="sk-SK" dirty="0" err="1" smtClean="0"/>
              <a:t>své</a:t>
            </a:r>
            <a:r>
              <a:rPr lang="sk-SK" dirty="0" smtClean="0"/>
              <a:t> činnosti </a:t>
            </a:r>
            <a:r>
              <a:rPr lang="sk-SK" dirty="0" err="1" smtClean="0"/>
              <a:t>přesně</a:t>
            </a:r>
            <a:r>
              <a:rPr lang="sk-SK" dirty="0" smtClean="0"/>
              <a:t> </a:t>
            </a:r>
            <a:r>
              <a:rPr lang="sk-SK" dirty="0" err="1" smtClean="0"/>
              <a:t>dodržovat</a:t>
            </a:r>
            <a:r>
              <a:rPr lang="sk-SK" dirty="0" smtClean="0"/>
              <a:t> </a:t>
            </a:r>
            <a:r>
              <a:rPr lang="sk-SK" dirty="0" err="1" smtClean="0"/>
              <a:t>obecně</a:t>
            </a:r>
            <a:r>
              <a:rPr lang="sk-SK" dirty="0" smtClean="0"/>
              <a:t> </a:t>
            </a:r>
            <a:r>
              <a:rPr lang="sk-SK" dirty="0" err="1" smtClean="0"/>
              <a:t>závazná</a:t>
            </a:r>
            <a:r>
              <a:rPr lang="sk-SK" dirty="0" smtClean="0"/>
              <a:t> pravidla, vede k tomu, že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jejich</a:t>
            </a:r>
            <a:r>
              <a:rPr lang="sk-SK" dirty="0" smtClean="0"/>
              <a:t> </a:t>
            </a:r>
            <a:r>
              <a:rPr lang="sk-SK" dirty="0" err="1" smtClean="0"/>
              <a:t>dodržování</a:t>
            </a:r>
            <a:r>
              <a:rPr lang="sk-SK" dirty="0" smtClean="0"/>
              <a:t> stane pro </a:t>
            </a:r>
            <a:r>
              <a:rPr lang="sk-SK" dirty="0" err="1" smtClean="0"/>
              <a:t>úředníky</a:t>
            </a:r>
            <a:r>
              <a:rPr lang="sk-SK" dirty="0" smtClean="0"/>
              <a:t> jedinou a </a:t>
            </a:r>
            <a:r>
              <a:rPr lang="sk-SK" dirty="0" err="1" smtClean="0"/>
              <a:t>nejvyšší</a:t>
            </a:r>
            <a:r>
              <a:rPr lang="sk-SK" dirty="0" smtClean="0"/>
              <a:t> povinností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b="1" dirty="0"/>
              <a:t>Charles </a:t>
            </a:r>
            <a:r>
              <a:rPr lang="sk-SK" b="1" dirty="0" err="1"/>
              <a:t>Wright</a:t>
            </a:r>
            <a:r>
              <a:rPr lang="sk-SK" b="1" dirty="0"/>
              <a:t> </a:t>
            </a:r>
            <a:r>
              <a:rPr lang="sk-SK" b="1" dirty="0" err="1" smtClean="0"/>
              <a:t>Mills</a:t>
            </a:r>
            <a:endParaRPr lang="sk-SK" b="1" dirty="0"/>
          </a:p>
          <a:p>
            <a:r>
              <a:rPr lang="sk-SK" dirty="0"/>
              <a:t>upozornil na </a:t>
            </a:r>
            <a:r>
              <a:rPr lang="sk-SK" dirty="0" err="1"/>
              <a:t>rostoucí</a:t>
            </a:r>
            <a:r>
              <a:rPr lang="sk-SK" dirty="0"/>
              <a:t> roli </a:t>
            </a:r>
            <a:r>
              <a:rPr lang="sk-SK" dirty="0" smtClean="0"/>
              <a:t>byrokracie</a:t>
            </a:r>
          </a:p>
          <a:p>
            <a:r>
              <a:rPr lang="sk-SK" dirty="0" smtClean="0"/>
              <a:t>na </a:t>
            </a:r>
            <a:r>
              <a:rPr lang="sk-SK" dirty="0" err="1" smtClean="0"/>
              <a:t>skutečnost</a:t>
            </a:r>
            <a:r>
              <a:rPr lang="sk-SK" dirty="0" smtClean="0"/>
              <a:t>, </a:t>
            </a:r>
            <a:r>
              <a:rPr lang="sk-SK" dirty="0"/>
              <a:t>že </a:t>
            </a:r>
            <a:r>
              <a:rPr lang="sk-SK" dirty="0" smtClean="0"/>
              <a:t>byrokracie, </a:t>
            </a:r>
            <a:r>
              <a:rPr lang="sk-SK" dirty="0"/>
              <a:t>v </a:t>
            </a:r>
            <a:r>
              <a:rPr lang="sk-SK" dirty="0" err="1"/>
              <a:t>mnoha</a:t>
            </a:r>
            <a:r>
              <a:rPr lang="sk-SK" dirty="0"/>
              <a:t> </a:t>
            </a:r>
            <a:r>
              <a:rPr lang="sk-SK" dirty="0" err="1" smtClean="0"/>
              <a:t>případech</a:t>
            </a:r>
            <a:r>
              <a:rPr lang="sk-SK" dirty="0" smtClean="0"/>
              <a:t>, </a:t>
            </a:r>
            <a:r>
              <a:rPr lang="sk-SK" dirty="0" err="1"/>
              <a:t>slouží</a:t>
            </a:r>
            <a:r>
              <a:rPr lang="sk-SK" dirty="0"/>
              <a:t> jen </a:t>
            </a:r>
            <a:r>
              <a:rPr lang="sk-SK" dirty="0" smtClean="0"/>
              <a:t>vlastním </a:t>
            </a:r>
            <a:r>
              <a:rPr lang="sk-SK" dirty="0" err="1" smtClean="0"/>
              <a:t>zájmům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b="1" dirty="0" smtClean="0"/>
              <a:t>Robert </a:t>
            </a:r>
            <a:r>
              <a:rPr lang="sk-SK" b="1" dirty="0" err="1" smtClean="0"/>
              <a:t>Michels</a:t>
            </a:r>
            <a:r>
              <a:rPr lang="sk-SK" b="1" dirty="0" smtClean="0"/>
              <a:t> </a:t>
            </a:r>
            <a:endParaRPr lang="sk-SK" b="1" dirty="0"/>
          </a:p>
          <a:p>
            <a:r>
              <a:rPr lang="sk-SK" dirty="0"/>
              <a:t>upozornil na </a:t>
            </a:r>
            <a:r>
              <a:rPr lang="sk-SK" dirty="0" err="1"/>
              <a:t>hromadění</a:t>
            </a:r>
            <a:r>
              <a:rPr lang="sk-SK" dirty="0"/>
              <a:t> moci v rukou vrcholných </a:t>
            </a:r>
            <a:r>
              <a:rPr lang="sk-SK" dirty="0" err="1"/>
              <a:t>úředníků</a:t>
            </a:r>
            <a:r>
              <a:rPr lang="sk-SK" dirty="0"/>
              <a:t> a </a:t>
            </a:r>
            <a:r>
              <a:rPr lang="sk-SK" dirty="0" err="1" smtClean="0"/>
              <a:t>politiků</a:t>
            </a:r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17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9238" y="540913"/>
            <a:ext cx="8596668" cy="1320800"/>
          </a:xfrm>
        </p:spPr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70687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3023</TotalTime>
  <Words>495</Words>
  <Application>Microsoft Office PowerPoint</Application>
  <PresentationFormat>Širokoúhlá obrazovka</PresentationFormat>
  <Paragraphs>80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Max Weber - teorie byrokracie</vt:lpstr>
      <vt:lpstr>Max Weber</vt:lpstr>
      <vt:lpstr>Sociologie Maxe Webera</vt:lpstr>
      <vt:lpstr>Byrokracie </vt:lpstr>
      <vt:lpstr>Teorie byrokracie</vt:lpstr>
      <vt:lpstr>Prezentace aplikace PowerPoint</vt:lpstr>
      <vt:lpstr>Principy byrokratické organizace</vt:lpstr>
      <vt:lpstr>Weberovi pokračovatelé a kritici</vt:lpstr>
      <vt:lpstr>Konec prezentace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Weber - teorie organizace</dc:title>
  <dc:creator>User</dc:creator>
  <cp:lastModifiedBy>buryova</cp:lastModifiedBy>
  <cp:revision>32</cp:revision>
  <dcterms:created xsi:type="dcterms:W3CDTF">2017-03-18T08:22:56Z</dcterms:created>
  <dcterms:modified xsi:type="dcterms:W3CDTF">2021-10-07T13:53:14Z</dcterms:modified>
</cp:coreProperties>
</file>