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260" r:id="rId4"/>
    <p:sldId id="266" r:id="rId5"/>
    <p:sldId id="267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4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63" r:id="rId30"/>
    <p:sldId id="265" r:id="rId31"/>
    <p:sldId id="289" r:id="rId32"/>
    <p:sldId id="290" r:id="rId33"/>
    <p:sldId id="291" r:id="rId34"/>
    <p:sldId id="293" r:id="rId35"/>
    <p:sldId id="296" r:id="rId36"/>
    <p:sldId id="297" r:id="rId37"/>
    <p:sldId id="298" r:id="rId38"/>
    <p:sldId id="299" r:id="rId39"/>
    <p:sldId id="294" r:id="rId40"/>
    <p:sldId id="300" r:id="rId41"/>
    <p:sldId id="301" r:id="rId42"/>
    <p:sldId id="302" r:id="rId43"/>
    <p:sldId id="303" r:id="rId44"/>
    <p:sldId id="304" r:id="rId45"/>
    <p:sldId id="261" r:id="rId46"/>
    <p:sldId id="305" r:id="rId47"/>
    <p:sldId id="306" r:id="rId48"/>
    <p:sldId id="307" r:id="rId49"/>
    <p:sldId id="295" r:id="rId50"/>
    <p:sldId id="308" r:id="rId51"/>
    <p:sldId id="309" r:id="rId52"/>
    <p:sldId id="259" r:id="rId53"/>
    <p:sldId id="292" r:id="rId54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942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CF7F2-355F-40F6-9FD4-CDEE53292EC0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CBE81-CAFC-44B8-A300-7A42346D6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273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D4F89-AE2D-41AA-B1BE-F135D15B2D53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08229-9183-4800-8DA3-E454D6A9B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27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08229-9183-4800-8DA3-E454D6A9B09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54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3C65-6A4B-4933-AC62-2D6B4465863F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2B98F-D877-4ED2-A798-EBCD4A7647E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3C65-6A4B-4933-AC62-2D6B4465863F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2B98F-D877-4ED2-A798-EBCD4A7647E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3C65-6A4B-4933-AC62-2D6B4465863F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B98F-D877-4ED2-A798-EBCD4A7647E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3C65-6A4B-4933-AC62-2D6B4465863F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B98F-D877-4ED2-A798-EBCD4A7647E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ADD8-6148-4D7D-8060-4B6CF76718F7}" type="datetimeFigureOut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07.10.2021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9146-2D97-467F-8D24-258CC4FB506C}" type="slidenum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6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EA3C65-6A4B-4933-AC62-2D6B4465863F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82B98F-D877-4ED2-A798-EBCD4A7647E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3C65-6A4B-4933-AC62-2D6B4465863F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2B98F-D877-4ED2-A798-EBCD4A7647E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3C65-6A4B-4933-AC62-2D6B4465863F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2B98F-D877-4ED2-A798-EBCD4A7647E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3C65-6A4B-4933-AC62-2D6B4465863F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2B98F-D877-4ED2-A798-EBCD4A7647E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DBEA3C65-6A4B-4933-AC62-2D6B4465863F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2B98F-D877-4ED2-A798-EBCD4A7647E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3C65-6A4B-4933-AC62-2D6B4465863F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B98F-D877-4ED2-A798-EBCD4A7647E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3C65-6A4B-4933-AC62-2D6B4465863F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2B98F-D877-4ED2-A798-EBCD4A7647E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ADD8-6148-4D7D-8060-4B6CF76718F7}" type="datetimeFigureOut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07.10.2021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59146-2D97-467F-8D24-258CC4FB506C}" type="slidenum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16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docid=4SWWt2dNIcMwHM&amp;tbnid=emb2dC7MVa_2cM:&amp;ved=0CAUQjRw&amp;url=http://greatgameindia.wordpress.com/2013/04/15/hidden-gears-of-the-industrial-revolution-how-india-made-britain-modern/&amp;ei=kDPHUv_WBtHK0AXYooGIDQ&amp;psig=AFQjCNGwxSHjHPbvRjyVbpdcPWIXOl72WA&amp;ust=1388866695804216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z/url?sa=i&amp;rct=j&amp;q=&amp;esrc=s&amp;frm=1&amp;source=images&amp;cd=&amp;cad=rja&amp;docid=QfyM5wiZiF5M3M&amp;tbnid=l2rA3-Qqrz8doM:&amp;ved=0CAUQjRw&amp;url=http://eraofchange.wiki.elanco.net/&amp;ei=gTTHUoa3PMTK0AXR44GIDQ&amp;psig=AFQjCNF7iRBNu9eCceedEY_4ZeB-ww4B9g&amp;ust=138887318825967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eltonstate.edu/faculty_staff/faculty_website_directory/boening_chuck/western_civ.aspx" TargetMode="External"/><Relationship Id="rId13" Type="http://schemas.openxmlformats.org/officeDocument/2006/relationships/hyperlink" Target="http://en.wikipedia.org/wiki/File:Stephenson-No.1-engine.jpg" TargetMode="External"/><Relationship Id="rId3" Type="http://schemas.openxmlformats.org/officeDocument/2006/relationships/hyperlink" Target="http://www.postavy.cz/liza-simpsonova/obrazek-7469.jpg/" TargetMode="External"/><Relationship Id="rId7" Type="http://schemas.openxmlformats.org/officeDocument/2006/relationships/hyperlink" Target="http://cs.wikipedia.org/wiki/Sv%C4%9Btov%C3%A1_populace" TargetMode="External"/><Relationship Id="rId12" Type="http://schemas.openxmlformats.org/officeDocument/2006/relationships/hyperlink" Target="http://en.wikipedia.org/wiki/Richard_Trevithick" TargetMode="External"/><Relationship Id="rId2" Type="http://schemas.openxmlformats.org/officeDocument/2006/relationships/hyperlink" Target="http://whattalking.com/picasa/bart+simps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zpravy.idnes.cz/foto.aspx?r=zpr_archiv&amp;c=A100317_205933_kavarna_chu&amp;foto=CHU31d8e7_valdstejnska_manuafktura_1.jpg" TargetMode="External"/><Relationship Id="rId11" Type="http://schemas.openxmlformats.org/officeDocument/2006/relationships/hyperlink" Target="http://eraofchange.wiki.elanco.net/" TargetMode="External"/><Relationship Id="rId5" Type="http://schemas.openxmlformats.org/officeDocument/2006/relationships/hyperlink" Target="http://www.erbproduction.cz/o-nas.html" TargetMode="External"/><Relationship Id="rId10" Type="http://schemas.openxmlformats.org/officeDocument/2006/relationships/hyperlink" Target="http://greatgameindia.wordpress.com/2013/04/15/hidden-gears-of-the-industrial-revolution-how-india-made-britain-modern/" TargetMode="External"/><Relationship Id="rId4" Type="http://schemas.openxmlformats.org/officeDocument/2006/relationships/hyperlink" Target="http://vpravo.blog.cz/0705/prumyslova-revoluce" TargetMode="External"/><Relationship Id="rId9" Type="http://schemas.openxmlformats.org/officeDocument/2006/relationships/hyperlink" Target="http://www.converter.cz/fyzici/watt.htm" TargetMode="External"/><Relationship Id="rId14" Type="http://schemas.openxmlformats.org/officeDocument/2006/relationships/hyperlink" Target="http://zytyn.blogspot.cz/2007/05/kolesov-parnk-jin.html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geopolicraticus.wordpress.com/2010/03/04/counterfactual-conditionals-of-the-industrial-revolution/" TargetMode="External"/><Relationship Id="rId13" Type="http://schemas.openxmlformats.org/officeDocument/2006/relationships/hyperlink" Target="http://www.cmegroup.com/stories/?_escaped_fragment_=2-industrial-revolution" TargetMode="External"/><Relationship Id="rId3" Type="http://schemas.openxmlformats.org/officeDocument/2006/relationships/hyperlink" Target="http://cs.wikipedia.org/wiki/Josef_Bo%C5%BEek" TargetMode="External"/><Relationship Id="rId7" Type="http://schemas.openxmlformats.org/officeDocument/2006/relationships/hyperlink" Target="http://www.langantiques.com/university/index.php/Industrial_Revolution" TargetMode="External"/><Relationship Id="rId12" Type="http://schemas.openxmlformats.org/officeDocument/2006/relationships/hyperlink" Target="http://www.quido.cz/stavby/zelezny_most.html" TargetMode="External"/><Relationship Id="rId2" Type="http://schemas.openxmlformats.org/officeDocument/2006/relationships/hyperlink" Target="http://cs.wikipedia.org/wiki/Josef_Ress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ulgarisation-scientifique.com/wiki/Pages/La_g%C3%A9ographie_une_question_de_point_de_vue" TargetMode="External"/><Relationship Id="rId11" Type="http://schemas.openxmlformats.org/officeDocument/2006/relationships/hyperlink" Target="http://nocloudinthesky.wordpress.com/2013/01/24/werner-sobek-second-industrial-revolution/" TargetMode="External"/><Relationship Id="rId5" Type="http://schemas.openxmlformats.org/officeDocument/2006/relationships/hyperlink" Target="http://www.zdarbuh.cz/reviry/okd/pocatky-dolovani-a-vznik-dolu-hlubina/" TargetMode="External"/><Relationship Id="rId10" Type="http://schemas.openxmlformats.org/officeDocument/2006/relationships/hyperlink" Target="http://www.estherlederberg.com/EImages/Extracurricular/Coal/Hurrier_Cobden_1853.html" TargetMode="External"/><Relationship Id="rId4" Type="http://schemas.openxmlformats.org/officeDocument/2006/relationships/hyperlink" Target="http://www.vkvynalezy.estranky.cz/fotoalbum/lodni-sroub.html" TargetMode="External"/><Relationship Id="rId9" Type="http://schemas.openxmlformats.org/officeDocument/2006/relationships/hyperlink" Target="http://talonssephr.edublogs.org/2011/04/06/the-industrial-revolution-and-its-effect-on-upper-and-lower-canadian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407707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683568" y="332656"/>
            <a:ext cx="7848872" cy="1152128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Průmyslová revoluce</a:t>
            </a:r>
            <a:endParaRPr lang="cs-CZ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9969"/>
            <a:ext cx="7920880" cy="543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2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407707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79438" cy="24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1944216"/>
          </a:xfrm>
          <a:prstGeom prst="wedgeRoundRectCallout">
            <a:avLst>
              <a:gd name="adj1" fmla="val -73990"/>
              <a:gd name="adj2" fmla="val 7169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4060767" y="1186404"/>
            <a:ext cx="4334834" cy="95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A proč zrovna tehdy? Proč ne dřív?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1531937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5112568"/>
          </a:xfrm>
          <a:prstGeom prst="wedgeRoundRectCallout">
            <a:avLst>
              <a:gd name="adj1" fmla="val -74905"/>
              <a:gd name="adj2" fmla="val -12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60767" y="1186404"/>
            <a:ext cx="4334834" cy="41148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Dobrá otázka. Zřejmě proto, že různé vynálezy -  jako třeba parní stroj – vynalezli lidé až v této době. Teprve v novověku došlo k rychlému rozvoji přírodních věd – hodně tomu pomohli osvícenci zdůrazňováním vzdělanosti.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407707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79438" cy="24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1944216"/>
          </a:xfrm>
          <a:prstGeom prst="wedgeRoundRectCallout">
            <a:avLst>
              <a:gd name="adj1" fmla="val -73990"/>
              <a:gd name="adj2" fmla="val 7169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4060767" y="1186404"/>
            <a:ext cx="4334834" cy="95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Že by škola byla tak důležitá? To se mi nezdá…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1531937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5688632"/>
          </a:xfrm>
          <a:prstGeom prst="wedgeRoundRectCallout">
            <a:avLst>
              <a:gd name="adj1" fmla="val -74905"/>
              <a:gd name="adj2" fmla="val -12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60767" y="1186404"/>
            <a:ext cx="4334834" cy="47628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Máš pravdu, že takhle jednoduché to nebylo. Aby mohl někdo začít průmyslově vyrábět ve velkém v továrně, musí mít také dostatek zákazníků a dostatek dělníků. Což byl ve feudální Evropě problém. Zkrátka musí fungovat zákon poptávky a nabídky.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407707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79438" cy="24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1944216"/>
          </a:xfrm>
          <a:prstGeom prst="wedgeRoundRectCallout">
            <a:avLst>
              <a:gd name="adj1" fmla="val -73990"/>
              <a:gd name="adj2" fmla="val 7169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4060767" y="1186404"/>
            <a:ext cx="4334834" cy="95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Si </a:t>
            </a:r>
            <a:r>
              <a:rPr lang="cs-CZ" sz="2800" b="1" dirty="0" err="1" smtClean="0">
                <a:solidFill>
                  <a:srgbClr val="3F3F3F"/>
                </a:solidFill>
                <a:latin typeface="Cambria" panose="02040503050406030204" pitchFamily="18" charset="0"/>
              </a:rPr>
              <a:t>ňáká</a:t>
            </a:r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 chytrá. Moc ti ale nerozumím.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1531937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5688632"/>
          </a:xfrm>
          <a:prstGeom prst="wedgeRoundRectCallout">
            <a:avLst>
              <a:gd name="adj1" fmla="val -74905"/>
              <a:gd name="adj2" fmla="val -12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60767" y="1186404"/>
            <a:ext cx="4334834" cy="476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Zkrátka: pokud chtěl podnikatel založit továrnu a potřeboval dělníky, bylo třeba, aby bylo např. zrušeno nevolnictví a robota, aby byly zrušeny středověké cechy. To se ve většině evropských státu povedlo až v 18. a 19. století.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407707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79438" cy="24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851920" y="692696"/>
            <a:ext cx="4680520" cy="5184576"/>
          </a:xfrm>
          <a:prstGeom prst="wedgeRoundRectCallout">
            <a:avLst>
              <a:gd name="adj1" fmla="val -70283"/>
              <a:gd name="adj2" fmla="val 563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4060767" y="1186404"/>
            <a:ext cx="4334834" cy="4690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Dobře, podnikatel má zaměstnance – existuje tedy nabídka, protože je schopen vyrábět a nabízet zboží.</a:t>
            </a:r>
          </a:p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Ale co ta poptávka? Jak to, že se zvýšila poptávka? Začali snad lidi kupovat víc </a:t>
            </a:r>
            <a:r>
              <a:rPr lang="cs-CZ" sz="2800" b="1" dirty="0" err="1" smtClean="0">
                <a:solidFill>
                  <a:srgbClr val="3F3F3F"/>
                </a:solidFill>
                <a:latin typeface="Cambria" panose="02040503050406030204" pitchFamily="18" charset="0"/>
              </a:rPr>
              <a:t>spoďárů</a:t>
            </a:r>
            <a:r>
              <a:rPr lang="cs-CZ" sz="2800" b="1" dirty="0">
                <a:solidFill>
                  <a:srgbClr val="3F3F3F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nebo bylo víc lidí?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1531937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5688632"/>
          </a:xfrm>
          <a:prstGeom prst="wedgeRoundRectCallout">
            <a:avLst>
              <a:gd name="adj1" fmla="val -74905"/>
              <a:gd name="adj2" fmla="val -12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60767" y="1186404"/>
            <a:ext cx="4334834" cy="476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To je správná úvaha.</a:t>
            </a:r>
          </a:p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Vlivem lepšího hospodaření v zemědělství a lepší lékařské péče přibylo v Evropě již před vypuknutím průmyslové revoluce obyvatel. Takže opravdu bylo více lidí, kteří chtěli zboží.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692696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3024336"/>
          </a:xfrm>
          <a:prstGeom prst="wedgeRoundRectCallout">
            <a:avLst>
              <a:gd name="adj1" fmla="val -74905"/>
              <a:gd name="adj2" fmla="val -12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60767" y="1186404"/>
            <a:ext cx="4334834" cy="2530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Schválně srovnej vývoj růstu obyvatel v různých oblastech. Kde přibylo v 18. a 19. století nejvíce lidí?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2" t="50340" r="29471" b="32885"/>
          <a:stretch/>
        </p:blipFill>
        <p:spPr bwMode="auto">
          <a:xfrm>
            <a:off x="446798" y="4437112"/>
            <a:ext cx="8182549" cy="201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28377" y="3994651"/>
            <a:ext cx="5724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cs typeface="Arial" charset="0"/>
              </a:rPr>
              <a:t>Vývoj populace po oblastech (v milionech)</a:t>
            </a:r>
          </a:p>
        </p:txBody>
      </p:sp>
    </p:spTree>
    <p:extLst>
      <p:ext uri="{BB962C8B-B14F-4D97-AF65-F5344CB8AC3E}">
        <p14:creationId xmlns:p14="http://schemas.microsoft.com/office/powerpoint/2010/main" val="10256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407707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79438" cy="24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3096344"/>
          </a:xfrm>
          <a:prstGeom prst="wedgeRoundRectCallout">
            <a:avLst>
              <a:gd name="adj1" fmla="val -69716"/>
              <a:gd name="adj2" fmla="val 262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4060767" y="1186404"/>
            <a:ext cx="4334834" cy="2602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Lízo, v učebnici máme tenhle obrázek Evropy, který by měl ukazovat průmyslová centra asi v polovině 19. století.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407707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79438" cy="24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1944216"/>
          </a:xfrm>
          <a:prstGeom prst="wedgeRoundRectCallout">
            <a:avLst>
              <a:gd name="adj1" fmla="val -73990"/>
              <a:gd name="adj2" fmla="val 7169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4060767" y="1186404"/>
            <a:ext cx="4334834" cy="95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Průmyslová revoluce? To už jsem někde slyšel. Co to ale  sakra  je?</a:t>
            </a:r>
            <a:endParaRPr lang="cs-CZ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78128" y="5733256"/>
            <a:ext cx="2073348" cy="65038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9" b="4302"/>
          <a:stretch/>
        </p:blipFill>
        <p:spPr bwMode="auto">
          <a:xfrm>
            <a:off x="240298" y="86352"/>
            <a:ext cx="8784976" cy="673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48376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</a:t>
            </a:r>
            <a:r>
              <a:rPr lang="cs-CZ" dirty="0" smtClean="0"/>
              <a:t>://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2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1531937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2592288"/>
          </a:xfrm>
          <a:prstGeom prst="wedgeRoundRectCallout">
            <a:avLst>
              <a:gd name="adj1" fmla="val -74295"/>
              <a:gd name="adj2" fmla="val 2537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60767" y="1186404"/>
            <a:ext cx="4334834" cy="202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To je dobrá mapa. Z ní vyčteš, kde vznikly průmyslové oblasti a proč právě tam. 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407707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79438" cy="24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3096344"/>
          </a:xfrm>
          <a:prstGeom prst="wedgeRoundRectCallout">
            <a:avLst>
              <a:gd name="adj1" fmla="val -69716"/>
              <a:gd name="adj2" fmla="val 262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4060767" y="1186404"/>
            <a:ext cx="4334834" cy="2602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To jako že protože se tam těžily suroviny, tak tam vznikla průmyslová oblast?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1531937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3888432"/>
          </a:xfrm>
          <a:prstGeom prst="wedgeRoundRectCallout">
            <a:avLst>
              <a:gd name="adj1" fmla="val -74295"/>
              <a:gd name="adj2" fmla="val 2537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60767" y="1186404"/>
            <a:ext cx="4334834" cy="2962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Ano. Uhlí bylo hlavní zdroj energie kromě dřeva. Z železné rudy se vyráběly nové stroje. A kde se těžily tyto dvě suroviny, tam vznikly doly a továrny, rozrůstala se města plná dělníků.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407707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79438" cy="24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3096344"/>
          </a:xfrm>
          <a:prstGeom prst="wedgeRoundRectCallout">
            <a:avLst>
              <a:gd name="adj1" fmla="val -69716"/>
              <a:gd name="adj2" fmla="val 262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4060767" y="1186404"/>
            <a:ext cx="4334834" cy="2602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O parním stroji jsem už slyšel. Ale k čemu potřebovali tolik páry? Chtěli se zahřát?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955873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17743" y="655211"/>
            <a:ext cx="4608512" cy="3600400"/>
          </a:xfrm>
          <a:prstGeom prst="wedgeRoundRectCallout">
            <a:avLst>
              <a:gd name="adj1" fmla="val -74295"/>
              <a:gd name="adj2" fmla="val 2537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60767" y="1186404"/>
            <a:ext cx="4334834" cy="281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Ale </a:t>
            </a:r>
            <a:r>
              <a:rPr lang="cs-CZ" sz="2800" b="1" dirty="0" err="1" smtClean="0">
                <a:solidFill>
                  <a:srgbClr val="3F3F3F"/>
                </a:solidFill>
                <a:latin typeface="Cambria" panose="02040503050406030204" pitchFamily="18" charset="0"/>
              </a:rPr>
              <a:t>Bárte</a:t>
            </a:r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. Parní stroj sice vyrábí páru, ale důležitá je síla té páry, která tlačí písty. Ukáži ti následující model. Snad to pochopíš i ty.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24933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http://www.parnistroj.czweb.org/schema.html</a:t>
            </a:r>
          </a:p>
        </p:txBody>
      </p:sp>
    </p:spTree>
    <p:extLst>
      <p:ext uri="{BB962C8B-B14F-4D97-AF65-F5344CB8AC3E}">
        <p14:creationId xmlns:p14="http://schemas.microsoft.com/office/powerpoint/2010/main" val="19143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407707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79438" cy="24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3096344"/>
          </a:xfrm>
          <a:prstGeom prst="wedgeRoundRectCallout">
            <a:avLst>
              <a:gd name="adj1" fmla="val -69716"/>
              <a:gd name="adj2" fmla="val 262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4060767" y="1186404"/>
            <a:ext cx="4334834" cy="2602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Už to asi chápu. Bezva hračka. Ale k čemu to využili?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955873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17743" y="655211"/>
            <a:ext cx="4608512" cy="3600400"/>
          </a:xfrm>
          <a:prstGeom prst="wedgeRoundRectCallout">
            <a:avLst>
              <a:gd name="adj1" fmla="val -74295"/>
              <a:gd name="adj2" fmla="val 2537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60767" y="1186404"/>
            <a:ext cx="4334834" cy="281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Točivý pohyb se využil hlavně v textilní výrobě, v dolech na čerpání vody a později v dopravě. Ještě později třeba jako mlátička na obilí.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955873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17743" y="655210"/>
            <a:ext cx="4608512" cy="5870133"/>
          </a:xfrm>
          <a:prstGeom prst="wedgeRoundRectCallout">
            <a:avLst>
              <a:gd name="adj1" fmla="val -71735"/>
              <a:gd name="adj2" fmla="val -426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54582" y="1071138"/>
            <a:ext cx="4334834" cy="281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Vynález parního stroje se připisuje Skotovi </a:t>
            </a:r>
            <a:r>
              <a:rPr lang="cs-CZ" sz="2800" b="1" dirty="0" err="1" smtClean="0">
                <a:solidFill>
                  <a:srgbClr val="3F3F3F"/>
                </a:solidFill>
                <a:latin typeface="Cambria" panose="02040503050406030204" pitchFamily="18" charset="0"/>
              </a:rPr>
              <a:t>Jamesu</a:t>
            </a:r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 Wattovi, který okolo roku 1770 vylepšil parní stroj tak, aby se dal využít v praxi.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86759"/>
            <a:ext cx="19442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4032448" cy="50636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textilní továrna</a:t>
            </a:r>
            <a:endParaRPr lang="cs-CZ" dirty="0"/>
          </a:p>
        </p:txBody>
      </p:sp>
      <p:pic>
        <p:nvPicPr>
          <p:cNvPr id="8196" name="Picture 4" descr="Litvínovská hraběcí manufaktura na výrobu sukna - ilustrace z knihy Jana Josefa Valdštejna vydané v Praze roku 1728 nazvané DesIgnatIo IConographICa OberLeVtensDorfenses PannarIas OffICInas VVLgo FabrICas PenICILLI arbItrIo Represent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64198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itvínovská hraběcí manufaktura na výrobu sukna - ilustrace z knihy Jana Josefa Valdštejna vydané v Praze roku 1728 nazvané DesIgnatIo IConographICa OberLeVtensDorfenses PannarIas OffICInas VVLgo FabrICas PenICILLI arbItrIo Represent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4198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greatgameindia.files.wordpress.com/2013/04/britain-eic-textile-great-game-indi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97572"/>
            <a:ext cx="6990905" cy="51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1531937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5040560"/>
          </a:xfrm>
          <a:prstGeom prst="wedgeRoundRectCallout">
            <a:avLst>
              <a:gd name="adj1" fmla="val -74905"/>
              <a:gd name="adj2" fmla="val -12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60767" y="1186404"/>
            <a:ext cx="4334834" cy="397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Průmyslová revoluce je proces změny řemeslné a manufakturní výroby na tovární výrobu. Dochází při tom k využití nových technologií a strojů – zejména parního stroje.</a:t>
            </a:r>
          </a:p>
          <a:p>
            <a:r>
              <a:rPr lang="cs-CZ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Se změnami ve výrobě dochází i k revoluci v dopravě a komunikaci.</a:t>
            </a:r>
            <a:endParaRPr lang="cs-CZ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48250"/>
            <a:ext cx="6408712" cy="936104"/>
          </a:xfrm>
        </p:spPr>
        <p:txBody>
          <a:bodyPr/>
          <a:lstStyle/>
          <a:p>
            <a:pPr algn="ctr"/>
            <a:r>
              <a:rPr lang="cs-CZ" dirty="0" smtClean="0"/>
              <a:t>čerpání vody z dolu na uhlí</a:t>
            </a:r>
            <a:endParaRPr lang="cs-CZ" dirty="0"/>
          </a:p>
        </p:txBody>
      </p:sp>
      <p:pic>
        <p:nvPicPr>
          <p:cNvPr id="6146" name="Picture 2" descr="http://www.myartprints.com/kunst/english_school/pit_head_h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845829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955873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347864" y="655210"/>
            <a:ext cx="5178391" cy="5870133"/>
          </a:xfrm>
          <a:prstGeom prst="wedgeRoundRectCallout">
            <a:avLst>
              <a:gd name="adj1" fmla="val -66960"/>
              <a:gd name="adj2" fmla="val 1076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54582" y="1071138"/>
            <a:ext cx="4334834" cy="2141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V dopravě se rozhodli využít parní stroj  samozřejmě také: toto vozidlo sestrojil pan </a:t>
            </a:r>
            <a:r>
              <a:rPr lang="cs-CZ" sz="2800" b="1" dirty="0" err="1" smtClean="0">
                <a:solidFill>
                  <a:srgbClr val="3F3F3F"/>
                </a:solidFill>
                <a:latin typeface="Cambria" panose="02040503050406030204" pitchFamily="18" charset="0"/>
              </a:rPr>
              <a:t>Trevithick</a:t>
            </a:r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 v roce 1803 v Londýně. Nedlouho poté sestrojil i lokomotivu.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95" y="3379493"/>
            <a:ext cx="3882008" cy="266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4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955873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347864" y="636914"/>
            <a:ext cx="5178391" cy="5870133"/>
          </a:xfrm>
          <a:prstGeom prst="wedgeRoundRectCallout">
            <a:avLst>
              <a:gd name="adj1" fmla="val -66960"/>
              <a:gd name="adj2" fmla="val 1076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54582" y="1071138"/>
            <a:ext cx="4334834" cy="2141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Takhle vypadala lokomotiva, která vyrazila na první trati na světě v Anglii v roce 1825. Sestrojil ji inženýr George </a:t>
            </a:r>
            <a:r>
              <a:rPr lang="cs-CZ" sz="2800" b="1" dirty="0" err="1" smtClean="0">
                <a:solidFill>
                  <a:srgbClr val="3F3F3F"/>
                </a:solidFill>
                <a:latin typeface="Cambria" panose="02040503050406030204" pitchFamily="18" charset="0"/>
              </a:rPr>
              <a:t>Stephenson</a:t>
            </a:r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.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82" y="3065656"/>
            <a:ext cx="3973214" cy="336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79513" y="5630475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http://www.youtube.com/watch?v=d1OpJzWTk8g</a:t>
            </a:r>
          </a:p>
        </p:txBody>
      </p:sp>
    </p:spTree>
    <p:extLst>
      <p:ext uri="{BB962C8B-B14F-4D97-AF65-F5344CB8AC3E}">
        <p14:creationId xmlns:p14="http://schemas.microsoft.com/office/powerpoint/2010/main" val="16895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955873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347864" y="636914"/>
            <a:ext cx="5178391" cy="5870133"/>
          </a:xfrm>
          <a:prstGeom prst="wedgeRoundRectCallout">
            <a:avLst>
              <a:gd name="adj1" fmla="val -66960"/>
              <a:gd name="adj2" fmla="val 1076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54582" y="1071138"/>
            <a:ext cx="4334834" cy="21418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Také parníky po roce 1803 zjednodušily dopravu zboží i lidí. Dodnes je v Anglii a Francii hustá síť kanálů.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79" y="3508346"/>
            <a:ext cx="4456559" cy="27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4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955873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347864" y="636914"/>
            <a:ext cx="5178391" cy="5870133"/>
          </a:xfrm>
          <a:prstGeom prst="wedgeRoundRectCallout">
            <a:avLst>
              <a:gd name="adj1" fmla="val -66960"/>
              <a:gd name="adj2" fmla="val 1076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54582" y="1071138"/>
            <a:ext cx="4334834" cy="2141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Kupodivu i v Čechách rychle přebírali světové objevy. A dokonce měli své vynálezce. Nejznámější jsou Josef Božek a Josef Resl.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47964"/>
            <a:ext cx="2095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604235"/>
            <a:ext cx="2095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>
            <a:off x="4932040" y="3212976"/>
            <a:ext cx="576064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7131918" y="2698014"/>
            <a:ext cx="104378" cy="8029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789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459464" y="277909"/>
            <a:ext cx="5178391" cy="1998963"/>
          </a:xfrm>
          <a:prstGeom prst="wedgeRoundRectCallout">
            <a:avLst>
              <a:gd name="adj1" fmla="val -66960"/>
              <a:gd name="adj2" fmla="val 1076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3707904" y="627016"/>
            <a:ext cx="4681512" cy="1649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Josef Božek byl inženýr a sestrojil první parní automobil v Čechách, který v roce 1815 předvedl v Praze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392795"/>
            <a:ext cx="2913727" cy="235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aoblený obdélníkový popisek 9"/>
          <p:cNvSpPr/>
          <p:nvPr/>
        </p:nvSpPr>
        <p:spPr>
          <a:xfrm>
            <a:off x="344722" y="3971152"/>
            <a:ext cx="2847904" cy="2602972"/>
          </a:xfrm>
          <a:prstGeom prst="wedgeRoundRectCallout">
            <a:avLst>
              <a:gd name="adj1" fmla="val -17563"/>
              <a:gd name="adj2" fmla="val -6111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485795" y="4163949"/>
            <a:ext cx="2448272" cy="2217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Josef Ressel roku 1827 sestrojil lodní šroub, který nahradil kolesa a zrychlil dopravu.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64" y="4163949"/>
            <a:ext cx="2982838" cy="223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955873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347864" y="636914"/>
            <a:ext cx="5178391" cy="5870133"/>
          </a:xfrm>
          <a:prstGeom prst="wedgeRoundRectCallout">
            <a:avLst>
              <a:gd name="adj1" fmla="val -66960"/>
              <a:gd name="adj2" fmla="val 1076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3707904" y="1071138"/>
            <a:ext cx="4681512" cy="5166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Mám tu pro tebe ještě pár slavných jmen, neboť 19. století je stoletím objevů. Říkají ti ta jména něco?</a:t>
            </a:r>
          </a:p>
          <a:p>
            <a:endParaRPr lang="cs-CZ" sz="2800" b="1" dirty="0" smtClean="0">
              <a:solidFill>
                <a:srgbClr val="3F3F3F"/>
              </a:solidFill>
              <a:latin typeface="Cambria" panose="02040503050406030204" pitchFamily="18" charset="0"/>
            </a:endParaRPr>
          </a:p>
          <a:p>
            <a:r>
              <a:rPr lang="cs-CZ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Friedrich Siemens</a:t>
            </a:r>
          </a:p>
          <a:p>
            <a:r>
              <a:rPr lang="cs-CZ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Thomas Alva Edison</a:t>
            </a:r>
          </a:p>
          <a:p>
            <a:r>
              <a:rPr lang="cs-CZ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Samuel Morse</a:t>
            </a:r>
          </a:p>
          <a:p>
            <a:r>
              <a:rPr lang="cs-CZ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Samuel </a:t>
            </a:r>
            <a:r>
              <a:rPr lang="cs-CZ" b="1" dirty="0" err="1" smtClean="0">
                <a:solidFill>
                  <a:srgbClr val="3F3F3F"/>
                </a:solidFill>
                <a:latin typeface="Cambria" panose="02040503050406030204" pitchFamily="18" charset="0"/>
              </a:rPr>
              <a:t>Colt</a:t>
            </a:r>
            <a:endParaRPr lang="cs-CZ" b="1" dirty="0" smtClean="0">
              <a:solidFill>
                <a:srgbClr val="3F3F3F"/>
              </a:solidFill>
              <a:latin typeface="Cambria" panose="02040503050406030204" pitchFamily="18" charset="0"/>
            </a:endParaRPr>
          </a:p>
          <a:p>
            <a:r>
              <a:rPr lang="cs-CZ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Karl </a:t>
            </a:r>
            <a:r>
              <a:rPr lang="cs-CZ" b="1" dirty="0" err="1" smtClean="0">
                <a:solidFill>
                  <a:srgbClr val="3F3F3F"/>
                </a:solidFill>
                <a:latin typeface="Cambria" panose="02040503050406030204" pitchFamily="18" charset="0"/>
              </a:rPr>
              <a:t>Benz</a:t>
            </a:r>
            <a:endParaRPr lang="cs-CZ" b="1" dirty="0" smtClean="0">
              <a:solidFill>
                <a:srgbClr val="3F3F3F"/>
              </a:solidFill>
              <a:latin typeface="Cambria" panose="02040503050406030204" pitchFamily="18" charset="0"/>
            </a:endParaRPr>
          </a:p>
          <a:p>
            <a:r>
              <a:rPr lang="cs-CZ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Alexander Graham Bell</a:t>
            </a:r>
          </a:p>
          <a:p>
            <a:r>
              <a:rPr lang="cs-CZ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Alfred Nobel</a:t>
            </a:r>
          </a:p>
          <a:p>
            <a:endParaRPr lang="cs-CZ" b="1" dirty="0" smtClean="0">
              <a:solidFill>
                <a:srgbClr val="3F3F3F"/>
              </a:solidFill>
              <a:latin typeface="Cambria" panose="02040503050406030204" pitchFamily="18" charset="0"/>
            </a:endParaRPr>
          </a:p>
          <a:p>
            <a:endParaRPr lang="cs-CZ" sz="2800" b="1" dirty="0" smtClean="0">
              <a:solidFill>
                <a:srgbClr val="3F3F3F"/>
              </a:solidFill>
              <a:latin typeface="Cambria" panose="02040503050406030204" pitchFamily="18" charset="0"/>
            </a:endParaRP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407707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79438" cy="24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3096344"/>
          </a:xfrm>
          <a:prstGeom prst="wedgeRoundRectCallout">
            <a:avLst>
              <a:gd name="adj1" fmla="val -69716"/>
              <a:gd name="adj2" fmla="val 262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4060767" y="1186404"/>
            <a:ext cx="4334834" cy="2602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Musím si to asi </a:t>
            </a:r>
            <a:r>
              <a:rPr lang="cs-CZ" sz="2800" b="1" dirty="0" err="1" smtClean="0">
                <a:solidFill>
                  <a:srgbClr val="3F3F3F"/>
                </a:solidFill>
                <a:latin typeface="Cambria" panose="02040503050406030204" pitchFamily="18" charset="0"/>
              </a:rPr>
              <a:t>vyguglit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955873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347864" y="636914"/>
            <a:ext cx="5178391" cy="5870133"/>
          </a:xfrm>
          <a:prstGeom prst="wedgeRoundRectCallout">
            <a:avLst>
              <a:gd name="adj1" fmla="val -66960"/>
              <a:gd name="adj2" fmla="val 1076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3707904" y="1071138"/>
            <a:ext cx="4681512" cy="5166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Ke konci 19. století se mluví o druhé fázi průmyslové revoluce. Šlo hlavně o nové technologie a zdroje síly. Elektřina a nafta začala střídat uhlí a parní pohon.</a:t>
            </a:r>
          </a:p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Mezitím se ale Evropa hrozně změnila. Zkusím ti tu změnu vysvětlit na několika obrázcích.</a:t>
            </a:r>
          </a:p>
          <a:p>
            <a:endParaRPr lang="cs-CZ" sz="2800" b="1" dirty="0" smtClean="0">
              <a:solidFill>
                <a:srgbClr val="3F3F3F"/>
              </a:solidFill>
              <a:latin typeface="Cambria" panose="02040503050406030204" pitchFamily="18" charset="0"/>
            </a:endParaRP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15008"/>
            <a:ext cx="9180512" cy="459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7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407707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79438" cy="24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1944216"/>
          </a:xfrm>
          <a:prstGeom prst="wedgeRoundRectCallout">
            <a:avLst>
              <a:gd name="adj1" fmla="val -73990"/>
              <a:gd name="adj2" fmla="val 7169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4060767" y="1186404"/>
            <a:ext cx="4334834" cy="95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A to se předtím nevyráběly průmyslové výrobky?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970"/>
            <a:ext cx="9144000" cy="701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640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4" y="548680"/>
            <a:ext cx="9094681" cy="579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7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751"/>
            <a:ext cx="9202882" cy="658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834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64666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4762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88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410" cy="678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449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26701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3923928" y="692696"/>
            <a:ext cx="4608512" cy="3096344"/>
          </a:xfrm>
          <a:prstGeom prst="wedgeRoundRectCallout">
            <a:avLst>
              <a:gd name="adj1" fmla="val -69716"/>
              <a:gd name="adj2" fmla="val 262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3F3F3F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060767" y="970380"/>
            <a:ext cx="4334834" cy="281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Jo, do nich! Koukám, že  pokrok a objevy nevedly ke klidnějšímu a spokojenějšímu životu. Jak znám politiky, určitě se toho chytli.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1531937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275856" y="692696"/>
            <a:ext cx="5256584" cy="5472608"/>
          </a:xfrm>
          <a:prstGeom prst="wedgeRoundRectCallout">
            <a:avLst>
              <a:gd name="adj1" fmla="val -61182"/>
              <a:gd name="adj2" fmla="val 327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60767" y="1186404"/>
            <a:ext cx="4334834" cy="454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No to máš pravdu. Za zájmy masy dělníků se postavili politici, kteří si říkali socialisté. Zakládali politické strany a odborové organizace. Ty pak prosazovaly nižší zlepšení podmínek dělníků. Byla to doba tvrdých bojů.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26701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3923928" y="692696"/>
            <a:ext cx="4608512" cy="3096344"/>
          </a:xfrm>
          <a:prstGeom prst="wedgeRoundRectCallout">
            <a:avLst>
              <a:gd name="adj1" fmla="val -69716"/>
              <a:gd name="adj2" fmla="val 262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3F3F3F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060767" y="970380"/>
            <a:ext cx="4334834" cy="281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Chápu. Při stávkách dělňasové ničili stroje, četníci je bili hlava nehlava. </a:t>
            </a:r>
            <a:r>
              <a:rPr lang="cs-CZ" sz="2800" b="1" dirty="0" err="1" smtClean="0">
                <a:solidFill>
                  <a:srgbClr val="3F3F3F"/>
                </a:solidFill>
                <a:latin typeface="Cambria" panose="02040503050406030204" pitchFamily="18" charset="0"/>
              </a:rPr>
              <a:t>Bim</a:t>
            </a:r>
            <a:r>
              <a:rPr lang="cs-CZ" sz="2800" b="1" dirty="0">
                <a:solidFill>
                  <a:srgbClr val="3F3F3F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bác </a:t>
            </a:r>
            <a:r>
              <a:rPr lang="cs-CZ" sz="2800" b="1" dirty="0" err="1" smtClean="0">
                <a:solidFill>
                  <a:srgbClr val="3F3F3F"/>
                </a:solidFill>
                <a:latin typeface="Cambria" panose="02040503050406030204" pitchFamily="18" charset="0"/>
              </a:rPr>
              <a:t>juchů</a:t>
            </a:r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!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1531937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275856" y="692696"/>
            <a:ext cx="5256584" cy="5472608"/>
          </a:xfrm>
          <a:prstGeom prst="wedgeRoundRectCallout">
            <a:avLst>
              <a:gd name="adj1" fmla="val -61182"/>
              <a:gd name="adj2" fmla="val 327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3419872" y="1186404"/>
            <a:ext cx="4975729" cy="45468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Naštěstí politici dělnických stran v parlamentech prosadili zákony chránící děti a ženy, omezili pracovní dobu a později se začalo i se sociálním pojištěním. V mnoha státech získali dělníci i volební právo.</a:t>
            </a:r>
          </a:p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Ale průmyslová revoluce přinesla i dobré věci. Posuď sám.</a:t>
            </a:r>
          </a:p>
          <a:p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9"/>
            <a:ext cx="9137237" cy="68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19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1531937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5040560"/>
          </a:xfrm>
          <a:prstGeom prst="wedgeRoundRectCallout">
            <a:avLst>
              <a:gd name="adj1" fmla="val -74905"/>
              <a:gd name="adj2" fmla="val -12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60767" y="1186404"/>
            <a:ext cx="4334834" cy="41148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Ale ano, samozřejmě. </a:t>
            </a:r>
          </a:p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Jenže vše se dělalo ručně nebo od 16. století v manufakturách – takových předchůdcích továren, kde každý dělník prováděl jeden odborný úkon. Jenže vše poháněla jen lidská síla, nanejvýše zvířecí (doprava), vodní (hamry, mlýny) nebo větrná (mlýny).</a:t>
            </a:r>
          </a:p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Většinu výrobků vyráběli řemeslníci sdružení v cechu.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" y="1196752"/>
            <a:ext cx="9083991" cy="44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0414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1531937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275856" y="692696"/>
            <a:ext cx="5256584" cy="1872208"/>
          </a:xfrm>
          <a:prstGeom prst="wedgeRoundRectCallout">
            <a:avLst>
              <a:gd name="adj1" fmla="val -59576"/>
              <a:gd name="adj2" fmla="val 4760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3419872" y="1186404"/>
            <a:ext cx="4975729" cy="123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Tak to by stačilo, ne? Jinak budete chytřejší než já.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46040"/>
            <a:ext cx="26701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9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6172200" cy="1123336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Odkazy</a:t>
            </a:r>
            <a:endParaRPr lang="cs-CZ" sz="5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124744"/>
            <a:ext cx="8208912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</a:t>
            </a:r>
            <a:r>
              <a:rPr lang="cs-CZ" dirty="0" err="1" smtClean="0"/>
              <a:t>Barta</a:t>
            </a:r>
            <a:r>
              <a:rPr lang="cs-CZ" dirty="0" smtClean="0"/>
              <a:t> </a:t>
            </a:r>
            <a:r>
              <a:rPr lang="cs-CZ" dirty="0" err="1" smtClean="0"/>
              <a:t>Simpsona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whattalking.com/picasa/bart+simpson</a:t>
            </a:r>
            <a:endParaRPr lang="cs-CZ" dirty="0" smtClean="0"/>
          </a:p>
          <a:p>
            <a:r>
              <a:rPr lang="cs-CZ" dirty="0" smtClean="0"/>
              <a:t>obrázek Lízy Simpsonové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http://www.postavy.cz/liza-simpsonova/obrazek-7469.jpg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/>
              <a:t>snímek č. </a:t>
            </a:r>
            <a:r>
              <a:rPr lang="cs-CZ" dirty="0"/>
              <a:t>2: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vpravo.blog.cz/0705/prumyslova-revoluce</a:t>
            </a:r>
            <a:endParaRPr lang="cs-CZ" dirty="0" smtClean="0"/>
          </a:p>
          <a:p>
            <a:r>
              <a:rPr lang="cs-CZ" dirty="0" smtClean="0"/>
              <a:t>snímek č. </a:t>
            </a:r>
            <a:r>
              <a:rPr lang="cs-CZ" dirty="0"/>
              <a:t>7: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www.erbproduction.cz/o-nas.html</a:t>
            </a:r>
            <a:endParaRPr lang="cs-CZ" dirty="0" smtClean="0"/>
          </a:p>
          <a:p>
            <a:r>
              <a:rPr lang="cs-CZ" dirty="0" smtClean="0"/>
              <a:t>snímek č. 8: </a:t>
            </a:r>
            <a:r>
              <a:rPr lang="cs-CZ" dirty="0" smtClean="0">
                <a:hlinkClick r:id="rId6"/>
              </a:rPr>
              <a:t>http</a:t>
            </a:r>
            <a:r>
              <a:rPr lang="cs-CZ" dirty="0">
                <a:hlinkClick r:id="rId6"/>
              </a:rPr>
              <a:t>://</a:t>
            </a:r>
            <a:r>
              <a:rPr lang="cs-CZ" dirty="0" smtClean="0">
                <a:hlinkClick r:id="rId6"/>
              </a:rPr>
              <a:t>zpravy.idnes.cz/foto.aspx?r=zpr_archiv&amp;c=A100317_205933_kavarna_chu&amp;foto=CHU31d8e7_valdstejnska_manuafktura_1.jpg</a:t>
            </a:r>
            <a:endParaRPr lang="cs-CZ" dirty="0" smtClean="0"/>
          </a:p>
          <a:p>
            <a:r>
              <a:rPr lang="cs-CZ" dirty="0" smtClean="0"/>
              <a:t>snímek č. </a:t>
            </a:r>
            <a:r>
              <a:rPr lang="cs-CZ" dirty="0"/>
              <a:t>19: </a:t>
            </a: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cs.wikipedia.org/wiki/Sv%C4%9Btov%C3%A1_populace</a:t>
            </a:r>
            <a:endParaRPr lang="cs-CZ" dirty="0" smtClean="0"/>
          </a:p>
          <a:p>
            <a:r>
              <a:rPr lang="cs-CZ" dirty="0" smtClean="0"/>
              <a:t>snímek č. 21: </a:t>
            </a:r>
            <a:r>
              <a:rPr lang="cs-CZ" dirty="0" smtClean="0">
                <a:hlinkClick r:id="rId8"/>
              </a:rPr>
              <a:t>www.sheltonstate.edu/faculty_staff/faculty_website_directory/boening_chuck/western_civ.aspx</a:t>
            </a:r>
            <a:endParaRPr lang="cs-CZ" dirty="0" smtClean="0"/>
          </a:p>
          <a:p>
            <a:r>
              <a:rPr lang="cs-CZ" dirty="0" smtClean="0"/>
              <a:t>snímek č. </a:t>
            </a:r>
            <a:r>
              <a:rPr lang="cs-CZ" dirty="0"/>
              <a:t>29: </a:t>
            </a:r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www.converter.cz/fyzici/watt.htm</a:t>
            </a:r>
            <a:endParaRPr lang="cs-CZ" dirty="0" smtClean="0"/>
          </a:p>
          <a:p>
            <a:r>
              <a:rPr lang="cs-CZ" dirty="0" smtClean="0"/>
              <a:t>snímek č. 30: </a:t>
            </a:r>
            <a:r>
              <a:rPr lang="cs-CZ" dirty="0">
                <a:hlinkClick r:id="rId10"/>
              </a:rPr>
              <a:t>http://greatgameindia.wordpress.com/2013/04/15/hidden-gears-of-the-industrial-revolution-how-india-made-britain-modern</a:t>
            </a:r>
            <a:r>
              <a:rPr lang="cs-CZ" dirty="0" smtClean="0">
                <a:hlinkClick r:id="rId10"/>
              </a:rPr>
              <a:t>/</a:t>
            </a:r>
            <a:endParaRPr lang="cs-CZ" dirty="0" smtClean="0"/>
          </a:p>
          <a:p>
            <a:r>
              <a:rPr lang="cs-CZ" dirty="0" smtClean="0"/>
              <a:t>snímek č. </a:t>
            </a:r>
            <a:r>
              <a:rPr lang="cs-CZ" dirty="0"/>
              <a:t>31: </a:t>
            </a:r>
            <a:r>
              <a:rPr lang="cs-CZ" dirty="0">
                <a:hlinkClick r:id="rId11"/>
              </a:rPr>
              <a:t>http://eraofchange.wiki.elanco.net</a:t>
            </a:r>
            <a:r>
              <a:rPr lang="cs-CZ" dirty="0" smtClean="0">
                <a:hlinkClick r:id="rId11"/>
              </a:rPr>
              <a:t>/</a:t>
            </a:r>
            <a:endParaRPr lang="cs-CZ" dirty="0" smtClean="0"/>
          </a:p>
          <a:p>
            <a:r>
              <a:rPr lang="cs-CZ" dirty="0" smtClean="0"/>
              <a:t>snímek č. 32</a:t>
            </a:r>
            <a:r>
              <a:rPr lang="cs-CZ" dirty="0"/>
              <a:t>: </a:t>
            </a:r>
            <a:r>
              <a:rPr lang="cs-CZ" dirty="0">
                <a:hlinkClick r:id="rId12"/>
              </a:rPr>
              <a:t>http://</a:t>
            </a:r>
            <a:r>
              <a:rPr lang="cs-CZ" dirty="0" smtClean="0">
                <a:hlinkClick r:id="rId12"/>
              </a:rPr>
              <a:t>en.wikipedia.org/wiki/Richard_Trevithick</a:t>
            </a:r>
            <a:endParaRPr lang="cs-CZ" dirty="0" smtClean="0"/>
          </a:p>
          <a:p>
            <a:r>
              <a:rPr lang="cs-CZ" dirty="0" smtClean="0"/>
              <a:t>snímek č. 33</a:t>
            </a:r>
            <a:r>
              <a:rPr lang="cs-CZ" dirty="0"/>
              <a:t>: </a:t>
            </a:r>
            <a:r>
              <a:rPr lang="cs-CZ" dirty="0">
                <a:hlinkClick r:id="rId13"/>
              </a:rPr>
              <a:t>http://</a:t>
            </a:r>
            <a:r>
              <a:rPr lang="cs-CZ" dirty="0" smtClean="0">
                <a:hlinkClick r:id="rId13"/>
              </a:rPr>
              <a:t>en.wikipedia.org/wiki/File:Stephenson-No.1-engine.jpg</a:t>
            </a:r>
            <a:endParaRPr lang="cs-CZ" dirty="0" smtClean="0"/>
          </a:p>
          <a:p>
            <a:r>
              <a:rPr lang="cs-CZ" dirty="0" smtClean="0"/>
              <a:t>snímek č. </a:t>
            </a:r>
            <a:r>
              <a:rPr lang="cs-CZ" dirty="0"/>
              <a:t>34: </a:t>
            </a:r>
            <a:r>
              <a:rPr lang="cs-CZ" dirty="0">
                <a:hlinkClick r:id="rId14"/>
              </a:rPr>
              <a:t>http://</a:t>
            </a:r>
            <a:r>
              <a:rPr lang="cs-CZ" dirty="0" smtClean="0">
                <a:hlinkClick r:id="rId14"/>
              </a:rPr>
              <a:t>zytyn.blogspot.cz/2007/05/kolesov-parnk-jin.html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548680"/>
            <a:ext cx="820891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snímek č. 35: </a:t>
            </a:r>
            <a:r>
              <a:rPr lang="cs-CZ" dirty="0" smtClean="0">
                <a:hlinkClick r:id="rId2"/>
              </a:rPr>
              <a:t>http://cs.wikipedia.org/wiki/</a:t>
            </a:r>
            <a:r>
              <a:rPr lang="cs-CZ" dirty="0" err="1" smtClean="0">
                <a:hlinkClick r:id="rId2"/>
              </a:rPr>
              <a:t>Josef_Ressel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cs.wikipedia.org/wiki/Josef_Bo%C5%BEek</a:t>
            </a:r>
            <a:endParaRPr lang="cs-CZ" dirty="0" smtClean="0"/>
          </a:p>
          <a:p>
            <a:r>
              <a:rPr lang="cs-CZ" dirty="0" smtClean="0"/>
              <a:t>snímek č. </a:t>
            </a:r>
            <a:r>
              <a:rPr lang="cs-CZ" dirty="0"/>
              <a:t>36: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www.vkvynalezy.estranky.cz/fotoalbum/lodni-sroub.html</a:t>
            </a:r>
            <a:r>
              <a:rPr lang="cs-CZ" dirty="0" smtClean="0"/>
              <a:t>, </a:t>
            </a:r>
            <a:r>
              <a:rPr lang="cs-CZ" dirty="0">
                <a:hlinkClick r:id="rId3"/>
              </a:rPr>
              <a:t>http://cs.wikipedia.org/wiki/Josef_Bo%C5%BEek</a:t>
            </a:r>
            <a:endParaRPr lang="cs-CZ" dirty="0"/>
          </a:p>
          <a:p>
            <a:r>
              <a:rPr lang="cs-CZ" dirty="0" smtClean="0"/>
              <a:t>snímek č.  40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http://www.zdarbuh.cz/reviry/okd/pocatky-dolovani-a-vznik-dolu-hlubina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 smtClean="0"/>
              <a:t>snímek č. 41</a:t>
            </a:r>
            <a:r>
              <a:rPr lang="cs-CZ" dirty="0"/>
              <a:t>: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www.vulgarisation-scientifique.com/wiki/Pages/La_g%C3%A9ographie_une_question_de_point_de_vue</a:t>
            </a:r>
            <a:endParaRPr lang="cs-CZ" dirty="0" smtClean="0"/>
          </a:p>
          <a:p>
            <a:r>
              <a:rPr lang="cs-CZ" dirty="0" smtClean="0"/>
              <a:t>snímek č. 42</a:t>
            </a:r>
            <a:r>
              <a:rPr lang="cs-CZ" dirty="0"/>
              <a:t>: </a:t>
            </a: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www.langantiques.com/university/index.php/Industrial_Revolution</a:t>
            </a:r>
            <a:endParaRPr lang="cs-CZ" dirty="0" smtClean="0"/>
          </a:p>
          <a:p>
            <a:r>
              <a:rPr lang="cs-CZ" dirty="0" smtClean="0"/>
              <a:t>snímek č. 43</a:t>
            </a:r>
            <a:r>
              <a:rPr lang="cs-CZ" dirty="0"/>
              <a:t>: </a:t>
            </a:r>
            <a:r>
              <a:rPr lang="cs-CZ" dirty="0">
                <a:hlinkClick r:id="rId8"/>
              </a:rPr>
              <a:t>http://geopolicraticus.wordpress.com/2010/03/04/counterfactual-conditionals-of-the-industrial-revolution</a:t>
            </a:r>
            <a:r>
              <a:rPr lang="cs-CZ" dirty="0" smtClean="0">
                <a:hlinkClick r:id="rId8"/>
              </a:rPr>
              <a:t>/</a:t>
            </a:r>
            <a:endParaRPr lang="cs-CZ" dirty="0" smtClean="0"/>
          </a:p>
          <a:p>
            <a:r>
              <a:rPr lang="cs-CZ" dirty="0" smtClean="0"/>
              <a:t>snímek č. 44</a:t>
            </a:r>
            <a:r>
              <a:rPr lang="cs-CZ" dirty="0"/>
              <a:t>: </a:t>
            </a:r>
            <a:r>
              <a:rPr lang="cs-CZ" dirty="0">
                <a:hlinkClick r:id="rId9"/>
              </a:rPr>
              <a:t>http://talonssephr.edublogs.org/2011/04/06/the-industrial-revolution-and-its-effect-on-upper-and-lower-canadians</a:t>
            </a:r>
            <a:r>
              <a:rPr lang="cs-CZ" dirty="0" smtClean="0">
                <a:hlinkClick r:id="rId9"/>
              </a:rPr>
              <a:t>/</a:t>
            </a:r>
            <a:r>
              <a:rPr lang="cs-CZ" dirty="0"/>
              <a:t>, </a:t>
            </a:r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www.estherlederberg.com/EImages/Extracurricular/Coal/Hurrier_Cobden_1853.html</a:t>
            </a:r>
            <a:endParaRPr lang="cs-CZ" dirty="0" smtClean="0"/>
          </a:p>
          <a:p>
            <a:r>
              <a:rPr lang="cs-CZ" dirty="0" smtClean="0"/>
              <a:t>snímek č. </a:t>
            </a:r>
            <a:r>
              <a:rPr lang="cs-CZ" dirty="0"/>
              <a:t>45: </a:t>
            </a:r>
            <a:r>
              <a:rPr lang="cs-CZ" dirty="0">
                <a:hlinkClick r:id="rId11"/>
              </a:rPr>
              <a:t>http://nocloudinthesky.wordpress.com/2013/01/24/werner-sobek-second-industrial-revolution</a:t>
            </a:r>
            <a:r>
              <a:rPr lang="cs-CZ" dirty="0" smtClean="0">
                <a:hlinkClick r:id="rId11"/>
              </a:rPr>
              <a:t>/</a:t>
            </a:r>
            <a:endParaRPr lang="cs-CZ" dirty="0" smtClean="0"/>
          </a:p>
          <a:p>
            <a:r>
              <a:rPr lang="cs-CZ" dirty="0" smtClean="0"/>
              <a:t>snímek č. 50: </a:t>
            </a:r>
            <a:r>
              <a:rPr lang="cs-CZ" dirty="0">
                <a:hlinkClick r:id="rId12"/>
              </a:rPr>
              <a:t>http://</a:t>
            </a:r>
            <a:r>
              <a:rPr lang="cs-CZ" dirty="0" smtClean="0">
                <a:hlinkClick r:id="rId12"/>
              </a:rPr>
              <a:t>www.quido.cz/stavby/zelezny_most.html</a:t>
            </a:r>
            <a:endParaRPr lang="cs-CZ" dirty="0" smtClean="0"/>
          </a:p>
          <a:p>
            <a:r>
              <a:rPr lang="cs-CZ" dirty="0" smtClean="0"/>
              <a:t>snímek č</a:t>
            </a:r>
            <a:r>
              <a:rPr lang="cs-CZ" dirty="0"/>
              <a:t>. 51: </a:t>
            </a:r>
            <a:r>
              <a:rPr lang="cs-CZ" dirty="0">
                <a:hlinkClick r:id="rId13"/>
              </a:rPr>
              <a:t>http://www.cmegroup.com/stories/?_escaped_fragment_=</a:t>
            </a:r>
            <a:r>
              <a:rPr lang="cs-CZ" dirty="0" smtClean="0">
                <a:hlinkClick r:id="rId13"/>
              </a:rPr>
              <a:t>2-industrial-revolution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34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616624" cy="648072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>
                <a:latin typeface="Cambria" panose="02040503050406030204" pitchFamily="18" charset="0"/>
              </a:rPr>
              <a:t>knihtiskařská dílna</a:t>
            </a:r>
            <a:endParaRPr lang="cs-CZ" sz="2400" dirty="0">
              <a:latin typeface="Cambria" panose="02040503050406030204" pitchFamily="18" charset="0"/>
            </a:endParaRPr>
          </a:p>
        </p:txBody>
      </p:sp>
      <p:pic>
        <p:nvPicPr>
          <p:cNvPr id="5122" name="Picture 2" descr="http://www.erbproduction.cz/fotky/manufak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88832" cy="52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61662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 smtClean="0">
                <a:latin typeface="Cambria" panose="02040503050406030204" pitchFamily="18" charset="0"/>
              </a:rPr>
              <a:t>soukenická manufaktura v Litvínově</a:t>
            </a:r>
            <a:endParaRPr lang="cs-CZ" sz="2400" dirty="0">
              <a:latin typeface="Cambria" panose="020405030504060302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24279" r="35433" b="23413"/>
          <a:stretch/>
        </p:blipFill>
        <p:spPr bwMode="auto">
          <a:xfrm>
            <a:off x="467544" y="1124744"/>
            <a:ext cx="803736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6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407707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79438" cy="24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1944216"/>
          </a:xfrm>
          <a:prstGeom prst="wedgeRoundRectCallout">
            <a:avLst>
              <a:gd name="adj1" fmla="val -73990"/>
              <a:gd name="adj2" fmla="val 7169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4060767" y="1186404"/>
            <a:ext cx="4334834" cy="95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A kdy ta průmyslová revoluce proběhla?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1531937"/>
            <a:ext cx="2196743" cy="30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3923928" y="692696"/>
            <a:ext cx="4608512" cy="4392488"/>
          </a:xfrm>
          <a:prstGeom prst="wedgeRoundRectCallout">
            <a:avLst>
              <a:gd name="adj1" fmla="val -74905"/>
              <a:gd name="adj2" fmla="val -12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F3F3F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060767" y="1186404"/>
            <a:ext cx="4334834" cy="382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No, v každém státě to mohlo být jindy.</a:t>
            </a:r>
          </a:p>
          <a:p>
            <a:r>
              <a:rPr lang="cs-CZ" sz="2800" b="1" dirty="0" smtClean="0">
                <a:solidFill>
                  <a:srgbClr val="3F3F3F"/>
                </a:solidFill>
                <a:latin typeface="Cambria" panose="02040503050406030204" pitchFamily="18" charset="0"/>
              </a:rPr>
              <a:t>Začala v Anglii už na konci 18. století. V západní Evropě pak začala až na počátku 19. století, v Rusku až v 2. polovině 19. století. </a:t>
            </a:r>
            <a:endParaRPr lang="cs-CZ" sz="2800" b="1" dirty="0">
              <a:solidFill>
                <a:srgbClr val="3F3F3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1236</Words>
  <Application>Microsoft Office PowerPoint</Application>
  <PresentationFormat>Předvádění na obrazovce (4:3)</PresentationFormat>
  <Paragraphs>115</Paragraphs>
  <Slides>53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Arial Black</vt:lpstr>
      <vt:lpstr>Calibri</vt:lpstr>
      <vt:lpstr>Cambria</vt:lpstr>
      <vt:lpstr>Candara</vt:lpstr>
      <vt:lpstr>Tradeshow</vt:lpstr>
      <vt:lpstr>  </vt:lpstr>
      <vt:lpstr>  </vt:lpstr>
      <vt:lpstr>Prezentace aplikace PowerPoint</vt:lpstr>
      <vt:lpstr>  </vt:lpstr>
      <vt:lpstr>Prezentace aplikace PowerPoint</vt:lpstr>
      <vt:lpstr>knihtiskařská dílna</vt:lpstr>
      <vt:lpstr>soukenická manufaktura v Litvínově</vt:lpstr>
      <vt:lpstr>  </vt:lpstr>
      <vt:lpstr>Prezentace aplikace PowerPoint</vt:lpstr>
      <vt:lpstr>  </vt:lpstr>
      <vt:lpstr>Prezentace aplikace PowerPoint</vt:lpstr>
      <vt:lpstr>  </vt:lpstr>
      <vt:lpstr>Prezentace aplikace PowerPoint</vt:lpstr>
      <vt:lpstr>  </vt:lpstr>
      <vt:lpstr>Prezentace aplikace PowerPoint</vt:lpstr>
      <vt:lpstr>  </vt:lpstr>
      <vt:lpstr>Prezentace aplikace PowerPoint</vt:lpstr>
      <vt:lpstr>Prezentace aplikace PowerPoint</vt:lpstr>
      <vt:lpstr>  </vt:lpstr>
      <vt:lpstr>Prezentace aplikace PowerPoint</vt:lpstr>
      <vt:lpstr>Prezentace aplikace PowerPoint</vt:lpstr>
      <vt:lpstr>  </vt:lpstr>
      <vt:lpstr>Prezentace aplikace PowerPoint</vt:lpstr>
      <vt:lpstr>  </vt:lpstr>
      <vt:lpstr>Prezentace aplikace PowerPoint</vt:lpstr>
      <vt:lpstr>  </vt:lpstr>
      <vt:lpstr>Prezentace aplikace PowerPoint</vt:lpstr>
      <vt:lpstr>Prezentace aplikace PowerPoint</vt:lpstr>
      <vt:lpstr>textilní továrna</vt:lpstr>
      <vt:lpstr>čerpání vody z dolu na uhlí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</vt:lpstr>
      <vt:lpstr>Prezentace aplikace PowerPoint</vt:lpstr>
    </vt:vector>
  </TitlesOfParts>
  <Company>Gymnázium Františka Křižíka a základní škola,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Brožek Marek</dc:creator>
  <cp:lastModifiedBy>buryova</cp:lastModifiedBy>
  <cp:revision>37</cp:revision>
  <dcterms:created xsi:type="dcterms:W3CDTF">2013-12-01T16:16:03Z</dcterms:created>
  <dcterms:modified xsi:type="dcterms:W3CDTF">2021-10-07T10:01:08Z</dcterms:modified>
</cp:coreProperties>
</file>