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06" r:id="rId3"/>
    <p:sldId id="307" r:id="rId4"/>
    <p:sldId id="29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9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42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sociálního vyloučení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843558"/>
            <a:ext cx="6552728" cy="3384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954057" y="4443958"/>
            <a:ext cx="88956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 smtClean="0">
                <a:solidFill>
                  <a:srgbClr val="000000"/>
                </a:solidFill>
              </a:rPr>
              <a:t>Zdroj: </a:t>
            </a:r>
            <a:r>
              <a:rPr lang="cs-CZ" sz="800" dirty="0" smtClean="0">
                <a:solidFill>
                  <a:srgbClr val="000000"/>
                </a:solidFill>
              </a:rPr>
              <a:t>webový portál Agentury pro sociální začleňování [online] [vid. 10.04.2019]. </a:t>
            </a:r>
            <a:r>
              <a:rPr lang="cs-CZ" sz="800" dirty="0">
                <a:solidFill>
                  <a:srgbClr val="000000"/>
                </a:solidFill>
              </a:rPr>
              <a:t>Dostupné z: http://www.socialni-zaclenovani.cz/co-je-socialni-vylouceni</a:t>
            </a:r>
            <a:endParaRPr lang="cs-CZ" sz="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40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začleňování - inkluze</a:t>
            </a:r>
            <a:endParaRPr lang="cs-CZ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467544" y="1203598"/>
            <a:ext cx="7207043" cy="2214578"/>
            <a:chOff x="0" y="14262"/>
            <a:chExt cx="3600000" cy="654898"/>
          </a:xfrm>
        </p:grpSpPr>
        <p:sp>
          <p:nvSpPr>
            <p:cNvPr id="4" name="Obdélník s odříznutým příčným rohem 3"/>
            <p:cNvSpPr/>
            <p:nvPr/>
          </p:nvSpPr>
          <p:spPr>
            <a:xfrm>
              <a:off x="0" y="14262"/>
              <a:ext cx="3600000" cy="654898"/>
            </a:xfrm>
            <a:prstGeom prst="snip2DiagRect">
              <a:avLst/>
            </a:prstGeom>
            <a:solidFill>
              <a:schemeClr val="tx1"/>
            </a:solidFill>
            <a:ln w="76200"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5" name="Obdélník 8"/>
            <p:cNvSpPr/>
            <p:nvPr/>
          </p:nvSpPr>
          <p:spPr>
            <a:xfrm>
              <a:off x="54576" y="68838"/>
              <a:ext cx="3490848" cy="545746"/>
            </a:xfrm>
            <a:prstGeom prst="snip2Diag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just"/>
              <a:r>
                <a:rPr lang="cs-CZ" sz="2400" dirty="0" smtClean="0"/>
                <a:t>Proces, který zajišťuje, že osoby sociálně vyloučené nebo sociálním vyloučením ohrožené dosáhnou příležitostí a možností, které jim napomáhají plně se zapojit do ekonomického, sociálního i kulturního života společnosti a žít způsobem, který je ve společnosti považován za běžný.</a:t>
              </a:r>
              <a:endParaRPr lang="cs-CZ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49914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začleňování - inkluze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203598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 moderní společnosti se inkluze týká zejména následujících skupin:</a:t>
            </a:r>
          </a:p>
          <a:p>
            <a:r>
              <a:rPr lang="cs-CZ" sz="2400" dirty="0" smtClean="0"/>
              <a:t>• lidí </a:t>
            </a:r>
            <a:r>
              <a:rPr lang="cs-CZ" sz="2400" dirty="0"/>
              <a:t>se zdravotními handicapy;</a:t>
            </a:r>
          </a:p>
          <a:p>
            <a:r>
              <a:rPr lang="cs-CZ" sz="2400" dirty="0" smtClean="0"/>
              <a:t>• příslušníků </a:t>
            </a:r>
            <a:r>
              <a:rPr lang="cs-CZ" sz="2400" dirty="0"/>
              <a:t>etnických a kulturních menšin;</a:t>
            </a:r>
          </a:p>
          <a:p>
            <a:r>
              <a:rPr lang="cs-CZ" sz="2400" dirty="0" smtClean="0"/>
              <a:t>• uprchlíků </a:t>
            </a:r>
            <a:r>
              <a:rPr lang="cs-CZ" sz="2400" dirty="0"/>
              <a:t>a přistěhovalců;</a:t>
            </a:r>
          </a:p>
          <a:p>
            <a:r>
              <a:rPr lang="cs-CZ" sz="2400" dirty="0" smtClean="0"/>
              <a:t>• osob</a:t>
            </a:r>
            <a:r>
              <a:rPr lang="cs-CZ" sz="2400" dirty="0"/>
              <a:t>, které byly dočasně ze společnosti vyloučeny –  </a:t>
            </a:r>
            <a:r>
              <a:rPr lang="cs-CZ" sz="2400" dirty="0" smtClean="0"/>
              <a:t> 	propuštěných </a:t>
            </a:r>
            <a:r>
              <a:rPr lang="cs-CZ" sz="2400" dirty="0"/>
              <a:t>vězňů, mladistvých delikventů atd.</a:t>
            </a:r>
          </a:p>
        </p:txBody>
      </p:sp>
    </p:spTree>
    <p:extLst>
      <p:ext uri="{BB962C8B-B14F-4D97-AF65-F5344CB8AC3E}">
        <p14:creationId xmlns:p14="http://schemas.microsoft.com/office/powerpoint/2010/main" val="4183076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inkluze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703189"/>
            <a:ext cx="75608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Aktivní inkluze znamená umožnění všem občanům, zejména těm nejvíce znevýhodněným, se </a:t>
            </a:r>
            <a:r>
              <a:rPr lang="cs-CZ" sz="2000" dirty="0" smtClean="0"/>
              <a:t>plně </a:t>
            </a:r>
            <a:r>
              <a:rPr lang="cs-CZ" sz="2000" dirty="0"/>
              <a:t>začlenit do společnosti, a to včetně získání plnohodnotného zaměstnání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u="sng" dirty="0"/>
              <a:t>V praxi to znamená:</a:t>
            </a:r>
          </a:p>
          <a:p>
            <a:r>
              <a:rPr lang="cs-CZ" sz="2000" dirty="0" smtClean="0"/>
              <a:t>• adekvátní </a:t>
            </a:r>
            <a:r>
              <a:rPr lang="cs-CZ" sz="2000" dirty="0"/>
              <a:t>finanční podpora společně s podporou v hledání </a:t>
            </a:r>
            <a:r>
              <a:rPr lang="cs-CZ" sz="2000" dirty="0" smtClean="0"/>
              <a:t>	zaměstnání,</a:t>
            </a:r>
          </a:p>
          <a:p>
            <a:endParaRPr lang="cs-CZ" sz="2000" dirty="0"/>
          </a:p>
          <a:p>
            <a:r>
              <a:rPr lang="cs-CZ" sz="2000" dirty="0" smtClean="0"/>
              <a:t>• existence </a:t>
            </a:r>
            <a:r>
              <a:rPr lang="cs-CZ" sz="2000" dirty="0"/>
              <a:t>inkluze na trhu práce - pomoc lidem bojovat s chudobou </a:t>
            </a:r>
            <a:r>
              <a:rPr lang="cs-CZ" sz="2000" dirty="0" smtClean="0"/>
              <a:t> 	při </a:t>
            </a:r>
            <a:r>
              <a:rPr lang="cs-CZ" sz="2000" dirty="0"/>
              <a:t>zaměstnání </a:t>
            </a:r>
            <a:r>
              <a:rPr lang="cs-CZ" sz="2000" dirty="0" smtClean="0"/>
              <a:t>tzv. nenechat </a:t>
            </a:r>
            <a:r>
              <a:rPr lang="cs-CZ" sz="2000" dirty="0"/>
              <a:t>se odradit od práce</a:t>
            </a:r>
            <a:r>
              <a:rPr lang="cs-CZ" sz="2000" dirty="0" smtClean="0"/>
              <a:t>,</a:t>
            </a:r>
          </a:p>
          <a:p>
            <a:endParaRPr lang="cs-CZ" sz="2000" dirty="0"/>
          </a:p>
          <a:p>
            <a:r>
              <a:rPr lang="cs-CZ" sz="2000" dirty="0" smtClean="0"/>
              <a:t>• přístup </a:t>
            </a:r>
            <a:r>
              <a:rPr lang="cs-CZ" sz="2000" dirty="0"/>
              <a:t>ke službám, které pomáhají lidem aktivně se zapojit do </a:t>
            </a:r>
            <a:r>
              <a:rPr lang="cs-CZ" sz="2000" dirty="0" smtClean="0"/>
              <a:t>	společnosti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0622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inkluze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123728" y="843558"/>
            <a:ext cx="3533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Agentura pro sociální začleňování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755576" y="1275606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odbor Sekce pro lidská práva Úřadu vlády ČR; od 2008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vládní nástroj na podporu obcí při řešení problematiky sociálního vyloučení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pomáhá obcím při mapování problémů a jejich řešení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propojuje subjekty ve spolupráci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spolupracuje s ministerstvy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bydlení; zaměstnanost; vzdělávání;</a:t>
            </a:r>
            <a:br>
              <a:rPr lang="cs-CZ" sz="2000" dirty="0"/>
            </a:br>
            <a:r>
              <a:rPr lang="cs-CZ" sz="2000" dirty="0"/>
              <a:t>sociální služby; bezpečnost;</a:t>
            </a:r>
            <a:br>
              <a:rPr lang="cs-CZ" sz="2000" dirty="0"/>
            </a:br>
            <a:r>
              <a:rPr lang="cs-CZ" sz="2000" dirty="0"/>
              <a:t>rodina a sociálně-právní ochrana dítěte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785" y="3675457"/>
            <a:ext cx="3875027" cy="103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175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070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Pojem sociální exkluze –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vyloučení je spojen s procesem,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kdy jsou jednotlivci či celé skupiny vytěsňovány na okraj společnosti a je jim omezován nebo zamezen přístup ke zdrojům, které jsou dostupné ostatním členům společnosti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Příčiny sociálního vyloučení jsou: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ekonomické – důvodem je dlouhodobá nezaměstnanost, zadluženost, bezdomovectví apod. 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kulturní – cizinci, migranti, etnické menšiny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	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– lidé z výkonu trestu, drogově závislí, mladiství z výchovných ústavů apod.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Past sociálního vyloučení – zadlužení – ztráta bydlení – ztráta zaměstnání – stigmatizace (člověk v chudobě) – sociální vyloučení.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inkluze – začleňování – podpora státu prostřednictvím sociální pomoci, agentura pro sociální začleňování – integrace do společnosti a na trh práce.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89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Sociální exkluze a sociální inkluze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exkluze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Příčiny sociální exkluze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Ohrožené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skupiny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Past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sociálního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vyloučení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začleňování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9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</a:t>
            </a:r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exkluze a </a:t>
            </a:r>
            <a:r>
              <a:rPr lang="cs-CZ" sz="3000" b="1" cap="all" smtClean="0">
                <a:solidFill>
                  <a:schemeClr val="bg1">
                    <a:lumMod val="95000"/>
                  </a:schemeClr>
                </a:solidFill>
              </a:rPr>
              <a:t>sociální inkluze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023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pojmy sociální exkluze.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Seznámit s příčinami sociální exkluze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Uvést ohrožené skupiny občanů.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Vysvětlit past sociálního vyloučení.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Seznámit s aktivitami sociálního začleňování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9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Pojem sociální </a:t>
            </a:r>
            <a:r>
              <a:rPr lang="cs-CZ" b="1" dirty="0" err="1" smtClean="0"/>
              <a:t>exkluze</a:t>
            </a:r>
            <a:endParaRPr lang="cs-CZ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428596" y="785800"/>
            <a:ext cx="7429552" cy="2214578"/>
            <a:chOff x="0" y="14262"/>
            <a:chExt cx="3600000" cy="654898"/>
          </a:xfrm>
        </p:grpSpPr>
        <p:sp>
          <p:nvSpPr>
            <p:cNvPr id="4" name="Obdélník s odříznutým příčným rohem 3"/>
            <p:cNvSpPr/>
            <p:nvPr/>
          </p:nvSpPr>
          <p:spPr>
            <a:xfrm>
              <a:off x="0" y="14262"/>
              <a:ext cx="3600000" cy="654898"/>
            </a:xfrm>
            <a:prstGeom prst="snip2DiagRect">
              <a:avLst/>
            </a:prstGeom>
            <a:solidFill>
              <a:schemeClr val="tx1"/>
            </a:solidFill>
            <a:ln w="76200"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5" name="Obdélník 8"/>
            <p:cNvSpPr/>
            <p:nvPr/>
          </p:nvSpPr>
          <p:spPr>
            <a:xfrm>
              <a:off x="54576" y="68838"/>
              <a:ext cx="3490848" cy="494693"/>
            </a:xfrm>
            <a:prstGeom prst="snip2Diag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just"/>
              <a:r>
                <a:rPr lang="cs-CZ" sz="2400" dirty="0" smtClean="0"/>
                <a:t>Sociální exkluze je proces</a:t>
              </a:r>
              <a:r>
                <a:rPr lang="cs-CZ" sz="2400" dirty="0"/>
                <a:t>, kdy jsou jednotlivci či </a:t>
              </a:r>
              <a:r>
                <a:rPr lang="cs-CZ" sz="2400" dirty="0" smtClean="0"/>
                <a:t>celé skupiny </a:t>
              </a:r>
              <a:r>
                <a:rPr lang="cs-CZ" sz="2400" dirty="0"/>
                <a:t>vytěsňovány na okraj společnosti a je jim omezován nebo zamezen přístup </a:t>
              </a:r>
              <a:r>
                <a:rPr lang="cs-CZ" sz="2400" dirty="0" smtClean="0"/>
                <a:t>ke zdrojům</a:t>
              </a:r>
              <a:r>
                <a:rPr lang="cs-CZ" sz="2400" dirty="0"/>
                <a:t>, které jsou dostupné </a:t>
              </a:r>
              <a:r>
                <a:rPr lang="cs-CZ" sz="2400" dirty="0" smtClean="0"/>
                <a:t>ostatním členům společnosti.</a:t>
              </a:r>
              <a:endParaRPr lang="cs-CZ" sz="2400" dirty="0"/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428595" y="2928941"/>
            <a:ext cx="8030682" cy="2143140"/>
            <a:chOff x="-772256" y="-198932"/>
            <a:chExt cx="3600000" cy="654898"/>
          </a:xfrm>
        </p:grpSpPr>
        <p:sp>
          <p:nvSpPr>
            <p:cNvPr id="7" name="Obdélník s odříznutým příčným rohem 6"/>
            <p:cNvSpPr/>
            <p:nvPr/>
          </p:nvSpPr>
          <p:spPr>
            <a:xfrm>
              <a:off x="-772256" y="-198932"/>
              <a:ext cx="3600000" cy="654898"/>
            </a:xfrm>
            <a:prstGeom prst="snip2DiagRect">
              <a:avLst/>
            </a:prstGeom>
            <a:solidFill>
              <a:schemeClr val="tx1"/>
            </a:solidFill>
            <a:ln w="76200"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bdélník 8"/>
            <p:cNvSpPr/>
            <p:nvPr/>
          </p:nvSpPr>
          <p:spPr>
            <a:xfrm>
              <a:off x="-740231" y="-165395"/>
              <a:ext cx="3490848" cy="545746"/>
            </a:xfrm>
            <a:prstGeom prst="snip2Diag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algn="just"/>
              <a:r>
                <a:rPr lang="cs-CZ" sz="2400" dirty="0" smtClean="0"/>
                <a:t>Sociálním vyloučením se rozumí vyčlenění osoby mimo běžný život společnosti a nemožnost se do něj zapojit  v důsledku nepříznivé sociální situace</a:t>
              </a:r>
              <a:r>
                <a:rPr lang="cs-CZ" sz="2800" i="1" dirty="0" smtClean="0"/>
                <a:t>.</a:t>
              </a:r>
              <a:endParaRPr lang="cs-CZ" sz="2800" i="1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Příčiny sociálního vyloučení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pSp>
        <p:nvGrpSpPr>
          <p:cNvPr id="3" name="Skupina 2"/>
          <p:cNvGrpSpPr/>
          <p:nvPr/>
        </p:nvGrpSpPr>
        <p:grpSpPr>
          <a:xfrm>
            <a:off x="251520" y="814178"/>
            <a:ext cx="3960000" cy="501820"/>
            <a:chOff x="0" y="14262"/>
            <a:chExt cx="5405503" cy="654898"/>
          </a:xfrm>
        </p:grpSpPr>
        <p:sp>
          <p:nvSpPr>
            <p:cNvPr id="4" name="Obdélník s odříznutým příčným rohem 4"/>
            <p:cNvSpPr/>
            <p:nvPr/>
          </p:nvSpPr>
          <p:spPr>
            <a:xfrm>
              <a:off x="0" y="14262"/>
              <a:ext cx="5405503" cy="654898"/>
            </a:xfrm>
            <a:prstGeom prst="snip2DiagRect">
              <a:avLst/>
            </a:prstGeom>
            <a:solidFill>
              <a:schemeClr val="tx1"/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5" name="Obdélník 4"/>
            <p:cNvSpPr/>
            <p:nvPr/>
          </p:nvSpPr>
          <p:spPr>
            <a:xfrm>
              <a:off x="54576" y="68838"/>
              <a:ext cx="5350927" cy="5457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800" kern="1200" dirty="0" smtClean="0"/>
                <a:t>vnější</a:t>
              </a:r>
              <a:endParaRPr lang="cs-CZ" sz="2800" kern="1200" dirty="0"/>
            </a:p>
          </p:txBody>
        </p:sp>
      </p:grpSp>
      <p:sp>
        <p:nvSpPr>
          <p:cNvPr id="6" name="TextovéPole 5"/>
          <p:cNvSpPr txBox="1"/>
          <p:nvPr/>
        </p:nvSpPr>
        <p:spPr>
          <a:xfrm>
            <a:off x="179512" y="1501188"/>
            <a:ext cx="4608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</a:rPr>
              <a:t>trh práce a jeho charakter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</a:rPr>
              <a:t>bytová politika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</a:rPr>
              <a:t>sociální politika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</a:rPr>
              <a:t>praxe samospráv ve vztahu k sociální oblasti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</a:rPr>
              <a:t>rasismus a diskriminace na základě rasy, národnosti, víry, orientace…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8" name="Obdélník s odříznutým příčným rohem 9"/>
          <p:cNvSpPr/>
          <p:nvPr/>
        </p:nvSpPr>
        <p:spPr>
          <a:xfrm>
            <a:off x="4283968" y="841368"/>
            <a:ext cx="3672408" cy="516450"/>
          </a:xfrm>
          <a:prstGeom prst="snip2DiagRect">
            <a:avLst/>
          </a:prstGeom>
          <a:solidFill>
            <a:schemeClr val="tx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sz="2800" dirty="0" smtClean="0"/>
              <a:t>vnitřní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36000" y="1495997"/>
            <a:ext cx="4608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</a:rPr>
              <a:t>ztráta pracovních návyků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</a:rPr>
              <a:t>neschopnost hospodařit s penězi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</a:rPr>
              <a:t>apatie a nízká motivace k řešení vlastních problémů</a:t>
            </a: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708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Příčiny sociálního vyloučení</a:t>
            </a:r>
            <a:endParaRPr lang="cs-CZ" b="1" dirty="0"/>
          </a:p>
        </p:txBody>
      </p:sp>
      <p:pic>
        <p:nvPicPr>
          <p:cNvPr id="3" name="Picture 2" descr="https://player.slideplayer.cz/8/2321122/data/images/img1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48100"/>
            <a:ext cx="6840760" cy="3462507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1475656" y="3925887"/>
            <a:ext cx="6696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/>
          </a:p>
          <a:p>
            <a:r>
              <a:rPr lang="en-US" sz="1100" dirty="0" err="1" smtClean="0"/>
              <a:t>Zdroj</a:t>
            </a:r>
            <a:r>
              <a:rPr lang="en-US" sz="1100" dirty="0"/>
              <a:t>: </a:t>
            </a:r>
            <a:r>
              <a:rPr lang="en-US" sz="1100" dirty="0" err="1"/>
              <a:t>webový</a:t>
            </a:r>
            <a:r>
              <a:rPr lang="en-US" sz="1100" dirty="0"/>
              <a:t> </a:t>
            </a:r>
            <a:r>
              <a:rPr lang="en-US" sz="1100" dirty="0" err="1"/>
              <a:t>portál</a:t>
            </a:r>
            <a:r>
              <a:rPr lang="en-US" sz="1100" dirty="0"/>
              <a:t> </a:t>
            </a:r>
            <a:r>
              <a:rPr lang="en-US" sz="1100" dirty="0" err="1"/>
              <a:t>slideplayer</a:t>
            </a:r>
            <a:r>
              <a:rPr lang="en-US" sz="1100" dirty="0"/>
              <a:t> [online] [vid. </a:t>
            </a:r>
            <a:r>
              <a:rPr lang="en-US" sz="1100" dirty="0" smtClean="0"/>
              <a:t>9.</a:t>
            </a:r>
            <a:r>
              <a:rPr lang="cs-CZ" sz="1100" dirty="0" smtClean="0"/>
              <a:t>04</a:t>
            </a:r>
            <a:r>
              <a:rPr lang="en-US" sz="1100" dirty="0" smtClean="0"/>
              <a:t>.201</a:t>
            </a:r>
            <a:r>
              <a:rPr lang="cs-CZ" sz="1100" dirty="0" smtClean="0"/>
              <a:t>9</a:t>
            </a:r>
            <a:r>
              <a:rPr lang="en-US" sz="1100" dirty="0" smtClean="0"/>
              <a:t>]. </a:t>
            </a:r>
            <a:r>
              <a:rPr lang="en-US" sz="1100" dirty="0" err="1"/>
              <a:t>Dostupné</a:t>
            </a:r>
            <a:r>
              <a:rPr lang="en-US" sz="1100" dirty="0"/>
              <a:t> z: https://slideplayer.cz/slide/2321122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62578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976664" cy="507703"/>
          </a:xfrm>
        </p:spPr>
        <p:txBody>
          <a:bodyPr/>
          <a:lstStyle/>
          <a:p>
            <a:r>
              <a:rPr lang="cs-CZ" b="1" dirty="0" smtClean="0"/>
              <a:t>Skupiny ohrožené sociálním vyloučením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323528" y="843558"/>
            <a:ext cx="777686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MARGINALIZOVANÉ </a:t>
            </a:r>
            <a:r>
              <a:rPr lang="cs-CZ" dirty="0" smtClean="0"/>
              <a:t>SKUPINY: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Děti a mladiství ohrožení drogovou závislostí.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Osoby opouštějící ústavní péči.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Osoby bez přístřeší.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Osoby vracející se z výkonu trestu.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Osoby drogově závislé nebo léčící se z drogové závislosti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Všem výše zmíněným skupinám je věnována péče, zaměřená především na terciální prevenci. To znamená, snahu, začlenit se do normálního života, navázat vztahy s rodinou a přáteli, pomoc, při uplatnění na trhu práce a získat ubytování spolu s vyřešením sociální podpory.</a:t>
            </a:r>
          </a:p>
        </p:txBody>
      </p:sp>
    </p:spTree>
    <p:extLst>
      <p:ext uri="{BB962C8B-B14F-4D97-AF65-F5344CB8AC3E}">
        <p14:creationId xmlns:p14="http://schemas.microsoft.com/office/powerpoint/2010/main" val="3841542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b="1" dirty="0" smtClean="0"/>
              <a:t>Osoby ohrožené sociálním vyloučením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7056784" cy="3384376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Obdélník 3"/>
          <p:cNvSpPr/>
          <p:nvPr/>
        </p:nvSpPr>
        <p:spPr>
          <a:xfrm>
            <a:off x="323528" y="1707653"/>
            <a:ext cx="8280920" cy="295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 smtClean="0"/>
          </a:p>
          <a:p>
            <a:endParaRPr lang="cs-CZ" sz="1100" dirty="0"/>
          </a:p>
          <a:p>
            <a:endParaRPr lang="cs-CZ" sz="1100" dirty="0" smtClean="0"/>
          </a:p>
          <a:p>
            <a:endParaRPr lang="cs-CZ" sz="1100" dirty="0"/>
          </a:p>
          <a:p>
            <a:endParaRPr lang="cs-CZ" sz="1100" dirty="0" smtClean="0"/>
          </a:p>
          <a:p>
            <a:endParaRPr lang="cs-CZ" sz="1100" dirty="0"/>
          </a:p>
          <a:p>
            <a:endParaRPr lang="cs-CZ" sz="1100" dirty="0" smtClean="0"/>
          </a:p>
          <a:p>
            <a:endParaRPr lang="cs-CZ" sz="1100" dirty="0"/>
          </a:p>
          <a:p>
            <a:endParaRPr lang="cs-CZ" sz="1100" dirty="0" smtClean="0"/>
          </a:p>
          <a:p>
            <a:endParaRPr lang="cs-CZ" sz="1100" dirty="0"/>
          </a:p>
          <a:p>
            <a:endParaRPr lang="cs-CZ" sz="1100" dirty="0" smtClean="0"/>
          </a:p>
          <a:p>
            <a:endParaRPr lang="cs-CZ" sz="1100" dirty="0"/>
          </a:p>
          <a:p>
            <a:endParaRPr lang="cs-CZ" sz="1100" dirty="0" smtClean="0"/>
          </a:p>
          <a:p>
            <a:endParaRPr lang="cs-CZ" sz="1100" dirty="0"/>
          </a:p>
          <a:p>
            <a:endParaRPr lang="cs-CZ" sz="1100" dirty="0" smtClean="0"/>
          </a:p>
          <a:p>
            <a:r>
              <a:rPr lang="cs-CZ" sz="1100" dirty="0" smtClean="0"/>
              <a:t>Zdroj</a:t>
            </a:r>
            <a:r>
              <a:rPr lang="cs-CZ" sz="1100" dirty="0"/>
              <a:t>: webový portál </a:t>
            </a:r>
            <a:r>
              <a:rPr lang="cs-CZ" sz="1100" dirty="0" err="1"/>
              <a:t>iDNES</a:t>
            </a:r>
            <a:r>
              <a:rPr lang="cs-CZ" sz="1100" dirty="0"/>
              <a:t> [online] [vid. </a:t>
            </a:r>
            <a:r>
              <a:rPr lang="cs-CZ" sz="1100" dirty="0" smtClean="0"/>
              <a:t>9.04.2019]. </a:t>
            </a:r>
            <a:r>
              <a:rPr lang="cs-CZ" sz="1100" dirty="0"/>
              <a:t>Dostupné z: https://ekonomika.idnes.cz/chudoba-socialni-vylouceni-evropa-eu-dsb-/ekonomika.aspx?c=A171017_131309_ekonomika_are</a:t>
            </a:r>
          </a:p>
        </p:txBody>
      </p:sp>
    </p:spTree>
    <p:extLst>
      <p:ext uri="{BB962C8B-B14F-4D97-AF65-F5344CB8AC3E}">
        <p14:creationId xmlns:p14="http://schemas.microsoft.com/office/powerpoint/2010/main" val="136091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Sociálně vyloučené lokality</a:t>
            </a:r>
            <a:endParaRPr lang="cs-CZ" b="1" dirty="0"/>
          </a:p>
        </p:txBody>
      </p:sp>
      <p:pic>
        <p:nvPicPr>
          <p:cNvPr id="3" name="Picture 2" descr="VÃ½sledek obrÃ¡zku pro sociÃ¡lnÄ vylouÄenÃ© loka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1071552"/>
            <a:ext cx="4451748" cy="216248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TextovéPole 3"/>
          <p:cNvSpPr txBox="1"/>
          <p:nvPr/>
        </p:nvSpPr>
        <p:spPr>
          <a:xfrm>
            <a:off x="216884" y="3371562"/>
            <a:ext cx="4427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 smtClean="0">
                <a:solidFill>
                  <a:srgbClr val="000000"/>
                </a:solidFill>
              </a:rPr>
              <a:t>Zdroj: </a:t>
            </a:r>
            <a:r>
              <a:rPr lang="cs-CZ" sz="800" dirty="0" smtClean="0">
                <a:solidFill>
                  <a:srgbClr val="000000"/>
                </a:solidFill>
              </a:rPr>
              <a:t>webový portál Parlamentní listy [online] [vid. 10.04.2019]. </a:t>
            </a:r>
            <a:r>
              <a:rPr lang="cs-CZ" sz="800" dirty="0">
                <a:solidFill>
                  <a:srgbClr val="000000"/>
                </a:solidFill>
              </a:rPr>
              <a:t>Dostupné z: https://www.parlamentnilisty.cz/zpravy/tiskovezpravy/Ministr-Dienstbier-seznami-vladu-se-stavem-socialne-vyloucenych-lokalit-v-Usteckem-kraji-404146</a:t>
            </a:r>
            <a:endParaRPr lang="cs-CZ" sz="800" i="1" dirty="0">
              <a:solidFill>
                <a:srgbClr val="000000"/>
              </a:solidFill>
            </a:endParaRPr>
          </a:p>
        </p:txBody>
      </p:sp>
      <p:pic>
        <p:nvPicPr>
          <p:cNvPr id="5" name="Picture 4" descr="PoÄet sociÃ¡lnÄ vylouÄenÃ½ch lokalit se od roku 2006 zdvojnÃ¡sob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35646"/>
            <a:ext cx="3912449" cy="231344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TextovéPole 5"/>
          <p:cNvSpPr txBox="1"/>
          <p:nvPr/>
        </p:nvSpPr>
        <p:spPr>
          <a:xfrm>
            <a:off x="4594592" y="4086625"/>
            <a:ext cx="4153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i="1" dirty="0" smtClean="0">
                <a:solidFill>
                  <a:srgbClr val="000000"/>
                </a:solidFill>
              </a:rPr>
              <a:t>Zdroj: </a:t>
            </a:r>
            <a:r>
              <a:rPr lang="cs-CZ" sz="800" dirty="0" smtClean="0">
                <a:solidFill>
                  <a:srgbClr val="000000"/>
                </a:solidFill>
              </a:rPr>
              <a:t>webový portál e15 [online] [vid. 10.04.2019]. </a:t>
            </a:r>
            <a:r>
              <a:rPr lang="cs-CZ" sz="800" dirty="0">
                <a:solidFill>
                  <a:srgbClr val="000000"/>
                </a:solidFill>
              </a:rPr>
              <a:t>Dostupné z: https://www.e15.cz/domaci/pocet-socialne-vyloucenych-lokalit-se-od-roku-2006-zdvojnasobil-1239426</a:t>
            </a:r>
            <a:endParaRPr lang="cs-CZ" sz="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32364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623</Words>
  <Application>Microsoft Office PowerPoint</Application>
  <PresentationFormat>Předvádění na obrazovce (16:9)</PresentationFormat>
  <Paragraphs>119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Pojem sociální exkluze</vt:lpstr>
      <vt:lpstr>Příčiny sociálního vyloučení </vt:lpstr>
      <vt:lpstr>Příčiny sociálního vyloučení</vt:lpstr>
      <vt:lpstr>Skupiny ohrožené sociálním vyloučením</vt:lpstr>
      <vt:lpstr>Osoby ohrožené sociálním vyloučením</vt:lpstr>
      <vt:lpstr>Sociálně vyloučené lokality</vt:lpstr>
      <vt:lpstr>Past sociálního vyloučení</vt:lpstr>
      <vt:lpstr>Sociální začleňování - inkluze</vt:lpstr>
      <vt:lpstr>Sociální začleňování - inkluze</vt:lpstr>
      <vt:lpstr>Sociální inkluze</vt:lpstr>
      <vt:lpstr>Sociální inkluze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125</cp:revision>
  <cp:lastPrinted>2018-03-27T09:30:31Z</cp:lastPrinted>
  <dcterms:created xsi:type="dcterms:W3CDTF">2016-07-06T15:42:34Z</dcterms:created>
  <dcterms:modified xsi:type="dcterms:W3CDTF">2021-08-30T10:18:50Z</dcterms:modified>
</cp:coreProperties>
</file>