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9" r:id="rId3"/>
    <p:sldId id="258" r:id="rId4"/>
    <p:sldId id="283" r:id="rId5"/>
    <p:sldId id="289" r:id="rId6"/>
    <p:sldId id="295" r:id="rId7"/>
    <p:sldId id="296" r:id="rId8"/>
    <p:sldId id="284" r:id="rId9"/>
    <p:sldId id="298" r:id="rId10"/>
    <p:sldId id="297" r:id="rId11"/>
    <p:sldId id="290" r:id="rId12"/>
    <p:sldId id="294" r:id="rId13"/>
    <p:sldId id="285" r:id="rId14"/>
    <p:sldId id="291" r:id="rId15"/>
    <p:sldId id="286" r:id="rId16"/>
    <p:sldId id="292" r:id="rId17"/>
    <p:sldId id="288" r:id="rId18"/>
    <p:sldId id="293" r:id="rId19"/>
    <p:sldId id="281" r:id="rId2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KOMUNIKAČNÍ DOVEDNOSTI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Mgr. Dagmar Svobodová,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Komunikační model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3164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algn="just"/>
            <a:r>
              <a:rPr lang="cs-CZ" dirty="0"/>
              <a:t>Model komunikace lze znázornit jako </a:t>
            </a:r>
            <a:r>
              <a:rPr lang="cs-CZ" b="1" dirty="0"/>
              <a:t>dvousměrnou aktivitu</a:t>
            </a:r>
            <a:r>
              <a:rPr lang="cs-CZ" dirty="0"/>
              <a:t>, kde na jedné straně stojí komunikátor a na druhé straně komunikant, přičemž se jejich pozice vzájemně střídají.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Způsob výměny informací může být transakční nebo transformační.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Komunikace je </a:t>
            </a:r>
            <a:r>
              <a:rPr lang="cs-CZ" b="1" dirty="0"/>
              <a:t>intencionální </a:t>
            </a:r>
            <a:r>
              <a:rPr lang="cs-CZ" dirty="0"/>
              <a:t>se zaměřením na konkrétní účel.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Symbolická </a:t>
            </a:r>
            <a:r>
              <a:rPr lang="cs-CZ" dirty="0"/>
              <a:t>s využitím verbálních a neverbálních symbolů.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Srozumitelná </a:t>
            </a:r>
            <a:r>
              <a:rPr lang="cs-CZ" dirty="0"/>
              <a:t>podle mateřského jazyka k dorozumívání.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Nepřetržitá</a:t>
            </a:r>
            <a:r>
              <a:rPr lang="cs-CZ" dirty="0"/>
              <a:t> průběžným zapojením v komunikačním procesu. </a:t>
            </a:r>
          </a:p>
        </p:txBody>
      </p:sp>
    </p:spTree>
    <p:extLst>
      <p:ext uri="{BB962C8B-B14F-4D97-AF65-F5344CB8AC3E}">
        <p14:creationId xmlns:p14="http://schemas.microsoft.com/office/powerpoint/2010/main" val="771717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Druhy komunikace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703189"/>
            <a:ext cx="903649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/>
              <a:t>Druhy komunikace označují specifikum komunikační interakce </a:t>
            </a:r>
          </a:p>
          <a:p>
            <a:pPr algn="just"/>
            <a:r>
              <a:rPr lang="cs-CZ" dirty="0"/>
              <a:t>podle složek komunikačního projevu.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záměrná - nezáměrná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vědomá – nevědomá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kognitivní - afektivní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pozitivní – negativní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shodná - neshodná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asertivní - agresivní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manipulativní - pasivní</a:t>
            </a:r>
          </a:p>
          <a:p>
            <a:pPr algn="just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613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Druhy komunikace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91711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/>
              <a:t>Druhy komunikace označují specifikum komunikační interakce </a:t>
            </a:r>
          </a:p>
          <a:p>
            <a:pPr algn="just"/>
            <a:r>
              <a:rPr lang="cs-CZ" dirty="0"/>
              <a:t>podle složek komunikačního projevu.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masová, mezikulturní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intrapersonální - interpersonální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tváří v tvář - zprostředkovaná - postranní</a:t>
            </a:r>
          </a:p>
          <a:p>
            <a:pPr algn="just"/>
            <a:endParaRPr lang="cs-CZ" dirty="0"/>
          </a:p>
          <a:p>
            <a:pPr algn="just"/>
            <a:r>
              <a:rPr lang="cs-CZ" dirty="0" err="1"/>
              <a:t>diadycká</a:t>
            </a:r>
            <a:r>
              <a:rPr lang="cs-CZ" dirty="0"/>
              <a:t> intimní - dyadická, jednostranně řízená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jednosměrná - dvousměrná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činem - </a:t>
            </a:r>
            <a:r>
              <a:rPr lang="cs-CZ" dirty="0" err="1"/>
              <a:t>agování</a:t>
            </a:r>
            <a:r>
              <a:rPr lang="cs-CZ" dirty="0"/>
              <a:t>, komplementární</a:t>
            </a:r>
          </a:p>
          <a:p>
            <a:pPr algn="just"/>
            <a:endParaRPr lang="cs-CZ" dirty="0"/>
          </a:p>
          <a:p>
            <a:pPr algn="just"/>
            <a:r>
              <a:rPr lang="cs-CZ" dirty="0" err="1"/>
              <a:t>metakomunikace</a:t>
            </a:r>
            <a:r>
              <a:rPr lang="cs-CZ" dirty="0"/>
              <a:t> - dvojsmyslná mluva, dvojná zpětná vazba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468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Funkce komunikace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27220"/>
            <a:ext cx="79563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Funkcí komunikace je dorozumívání mezi lidmi, kde je podle komunikačních prostředků způsobem komunikace lidská řeč a písmo: 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Verbální </a:t>
            </a:r>
            <a:r>
              <a:rPr lang="cs-CZ" dirty="0"/>
              <a:t>komunikace - komunikace </a:t>
            </a:r>
            <a:r>
              <a:rPr lang="cs-CZ" b="1" dirty="0"/>
              <a:t>slovem </a:t>
            </a:r>
            <a:r>
              <a:rPr lang="cs-CZ" dirty="0"/>
              <a:t>či </a:t>
            </a:r>
            <a:r>
              <a:rPr lang="cs-CZ" b="1" dirty="0"/>
              <a:t>písmem 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Neverbální </a:t>
            </a:r>
            <a:r>
              <a:rPr lang="cs-CZ" dirty="0"/>
              <a:t>komunikace - dorozumívání beze slov 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Vizuální </a:t>
            </a:r>
            <a:r>
              <a:rPr lang="cs-CZ" dirty="0"/>
              <a:t>komunikace - komunikace prostřednictvím vizuálních prostředků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Paralelní </a:t>
            </a:r>
            <a:r>
              <a:rPr lang="cs-CZ" dirty="0"/>
              <a:t>komunikace 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Sériová </a:t>
            </a:r>
            <a:r>
              <a:rPr lang="cs-CZ" dirty="0"/>
              <a:t>komunikace 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Synchronní </a:t>
            </a:r>
            <a:r>
              <a:rPr lang="cs-CZ" dirty="0"/>
              <a:t>komunikace -vysílač i přijímač jsou taktovány hodinovým signálem nebo třetí stranou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9826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Komunikační styly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27220"/>
            <a:ext cx="79563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algn="just"/>
            <a:r>
              <a:rPr lang="cs-CZ" dirty="0" err="1">
                <a:solidFill>
                  <a:srgbClr val="000000"/>
                </a:solidFill>
              </a:rPr>
              <a:t>Satirová</a:t>
            </a:r>
            <a:r>
              <a:rPr lang="cs-CZ" dirty="0">
                <a:solidFill>
                  <a:srgbClr val="000000"/>
                </a:solidFill>
              </a:rPr>
              <a:t> rozlišuje čtyři komunikační styly:</a:t>
            </a:r>
          </a:p>
          <a:p>
            <a:pPr algn="just"/>
            <a:endParaRPr lang="cs-CZ" dirty="0"/>
          </a:p>
          <a:p>
            <a:pPr algn="just"/>
            <a:r>
              <a:rPr lang="pl-PL" dirty="0"/>
              <a:t>1)</a:t>
            </a:r>
            <a:r>
              <a:rPr lang="pl-PL" b="1" dirty="0"/>
              <a:t> Vinič </a:t>
            </a:r>
            <a:r>
              <a:rPr lang="pl-PL" dirty="0"/>
              <a:t>obviňuje a ponižuje okolí </a:t>
            </a:r>
          </a:p>
          <a:p>
            <a:pPr marL="342900" indent="-342900" algn="just">
              <a:buAutoNum type="arabicParenR"/>
            </a:pPr>
            <a:endParaRPr lang="pl-PL" dirty="0"/>
          </a:p>
          <a:p>
            <a:pPr algn="just"/>
            <a:r>
              <a:rPr lang="cs-CZ" dirty="0"/>
              <a:t>2) </a:t>
            </a:r>
            <a:r>
              <a:rPr lang="cs-CZ" b="1" dirty="0" err="1"/>
              <a:t>Smířlivec</a:t>
            </a:r>
            <a:r>
              <a:rPr lang="cs-CZ" b="1" dirty="0"/>
              <a:t> </a:t>
            </a:r>
            <a:r>
              <a:rPr lang="cs-CZ" dirty="0"/>
              <a:t>přijímá kritiku, neprosazuje se a obviňuje sebe sama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3) </a:t>
            </a:r>
            <a:r>
              <a:rPr lang="cs-CZ" b="1" dirty="0"/>
              <a:t>Rušič </a:t>
            </a:r>
            <a:r>
              <a:rPr lang="cs-CZ" dirty="0"/>
              <a:t>odvádí komunikaci od tématu a mění vlastní názor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4) </a:t>
            </a:r>
            <a:r>
              <a:rPr lang="cs-CZ" b="1" dirty="0"/>
              <a:t>Počítač </a:t>
            </a:r>
            <a:r>
              <a:rPr lang="cs-CZ" dirty="0"/>
              <a:t>je nelidsky objektivní a ignoruje pocity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3912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Receptivní komunikační dovednosti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9872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Mezi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receptivní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komunikační dovednosti řadíme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pozorování, naslouchání, empatii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Nasloucháním </a:t>
            </a:r>
            <a:r>
              <a:rPr lang="cs-CZ" dirty="0"/>
              <a:t>trávíme nejvíce času.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Každý den slyšíme různé zvuky a zprávy. Mnoho z nich si neuvědomujeme, protože uplatňujeme </a:t>
            </a:r>
            <a:r>
              <a:rPr lang="cs-CZ" b="1" dirty="0"/>
              <a:t>selektivní filtr</a:t>
            </a:r>
            <a:r>
              <a:rPr lang="cs-CZ" dirty="0"/>
              <a:t>. 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Empatické</a:t>
            </a:r>
            <a:r>
              <a:rPr lang="cs-CZ" dirty="0"/>
              <a:t> naslouchání probíhá ve třech fázích: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1) Identifikace emocí.</a:t>
            </a:r>
          </a:p>
          <a:p>
            <a:pPr algn="just"/>
            <a:r>
              <a:rPr lang="cs-CZ" dirty="0"/>
              <a:t>2) Vyslechnutí faktů se snahou porozumět souvislostem. </a:t>
            </a:r>
          </a:p>
          <a:p>
            <a:pPr algn="just"/>
            <a:r>
              <a:rPr lang="cs-CZ" dirty="0"/>
              <a:t>3) Nenechat člověka vyřešit svůj problém. </a:t>
            </a:r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434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Expresivní komunikační dovednosti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9872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rgbClr val="000000"/>
                </a:solidFill>
              </a:rPr>
              <a:t>Mezi </a:t>
            </a:r>
            <a:r>
              <a:rPr lang="cs-CZ" b="1" dirty="0">
                <a:solidFill>
                  <a:srgbClr val="000000"/>
                </a:solidFill>
              </a:rPr>
              <a:t>expresivní </a:t>
            </a:r>
            <a:r>
              <a:rPr lang="cs-CZ" dirty="0">
                <a:solidFill>
                  <a:srgbClr val="000000"/>
                </a:solidFill>
              </a:rPr>
              <a:t>komunikační dovednosti řadíme </a:t>
            </a:r>
            <a:r>
              <a:rPr lang="cs-CZ" b="1" dirty="0">
                <a:solidFill>
                  <a:srgbClr val="000000"/>
                </a:solidFill>
              </a:rPr>
              <a:t>dotazování, popisování, přijímání závěrů</a:t>
            </a:r>
            <a:r>
              <a:rPr lang="cs-CZ" dirty="0">
                <a:solidFill>
                  <a:srgbClr val="000000"/>
                </a:solidFill>
              </a:rPr>
              <a:t>.</a:t>
            </a:r>
            <a:r>
              <a:rPr lang="cs-CZ" dirty="0"/>
              <a:t> 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Dotazování </a:t>
            </a:r>
            <a:r>
              <a:rPr lang="cs-CZ" dirty="0"/>
              <a:t>je nejširším způsobem získávání informací od subjektů, se kterými komunikujeme.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Závěr je osobní </a:t>
            </a:r>
            <a:r>
              <a:rPr lang="cs-CZ" b="1" dirty="0"/>
              <a:t>názor, </a:t>
            </a:r>
            <a:r>
              <a:rPr lang="cs-CZ" dirty="0"/>
              <a:t>který vyjadřuje specifické osobní hledisko jednotlivce, individuální stanovisko člověka a jedinečný postoj konkrétní osoby k určité skutečnosti.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Přijímat závěry lze jako </a:t>
            </a:r>
            <a:r>
              <a:rPr lang="cs-CZ" b="1" dirty="0"/>
              <a:t>shrnutí</a:t>
            </a:r>
            <a:r>
              <a:rPr lang="cs-CZ" dirty="0"/>
              <a:t> nebo </a:t>
            </a:r>
            <a:r>
              <a:rPr lang="cs-CZ" b="1" dirty="0"/>
              <a:t>rekapitulaci </a:t>
            </a:r>
            <a:r>
              <a:rPr lang="cs-CZ" dirty="0"/>
              <a:t>výsledků jednání nebo jako </a:t>
            </a:r>
            <a:r>
              <a:rPr lang="cs-CZ" b="1" dirty="0"/>
              <a:t>epilog</a:t>
            </a:r>
            <a:r>
              <a:rPr lang="cs-CZ" dirty="0"/>
              <a:t>, což je poslední část stati a doslov. </a:t>
            </a:r>
          </a:p>
        </p:txBody>
      </p:sp>
    </p:spTree>
    <p:extLst>
      <p:ext uri="{BB962C8B-B14F-4D97-AF65-F5344CB8AC3E}">
        <p14:creationId xmlns:p14="http://schemas.microsoft.com/office/powerpoint/2010/main" val="2503549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pl-PL" b="1" dirty="0">
                <a:solidFill>
                  <a:srgbClr val="002060"/>
                </a:solidFill>
                <a:cs typeface="Arial" panose="020B0604020202020204" pitchFamily="34" charset="0"/>
              </a:rPr>
              <a:t>Metakomunikace a nevhodné reagování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1002090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/>
              <a:t>Metakanály</a:t>
            </a:r>
            <a:r>
              <a:rPr lang="cs-CZ" b="1" dirty="0"/>
              <a:t> 	            Metajazyk 	                      Dvojsmyslná mluva </a:t>
            </a:r>
          </a:p>
          <a:p>
            <a:r>
              <a:rPr lang="cs-CZ" b="1" dirty="0"/>
              <a:t>	</a:t>
            </a:r>
          </a:p>
          <a:p>
            <a:r>
              <a:rPr lang="cs-CZ" dirty="0"/>
              <a:t>Dvojná vazba 	            Kontextová situace 	      Emoční zabarvení hlasu 	</a:t>
            </a:r>
          </a:p>
          <a:p>
            <a:endParaRPr lang="cs-CZ" dirty="0"/>
          </a:p>
          <a:p>
            <a:r>
              <a:rPr lang="cs-CZ" dirty="0"/>
              <a:t>Popírání pocitů 	            Hodnotící reagování </a:t>
            </a:r>
          </a:p>
          <a:p>
            <a:endParaRPr lang="cs-CZ" dirty="0"/>
          </a:p>
          <a:p>
            <a:r>
              <a:rPr lang="cs-CZ" dirty="0"/>
              <a:t>Zobecňující reagování        Kladení otázek 	</a:t>
            </a:r>
          </a:p>
          <a:p>
            <a:endParaRPr lang="cs-CZ" dirty="0"/>
          </a:p>
          <a:p>
            <a:r>
              <a:rPr lang="cs-CZ" dirty="0"/>
              <a:t>Odhalování </a:t>
            </a:r>
          </a:p>
          <a:p>
            <a:endParaRPr lang="cs-CZ" dirty="0"/>
          </a:p>
          <a:p>
            <a:r>
              <a:rPr lang="cs-CZ" dirty="0"/>
              <a:t>Předsudky 	            Rady k řešení situace 	     Obrana svěřujícího se oponenta </a:t>
            </a:r>
          </a:p>
          <a:p>
            <a:endParaRPr lang="cs-CZ" dirty="0"/>
          </a:p>
          <a:p>
            <a:r>
              <a:rPr lang="cs-CZ" dirty="0"/>
              <a:t>	</a:t>
            </a:r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19504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pl-PL" b="1" dirty="0">
                <a:solidFill>
                  <a:srgbClr val="002060"/>
                </a:solidFill>
                <a:cs typeface="Arial" panose="020B0604020202020204" pitchFamily="34" charset="0"/>
              </a:rPr>
              <a:t>Typy posluchače podle nevhodného reagování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1002090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00000"/>
                </a:solidFill>
              </a:rPr>
              <a:t>Líný</a:t>
            </a:r>
            <a:r>
              <a:rPr lang="cs-CZ" dirty="0">
                <a:solidFill>
                  <a:srgbClr val="000000"/>
                </a:solidFill>
              </a:rPr>
              <a:t> posluchač </a:t>
            </a:r>
          </a:p>
          <a:p>
            <a:endParaRPr lang="cs-CZ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000000"/>
                </a:solidFill>
              </a:rPr>
              <a:t>Nejistý</a:t>
            </a:r>
            <a:r>
              <a:rPr lang="cs-CZ" dirty="0">
                <a:solidFill>
                  <a:srgbClr val="000000"/>
                </a:solidFill>
              </a:rPr>
              <a:t> posluchač </a:t>
            </a:r>
          </a:p>
          <a:p>
            <a:r>
              <a:rPr lang="cs-CZ" dirty="0">
                <a:solidFill>
                  <a:srgbClr val="000000"/>
                </a:solidFill>
              </a:rPr>
              <a:t>	</a:t>
            </a:r>
          </a:p>
          <a:p>
            <a:r>
              <a:rPr lang="cs-CZ" b="1" dirty="0">
                <a:solidFill>
                  <a:srgbClr val="000000"/>
                </a:solidFill>
              </a:rPr>
              <a:t>Nesoustředěný</a:t>
            </a:r>
            <a:r>
              <a:rPr lang="cs-CZ" dirty="0">
                <a:solidFill>
                  <a:srgbClr val="000000"/>
                </a:solidFill>
              </a:rPr>
              <a:t> posluchač </a:t>
            </a:r>
          </a:p>
          <a:p>
            <a:endParaRPr lang="cs-CZ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000000"/>
                </a:solidFill>
              </a:rPr>
              <a:t>Egoistický</a:t>
            </a:r>
            <a:r>
              <a:rPr lang="cs-CZ" dirty="0">
                <a:solidFill>
                  <a:srgbClr val="000000"/>
                </a:solidFill>
              </a:rPr>
              <a:t> posluchač </a:t>
            </a:r>
          </a:p>
          <a:p>
            <a:r>
              <a:rPr lang="cs-CZ" dirty="0">
                <a:solidFill>
                  <a:srgbClr val="000000"/>
                </a:solidFill>
              </a:rPr>
              <a:t>	</a:t>
            </a:r>
          </a:p>
          <a:p>
            <a:r>
              <a:rPr lang="cs-CZ" b="1" dirty="0">
                <a:solidFill>
                  <a:srgbClr val="000000"/>
                </a:solidFill>
              </a:rPr>
              <a:t>Střídavě</a:t>
            </a:r>
            <a:r>
              <a:rPr lang="cs-CZ" dirty="0">
                <a:solidFill>
                  <a:srgbClr val="000000"/>
                </a:solidFill>
              </a:rPr>
              <a:t> vnímající posluchač </a:t>
            </a:r>
          </a:p>
          <a:p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r>
              <a:rPr lang="cs-CZ" b="1" dirty="0">
                <a:solidFill>
                  <a:srgbClr val="000000"/>
                </a:solidFill>
              </a:rPr>
              <a:t>Pasivní</a:t>
            </a:r>
            <a:r>
              <a:rPr lang="cs-CZ" dirty="0">
                <a:solidFill>
                  <a:srgbClr val="000000"/>
                </a:solidFill>
              </a:rPr>
              <a:t> posluchač 	</a:t>
            </a:r>
          </a:p>
          <a:p>
            <a:endParaRPr lang="cs-CZ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000000"/>
                </a:solidFill>
              </a:rPr>
              <a:t>Kompetitivní</a:t>
            </a:r>
            <a:r>
              <a:rPr lang="cs-CZ" dirty="0">
                <a:solidFill>
                  <a:srgbClr val="000000"/>
                </a:solidFill>
              </a:rPr>
              <a:t> posluchač </a:t>
            </a:r>
          </a:p>
          <a:p>
            <a:r>
              <a:rPr lang="cs-CZ" dirty="0"/>
              <a:t>	</a:t>
            </a:r>
          </a:p>
          <a:p>
            <a:r>
              <a:rPr lang="cs-CZ" dirty="0"/>
              <a:t>	</a:t>
            </a:r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35486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" y="1148238"/>
            <a:ext cx="9144000" cy="15465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rgbClr val="002060"/>
                </a:solidFill>
              </a:rPr>
              <a:t>Fungování základních prvků komunikačního procesu je ovlivněno druhy komunikace.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rgbClr val="002060"/>
                </a:solidFill>
              </a:rPr>
              <a:t>Vybrané komunikační teorie mají praktický význam.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rgbClr val="002060"/>
                </a:solidFill>
              </a:rPr>
              <a:t>Součástí komunikace je naslouchání, které zaujímá v komunikačních procesech nejvýznamnější prostor.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rgbClr val="002060"/>
                </a:solidFill>
              </a:rPr>
              <a:t>Faktory ovlivňující kvalitu naslouchání mají dopady na postoje a ochotu lidí naslouchat.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rgbClr val="002060"/>
                </a:solidFill>
              </a:rPr>
              <a:t>Interpretační chyby snižují efektivitu naslouchání.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>
                <a:solidFill>
                  <a:schemeClr val="bg1"/>
                </a:solidFill>
              </a:rPr>
              <a:t>Úvod </a:t>
            </a:r>
          </a:p>
          <a:p>
            <a:r>
              <a:rPr lang="pl-PL" sz="3000" b="1" dirty="0">
                <a:solidFill>
                  <a:schemeClr val="bg1"/>
                </a:solidFill>
              </a:rPr>
              <a:t>do komunikace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385667"/>
            <a:ext cx="3604568" cy="36660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Vymezení komunikace a vybrané teorie komunikace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Komunikační proces a druhy komunikace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Funkce komunikace a komunikační styly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Receptivní a expresivní komunikační dovednosti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Efektivní naslouchání s metodou aktivního účastníka</a:t>
            </a:r>
          </a:p>
          <a:p>
            <a:pPr marL="0" indent="0">
              <a:buNone/>
            </a:pPr>
            <a:r>
              <a:rPr lang="pl-PL" sz="1800" b="1" dirty="0">
                <a:solidFill>
                  <a:srgbClr val="002060"/>
                </a:solidFill>
                <a:cs typeface="Arial" panose="020B0604020202020204" pitchFamily="34" charset="0"/>
              </a:rPr>
              <a:t>Metakomunikace a nevhodné reagování posluchače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967317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2500" b="1" cap="all" dirty="0">
                <a:solidFill>
                  <a:schemeClr val="bg1">
                    <a:lumMod val="95000"/>
                  </a:schemeClr>
                </a:solidFill>
              </a:rPr>
              <a:t>Úvod </a:t>
            </a:r>
          </a:p>
          <a:p>
            <a:pPr lvl="0"/>
            <a:r>
              <a:rPr lang="cs-CZ" sz="2500" b="1" cap="all" dirty="0">
                <a:solidFill>
                  <a:schemeClr val="bg1">
                    <a:lumMod val="95000"/>
                  </a:schemeClr>
                </a:solidFill>
              </a:rPr>
              <a:t>Do komunikace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094771" y="312822"/>
            <a:ext cx="3745897" cy="31950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  <a:endParaRPr lang="cs-CZ" sz="1400" dirty="0"/>
          </a:p>
          <a:p>
            <a:r>
              <a:rPr lang="cs-CZ" sz="1400" dirty="0">
                <a:solidFill>
                  <a:srgbClr val="002060"/>
                </a:solidFill>
              </a:rPr>
              <a:t>Definovat komunikaci jako proces. </a:t>
            </a:r>
          </a:p>
          <a:p>
            <a:r>
              <a:rPr lang="cs-CZ" sz="1400" dirty="0">
                <a:solidFill>
                  <a:srgbClr val="002060"/>
                </a:solidFill>
              </a:rPr>
              <a:t>Popsat komunikační model s komunikačními prvky. </a:t>
            </a:r>
          </a:p>
          <a:p>
            <a:r>
              <a:rPr lang="pl-PL" sz="1400" dirty="0">
                <a:solidFill>
                  <a:srgbClr val="002060"/>
                </a:solidFill>
              </a:rPr>
              <a:t>Specifikovat druhy komunikace a jejich funkce. </a:t>
            </a:r>
          </a:p>
          <a:p>
            <a:r>
              <a:rPr lang="cs-CZ" sz="1400" dirty="0">
                <a:solidFill>
                  <a:srgbClr val="002060"/>
                </a:solidFill>
              </a:rPr>
              <a:t>Rozlišovat receptivní komunikační dovednosti. </a:t>
            </a:r>
          </a:p>
          <a:p>
            <a:r>
              <a:rPr lang="cs-CZ" sz="1400" dirty="0">
                <a:solidFill>
                  <a:srgbClr val="002060"/>
                </a:solidFill>
              </a:rPr>
              <a:t>Pochopit význam expresivních komunikačních dovedností. </a:t>
            </a:r>
          </a:p>
          <a:p>
            <a:r>
              <a:rPr lang="cs-CZ" sz="1400" dirty="0">
                <a:solidFill>
                  <a:srgbClr val="002060"/>
                </a:solidFill>
              </a:rPr>
              <a:t>Kombinovat efektivní naslouchání s metodou pozorujícího účastníka.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Vymezení komunikace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3164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Komunikace je výměna významů mezi jedinci pomocí společného systému symbolů </a:t>
            </a:r>
          </a:p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a přenosu informací. </a:t>
            </a: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/>
              <a:t>Objevuje se řada nových komunikačních prostředků, proto se posiluje zájem odborníků o komunikaci, která se stává samostatným předmětem studia. 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Transakční analýza</a:t>
            </a:r>
            <a:r>
              <a:rPr lang="cs-CZ" dirty="0"/>
              <a:t> - E. Berne a D. </a:t>
            </a:r>
            <a:r>
              <a:rPr lang="cs-CZ" dirty="0" err="1"/>
              <a:t>Harris</a:t>
            </a:r>
            <a:r>
              <a:rPr lang="cs-CZ" dirty="0"/>
              <a:t>, tři úrovně </a:t>
            </a:r>
            <a:r>
              <a:rPr lang="cs-CZ" b="1" dirty="0"/>
              <a:t>dětské ego – rodičovské ego – dospělé ego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err="1"/>
              <a:t>Watzlawickova</a:t>
            </a:r>
            <a:r>
              <a:rPr lang="cs-CZ" b="1" dirty="0"/>
              <a:t> </a:t>
            </a:r>
            <a:r>
              <a:rPr lang="cs-CZ" dirty="0"/>
              <a:t>komunikační teorie - vztahová a obsahová rovina komunikace, digitální </a:t>
            </a:r>
            <a:r>
              <a:rPr lang="cs-CZ"/>
              <a:t>a analogová </a:t>
            </a:r>
            <a:r>
              <a:rPr lang="cs-CZ" dirty="0"/>
              <a:t>komunikace</a:t>
            </a:r>
          </a:p>
          <a:p>
            <a:pPr algn="just"/>
            <a:endParaRPr lang="cs-CZ" dirty="0"/>
          </a:p>
          <a:p>
            <a:pPr algn="just"/>
            <a:r>
              <a:rPr lang="cs-CZ" b="1" dirty="0" err="1"/>
              <a:t>Rogersova</a:t>
            </a:r>
            <a:r>
              <a:rPr lang="cs-CZ" b="1" dirty="0"/>
              <a:t> </a:t>
            </a:r>
            <a:r>
              <a:rPr lang="cs-CZ" dirty="0"/>
              <a:t>teorie komunikace - empatické naslouchání klientovi</a:t>
            </a:r>
          </a:p>
        </p:txBody>
      </p:sp>
    </p:spTree>
    <p:extLst>
      <p:ext uri="{BB962C8B-B14F-4D97-AF65-F5344CB8AC3E}">
        <p14:creationId xmlns:p14="http://schemas.microsoft.com/office/powerpoint/2010/main" val="57960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Vybrané teorie komunikace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31641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/>
              <a:t>Cohnova</a:t>
            </a:r>
            <a:r>
              <a:rPr lang="cs-CZ" dirty="0"/>
              <a:t> teorie </a:t>
            </a:r>
            <a:r>
              <a:rPr lang="cs-CZ" b="1" dirty="0"/>
              <a:t>TCI </a:t>
            </a:r>
            <a:r>
              <a:rPr lang="cs-CZ" dirty="0"/>
              <a:t>- tematicky centralizovaný interakční systém s pravidly </a:t>
            </a:r>
          </a:p>
          <a:p>
            <a:r>
              <a:rPr lang="cs-CZ" dirty="0"/>
              <a:t>pro úspěšnou komunikaci</a:t>
            </a:r>
          </a:p>
          <a:p>
            <a:endParaRPr lang="cs-CZ" dirty="0"/>
          </a:p>
          <a:p>
            <a:r>
              <a:rPr lang="cs-CZ" dirty="0"/>
              <a:t>1) Buď sám sebou, buď sám sobě představeným. </a:t>
            </a:r>
          </a:p>
          <a:p>
            <a:r>
              <a:rPr lang="cs-CZ" dirty="0"/>
              <a:t>2) Zastupuj sám sebe ve svých vystoupeních. </a:t>
            </a:r>
          </a:p>
          <a:p>
            <a:r>
              <a:rPr lang="cs-CZ" dirty="0"/>
              <a:t>3) Těžkosti mají přednost, nevyhýbej se jim. </a:t>
            </a:r>
          </a:p>
          <a:p>
            <a:r>
              <a:rPr lang="cs-CZ" dirty="0"/>
              <a:t>4) Kladeš-li otázky, uvědom si proč a sám si na ně odpověz. </a:t>
            </a:r>
          </a:p>
          <a:p>
            <a:r>
              <a:rPr lang="cs-CZ" dirty="0"/>
              <a:t>5) Buď autentický a výběrový v komunikaci. Uvědomuj si, co si myslíš, co prožíváš, děláš a říkáš. </a:t>
            </a:r>
          </a:p>
          <a:p>
            <a:r>
              <a:rPr lang="es-ES" dirty="0"/>
              <a:t>6) Zdrž se interpretace a hodnocení jiných. </a:t>
            </a:r>
          </a:p>
          <a:p>
            <a:r>
              <a:rPr lang="cs-CZ" dirty="0"/>
              <a:t>7) Zobecňuj méně. </a:t>
            </a:r>
          </a:p>
          <a:p>
            <a:r>
              <a:rPr lang="cs-CZ" dirty="0"/>
              <a:t>8) Říkáš-li něco o chování spolupracovníka, dodej, co pro tebe znamená. </a:t>
            </a:r>
          </a:p>
          <a:p>
            <a:r>
              <a:rPr lang="cs-CZ" dirty="0"/>
              <a:t>9) Neoficiální řeči mají přednost, protože jsou důležitější, než se zdá. </a:t>
            </a:r>
          </a:p>
          <a:p>
            <a:r>
              <a:rPr lang="pl-PL" dirty="0"/>
              <a:t>10) Když komunikujeme, tak o jednom tématu.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814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Vnímání komunikačního procesu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1504" y="703189"/>
            <a:ext cx="90049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1) Vnímání dat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žijeme ve světě nezpracovaných dat, protože něco vnímáme</a:t>
            </a:r>
          </a:p>
          <a:p>
            <a:pPr algn="just"/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a něco ne. Záleží na síle podnětu a na našem výběru. Podnět se stane nebo nestane součástí našeho komunikačního kontextu. Výběr je filtr, který nás chrání před informačním přetížením, kde významnou roli hraje míra naši pozornosti a význam podnětu.</a:t>
            </a:r>
          </a:p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/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2) Spojování dat významem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data jsou přeměněna na informaci. Vybraná a uspořádaná data jsou spojena a naplněna podle významu, kterým je obsahová úroveň informace. </a:t>
            </a:r>
          </a:p>
          <a:p>
            <a:pPr algn="just"/>
            <a:endParaRPr lang="cs-CZ" dirty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3)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Vkládání záměru a postoje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konkretizování ve smyslu postoje, kterým může být citový vztah nebo konativní zaměřenost. </a:t>
            </a:r>
          </a:p>
          <a:p>
            <a:endParaRPr lang="cs-CZ" dirty="0">
              <a:solidFill>
                <a:srgbClr val="30787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652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Vnímání komunikačního procesu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9702"/>
            <a:ext cx="91440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</a:rPr>
              <a:t>4)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</a:rPr>
              <a:t> 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</a:rPr>
              <a:t>Epizodické uspořádání dat 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</a:rPr>
              <a:t>– informace mají podobu jednotek, které účastník spojuje a vytváří tak představu o minulosti, přítomnosti a budoucnosti reality, o závislosti jednotlivých epizodických jednotek. </a:t>
            </a:r>
          </a:p>
          <a:p>
            <a:pPr algn="just"/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5) Hlavní smlouva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jde o vnímání role jedince ve vzájemných vztazích, kdy si uvědomuje, co je normální, správné a co naopak nevhodné. </a:t>
            </a:r>
          </a:p>
          <a:p>
            <a:pPr algn="just"/>
            <a:endParaRPr lang="cs-CZ" dirty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6) Soubor předpokladů, očekávání a pravidel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jde o životní scénář, vzory a pravidla chování získaná výchovou. </a:t>
            </a:r>
          </a:p>
          <a:p>
            <a:pPr algn="just"/>
            <a:endParaRPr lang="cs-CZ" dirty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7)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Kulturní model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jsou vztahy vymezené kulturou, ve které žijeme a kde roli hrají politické a ideologické standardy, včetně celkového kulturního rámce. </a:t>
            </a:r>
          </a:p>
        </p:txBody>
      </p:sp>
    </p:spTree>
    <p:extLst>
      <p:ext uri="{BB962C8B-B14F-4D97-AF65-F5344CB8AC3E}">
        <p14:creationId xmlns:p14="http://schemas.microsoft.com/office/powerpoint/2010/main" val="4140721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Komunikační proces 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703189"/>
            <a:ext cx="90364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Součástmi komunikačního procesu jsou komunikační prvky, </a:t>
            </a:r>
          </a:p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mezi které patří: 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1) Komunikátor  </a:t>
            </a:r>
          </a:p>
          <a:p>
            <a:pPr algn="just"/>
            <a:r>
              <a:rPr lang="cs-CZ" dirty="0"/>
              <a:t>2) Komunikant</a:t>
            </a:r>
          </a:p>
          <a:p>
            <a:pPr algn="just"/>
            <a:r>
              <a:rPr lang="cs-CZ" dirty="0"/>
              <a:t>3) Komuniké</a:t>
            </a:r>
          </a:p>
          <a:p>
            <a:pPr algn="just"/>
            <a:r>
              <a:rPr lang="cs-CZ" dirty="0"/>
              <a:t>4) Komunikační jazyk </a:t>
            </a:r>
          </a:p>
          <a:p>
            <a:pPr algn="just"/>
            <a:r>
              <a:rPr lang="cs-CZ" dirty="0"/>
              <a:t>5) Komunikační kanál</a:t>
            </a:r>
          </a:p>
          <a:p>
            <a:pPr algn="just"/>
            <a:r>
              <a:rPr lang="cs-CZ" dirty="0"/>
              <a:t>6) </a:t>
            </a:r>
            <a:r>
              <a:rPr lang="en-US" dirty="0" err="1"/>
              <a:t>Zpětná</a:t>
            </a:r>
            <a:r>
              <a:rPr lang="en-US" dirty="0"/>
              <a:t> </a:t>
            </a:r>
            <a:r>
              <a:rPr lang="en-US" dirty="0" err="1"/>
              <a:t>vazba</a:t>
            </a:r>
            <a:r>
              <a:rPr lang="en-US" dirty="0"/>
              <a:t> </a:t>
            </a:r>
            <a:r>
              <a:rPr lang="cs-CZ" dirty="0"/>
              <a:t>(feedback)</a:t>
            </a:r>
          </a:p>
          <a:p>
            <a:pPr algn="just"/>
            <a:r>
              <a:rPr lang="cs-CZ" dirty="0"/>
              <a:t>7) Komunikační prostředí </a:t>
            </a:r>
          </a:p>
          <a:p>
            <a:pPr algn="just"/>
            <a:r>
              <a:rPr lang="cs-CZ" dirty="0"/>
              <a:t>8) Kontext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Podstatu vzájemnosti v komunikaci lze vyjádřit pojmem </a:t>
            </a:r>
            <a:r>
              <a:rPr lang="cs-CZ" b="1" dirty="0"/>
              <a:t>interakce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Souhlasné interaktivní působení je </a:t>
            </a:r>
            <a:r>
              <a:rPr lang="cs-CZ" b="1" dirty="0"/>
              <a:t>spolupráce</a:t>
            </a:r>
            <a:r>
              <a:rPr lang="cs-CZ" dirty="0"/>
              <a:t>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031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Sociální interakce v komunikaci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903649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/>
              <a:t>Komunikace probíhá v souvislosti se sociálním chováním lidí a je nezbytná k </a:t>
            </a:r>
            <a:r>
              <a:rPr lang="cs-CZ" dirty="0" err="1"/>
              <a:t>sebevyjadřování</a:t>
            </a:r>
            <a:r>
              <a:rPr lang="cs-CZ" dirty="0"/>
              <a:t>. </a:t>
            </a:r>
          </a:p>
          <a:p>
            <a:r>
              <a:rPr lang="cs-CZ" dirty="0"/>
              <a:t>V komunikačním procesu jsou přenášeny informace v mluvené, psané a vizuální formě. Komunikace je výměnou významů mezi lidmi použitím systému symbolů. </a:t>
            </a:r>
          </a:p>
          <a:p>
            <a:endParaRPr lang="cs-CZ" dirty="0"/>
          </a:p>
          <a:p>
            <a:r>
              <a:rPr lang="cs-CZ" dirty="0"/>
              <a:t>Komunikace souvisí se </a:t>
            </a:r>
            <a:r>
              <a:rPr lang="cs-CZ" b="1" dirty="0"/>
              <a:t>sociální interakcí</a:t>
            </a:r>
            <a:r>
              <a:rPr lang="cs-CZ" dirty="0"/>
              <a:t>, která je pozitivně realizovaná v podobě kooperace, participace, konsensu, koordinace, synergie, akomodace a asimilace. </a:t>
            </a:r>
          </a:p>
          <a:p>
            <a:endParaRPr lang="cs-CZ" dirty="0"/>
          </a:p>
          <a:p>
            <a:r>
              <a:rPr lang="cs-CZ" dirty="0"/>
              <a:t>V negativní podobě jako soutěživost, rivalita, segregace, diskriminace, vyobcování nebo konflikt. Nezaměnitelný image komunikující získává významným znakem v úpravě zevnějšku, osobních vlastností a chování. </a:t>
            </a:r>
          </a:p>
          <a:p>
            <a:endParaRPr lang="cs-CZ" dirty="0"/>
          </a:p>
          <a:p>
            <a:r>
              <a:rPr lang="cs-CZ" dirty="0"/>
              <a:t>Věrohodnost image závisí na souladu s celkovou osobní identitou a s představou o společenství, jehož je komunikující součástí.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050440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2464</TotalTime>
  <Words>1280</Words>
  <Application>Microsoft Office PowerPoint</Application>
  <PresentationFormat>Předvádění na obrazovce (16:9)</PresentationFormat>
  <Paragraphs>263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Vymezení komunikace </vt:lpstr>
      <vt:lpstr>Vybrané teorie komunikace </vt:lpstr>
      <vt:lpstr>Vnímání komunikačního procesu </vt:lpstr>
      <vt:lpstr>Vnímání komunikačního procesu </vt:lpstr>
      <vt:lpstr>Komunikační proces  </vt:lpstr>
      <vt:lpstr>Sociální interakce v komunikaci</vt:lpstr>
      <vt:lpstr>Komunikační model </vt:lpstr>
      <vt:lpstr>Druhy komunikace </vt:lpstr>
      <vt:lpstr>Druhy komunikace </vt:lpstr>
      <vt:lpstr>Funkce komunikace </vt:lpstr>
      <vt:lpstr>Komunikační styly </vt:lpstr>
      <vt:lpstr>Receptivní komunikační dovednosti </vt:lpstr>
      <vt:lpstr>Expresivní komunikační dovednosti </vt:lpstr>
      <vt:lpstr>Metakomunikace a nevhodné reagování </vt:lpstr>
      <vt:lpstr>Typy posluchače podle nevhodného reagování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svo0002</cp:lastModifiedBy>
  <cp:revision>73</cp:revision>
  <cp:lastPrinted>2018-03-27T09:30:31Z</cp:lastPrinted>
  <dcterms:created xsi:type="dcterms:W3CDTF">2016-07-06T15:42:34Z</dcterms:created>
  <dcterms:modified xsi:type="dcterms:W3CDTF">2021-09-13T09:32:49Z</dcterms:modified>
</cp:coreProperties>
</file>