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7" r:id="rId2"/>
    <p:sldId id="259" r:id="rId3"/>
    <p:sldId id="258" r:id="rId4"/>
    <p:sldId id="283" r:id="rId5"/>
    <p:sldId id="289" r:id="rId6"/>
    <p:sldId id="295" r:id="rId7"/>
    <p:sldId id="296" r:id="rId8"/>
    <p:sldId id="284" r:id="rId9"/>
    <p:sldId id="298" r:id="rId10"/>
    <p:sldId id="297" r:id="rId11"/>
    <p:sldId id="290" r:id="rId12"/>
    <p:sldId id="294" r:id="rId13"/>
    <p:sldId id="285" r:id="rId14"/>
    <p:sldId id="291" r:id="rId15"/>
    <p:sldId id="286" r:id="rId16"/>
    <p:sldId id="292" r:id="rId17"/>
    <p:sldId id="288" r:id="rId18"/>
    <p:sldId id="293" r:id="rId19"/>
    <p:sldId id="281" r:id="rId20"/>
  </p:sldIdLst>
  <p:sldSz cx="9144000" cy="5143500" type="screen16x9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3" d="100"/>
          <a:sy n="143" d="100"/>
        </p:scale>
        <p:origin x="684" y="1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13.09.2021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58937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</p:spPr>
        <p:txBody>
          <a:bodyPr lIns="68580" tIns="34290" rIns="68580" bIns="34290" anchor="b"/>
          <a:lstStyle>
            <a:lvl1pPr algn="ctr">
              <a:defRPr sz="45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  <a:prstGeom prst="rect">
            <a:avLst/>
          </a:prstGeom>
        </p:spPr>
        <p:txBody>
          <a:bodyPr lIns="68580" tIns="34290" rIns="68580" bIns="34290"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F066A928-83BD-4B3B-AB3B-789638C2D817}" type="datetime1">
              <a:rPr lang="cs-CZ" smtClean="0"/>
              <a:t>13.09.2021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3403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3" r:id="rId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3939903"/>
            <a:ext cx="936104" cy="730162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95537" y="2365809"/>
            <a:ext cx="6704527" cy="2304256"/>
          </a:xfrm>
          <a:prstGeom prst="rect">
            <a:avLst/>
          </a:prstGeom>
          <a:solidFill>
            <a:schemeClr val="tx1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cs-CZ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KOMUNIKAČNÍ DOVEDNOSTI</a:t>
            </a:r>
          </a:p>
          <a:p>
            <a:pPr algn="ctr"/>
            <a:r>
              <a:rPr lang="cs-CZ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Vyučující:</a:t>
            </a:r>
          </a:p>
          <a:p>
            <a:pPr algn="ctr"/>
            <a:r>
              <a:rPr lang="cs-CZ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Mgr. Dagmar Svobodová, Ph.D.</a:t>
            </a: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0" y="700089"/>
            <a:ext cx="5111750" cy="2159000"/>
          </a:xfrm>
          <a:prstGeom prst="rect">
            <a:avLst/>
          </a:prstGeom>
        </p:spPr>
        <p:txBody>
          <a:bodyPr lIns="68580" tIns="34290" rIns="68580" bIns="34290" anchor="t">
            <a:normAutofit/>
          </a:bodyPr>
          <a:lstStyle/>
          <a:p>
            <a:pPr algn="l"/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</a:t>
            </a: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</a:t>
            </a: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7313614"/>
              </p:ext>
            </p:extLst>
          </p:nvPr>
        </p:nvGraphicFramePr>
        <p:xfrm>
          <a:off x="539552" y="1563901"/>
          <a:ext cx="6480720" cy="4356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66916">
                  <a:extLst>
                    <a:ext uri="{9D8B030D-6E8A-4147-A177-3AD203B41FA5}">
                      <a16:colId xmlns:a16="http://schemas.microsoft.com/office/drawing/2014/main" val="3755197986"/>
                    </a:ext>
                  </a:extLst>
                </a:gridCol>
                <a:gridCol w="4213804">
                  <a:extLst>
                    <a:ext uri="{9D8B030D-6E8A-4147-A177-3AD203B41FA5}">
                      <a16:colId xmlns:a16="http://schemas.microsoft.com/office/drawing/2014/main" val="4011610095"/>
                    </a:ext>
                  </a:extLst>
                </a:gridCol>
              </a:tblGrid>
              <a:tr h="217805">
                <a:tc>
                  <a:txBody>
                    <a:bodyPr/>
                    <a:lstStyle/>
                    <a:p>
                      <a:pPr indent="180340" algn="l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Název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Rozvoj vzdělávání na Slezské univerzitě v Opavě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6872320"/>
                  </a:ext>
                </a:extLst>
              </a:tr>
              <a:tr h="217805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Registrační číslo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chemeClr val="bg1"/>
                          </a:solidFill>
                          <a:effectLst/>
                        </a:rPr>
                        <a:t>CZ.02.2.69/0.0./0.0/16_015/0002400</a:t>
                      </a:r>
                      <a:endParaRPr lang="cs-CZ" sz="1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2484205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878013" y="2826823"/>
            <a:ext cx="184727" cy="369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1025" name="Obrázek 8" descr="Logolink_OP_VVV_hor_barva_cz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074" y="250328"/>
            <a:ext cx="550545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878013" y="4557199"/>
            <a:ext cx="184727" cy="369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56408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7200800" cy="507703"/>
          </a:xfrm>
        </p:spPr>
        <p:txBody>
          <a:bodyPr/>
          <a:lstStyle/>
          <a:p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Komunikační model</a:t>
            </a:r>
            <a:b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703189"/>
            <a:ext cx="831641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/>
          </a:p>
          <a:p>
            <a:pPr algn="just"/>
            <a:r>
              <a:rPr lang="cs-CZ" dirty="0"/>
              <a:t>Model komunikace lze znázornit jako </a:t>
            </a:r>
            <a:r>
              <a:rPr lang="cs-CZ" b="1" dirty="0"/>
              <a:t>dvousměrnou aktivitu</a:t>
            </a:r>
            <a:r>
              <a:rPr lang="cs-CZ" dirty="0"/>
              <a:t>, kde na jedné straně stojí komunikátor a na druhé straně komunikant, přičemž se jejich pozice vzájemně střídají. 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Způsob výměny informací může být transakční nebo transformační. 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Komunikace je </a:t>
            </a:r>
            <a:r>
              <a:rPr lang="cs-CZ" b="1" dirty="0"/>
              <a:t>intencionální </a:t>
            </a:r>
            <a:r>
              <a:rPr lang="cs-CZ" dirty="0"/>
              <a:t>se zaměřením na konkrétní účel.</a:t>
            </a:r>
          </a:p>
          <a:p>
            <a:pPr algn="just"/>
            <a:endParaRPr lang="cs-CZ" b="1" dirty="0"/>
          </a:p>
          <a:p>
            <a:pPr algn="just"/>
            <a:r>
              <a:rPr lang="cs-CZ" b="1" dirty="0"/>
              <a:t>Symbolická </a:t>
            </a:r>
            <a:r>
              <a:rPr lang="cs-CZ" dirty="0"/>
              <a:t>s využitím verbálních a neverbálních symbolů.</a:t>
            </a:r>
          </a:p>
          <a:p>
            <a:pPr algn="just"/>
            <a:endParaRPr lang="cs-CZ" b="1" dirty="0"/>
          </a:p>
          <a:p>
            <a:pPr algn="just"/>
            <a:r>
              <a:rPr lang="cs-CZ" b="1" dirty="0"/>
              <a:t>Srozumitelná </a:t>
            </a:r>
            <a:r>
              <a:rPr lang="cs-CZ" dirty="0"/>
              <a:t>podle mateřského jazyka k dorozumívání.</a:t>
            </a:r>
          </a:p>
          <a:p>
            <a:pPr algn="just"/>
            <a:endParaRPr lang="cs-CZ" b="1" dirty="0"/>
          </a:p>
          <a:p>
            <a:pPr algn="just"/>
            <a:r>
              <a:rPr lang="cs-CZ" b="1" dirty="0"/>
              <a:t>Nepřetržitá</a:t>
            </a:r>
            <a:r>
              <a:rPr lang="cs-CZ" dirty="0"/>
              <a:t> průběžným zapojením v komunikačním procesu. </a:t>
            </a:r>
          </a:p>
        </p:txBody>
      </p:sp>
    </p:spTree>
    <p:extLst>
      <p:ext uri="{BB962C8B-B14F-4D97-AF65-F5344CB8AC3E}">
        <p14:creationId xmlns:p14="http://schemas.microsoft.com/office/powerpoint/2010/main" val="7717174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6552728" cy="507703"/>
          </a:xfrm>
        </p:spPr>
        <p:txBody>
          <a:bodyPr/>
          <a:lstStyle/>
          <a:p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Druhy komunikace</a:t>
            </a:r>
            <a:b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107504" y="703189"/>
            <a:ext cx="9036496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dirty="0"/>
              <a:t>Druhy komunikace označují specifikum komunikační interakce </a:t>
            </a:r>
          </a:p>
          <a:p>
            <a:pPr algn="just"/>
            <a:r>
              <a:rPr lang="cs-CZ" dirty="0"/>
              <a:t>podle složek komunikačního projevu. 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záměrná - nezáměrná 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vědomá – nevědomá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kognitivní - afektivní 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pozitivní – negativní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shodná - neshodná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asertivní - agresivní 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manipulativní - pasivní</a:t>
            </a:r>
          </a:p>
          <a:p>
            <a:pPr algn="just"/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846138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6552728" cy="507703"/>
          </a:xfrm>
        </p:spPr>
        <p:txBody>
          <a:bodyPr/>
          <a:lstStyle/>
          <a:p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Druhy komunikace</a:t>
            </a:r>
            <a:b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703189"/>
            <a:ext cx="9171112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dirty="0"/>
              <a:t>Druhy komunikace označují specifikum komunikační interakce </a:t>
            </a:r>
          </a:p>
          <a:p>
            <a:pPr algn="just"/>
            <a:r>
              <a:rPr lang="cs-CZ" dirty="0"/>
              <a:t>podle složek komunikačního projevu. 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masová, mezikulturní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intrapersonální - interpersonální 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tváří v tvář - zprostředkovaná - postranní</a:t>
            </a:r>
          </a:p>
          <a:p>
            <a:pPr algn="just"/>
            <a:endParaRPr lang="cs-CZ" dirty="0"/>
          </a:p>
          <a:p>
            <a:pPr algn="just"/>
            <a:r>
              <a:rPr lang="cs-CZ" dirty="0" err="1"/>
              <a:t>diadycká</a:t>
            </a:r>
            <a:r>
              <a:rPr lang="cs-CZ" dirty="0"/>
              <a:t> intimní - dyadická, jednostranně řízená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jednosměrná - dvousměrná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činem - </a:t>
            </a:r>
            <a:r>
              <a:rPr lang="cs-CZ" dirty="0" err="1"/>
              <a:t>agování</a:t>
            </a:r>
            <a:r>
              <a:rPr lang="cs-CZ" dirty="0"/>
              <a:t>, komplementární</a:t>
            </a:r>
          </a:p>
          <a:p>
            <a:pPr algn="just"/>
            <a:endParaRPr lang="cs-CZ" dirty="0"/>
          </a:p>
          <a:p>
            <a:pPr algn="just"/>
            <a:r>
              <a:rPr lang="cs-CZ" dirty="0" err="1"/>
              <a:t>metakomunikace</a:t>
            </a:r>
            <a:r>
              <a:rPr lang="cs-CZ" dirty="0"/>
              <a:t> - dvojsmyslná mluva, dvojná zpětná vazba 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714682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Funkce komunikace</a:t>
            </a:r>
            <a:b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727220"/>
            <a:ext cx="795637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Funkcí komunikace je dorozumívání mezi lidmi, kde je podle komunikačních prostředků způsobem komunikace lidská řeč a písmo: </a:t>
            </a:r>
          </a:p>
          <a:p>
            <a:pPr algn="just"/>
            <a:endParaRPr lang="cs-CZ" dirty="0"/>
          </a:p>
          <a:p>
            <a:pPr algn="just"/>
            <a:r>
              <a:rPr lang="cs-CZ" b="1" dirty="0"/>
              <a:t>Verbální </a:t>
            </a:r>
            <a:r>
              <a:rPr lang="cs-CZ" dirty="0"/>
              <a:t>komunikace - komunikace </a:t>
            </a:r>
            <a:r>
              <a:rPr lang="cs-CZ" b="1" dirty="0"/>
              <a:t>slovem </a:t>
            </a:r>
            <a:r>
              <a:rPr lang="cs-CZ" dirty="0"/>
              <a:t>či </a:t>
            </a:r>
            <a:r>
              <a:rPr lang="cs-CZ" b="1" dirty="0"/>
              <a:t>písmem </a:t>
            </a:r>
          </a:p>
          <a:p>
            <a:pPr algn="just"/>
            <a:endParaRPr lang="cs-CZ" dirty="0"/>
          </a:p>
          <a:p>
            <a:pPr algn="just"/>
            <a:r>
              <a:rPr lang="cs-CZ" b="1" dirty="0"/>
              <a:t>Neverbální </a:t>
            </a:r>
            <a:r>
              <a:rPr lang="cs-CZ" dirty="0"/>
              <a:t>komunikace - dorozumívání beze slov </a:t>
            </a:r>
          </a:p>
          <a:p>
            <a:pPr algn="just"/>
            <a:endParaRPr lang="cs-CZ" dirty="0"/>
          </a:p>
          <a:p>
            <a:pPr algn="just"/>
            <a:r>
              <a:rPr lang="cs-CZ" b="1" dirty="0"/>
              <a:t>Vizuální </a:t>
            </a:r>
            <a:r>
              <a:rPr lang="cs-CZ" dirty="0"/>
              <a:t>komunikace - komunikace prostřednictvím vizuálních prostředků</a:t>
            </a:r>
          </a:p>
          <a:p>
            <a:pPr algn="just"/>
            <a:endParaRPr lang="cs-CZ" dirty="0"/>
          </a:p>
          <a:p>
            <a:pPr algn="just"/>
            <a:r>
              <a:rPr lang="cs-CZ" b="1" dirty="0"/>
              <a:t>Paralelní </a:t>
            </a:r>
            <a:r>
              <a:rPr lang="cs-CZ" dirty="0"/>
              <a:t>komunikace </a:t>
            </a:r>
          </a:p>
          <a:p>
            <a:pPr algn="just"/>
            <a:endParaRPr lang="cs-CZ" b="1" dirty="0"/>
          </a:p>
          <a:p>
            <a:pPr algn="just"/>
            <a:r>
              <a:rPr lang="cs-CZ" b="1" dirty="0"/>
              <a:t>Sériová </a:t>
            </a:r>
            <a:r>
              <a:rPr lang="cs-CZ" dirty="0"/>
              <a:t>komunikace </a:t>
            </a:r>
          </a:p>
          <a:p>
            <a:pPr algn="just"/>
            <a:endParaRPr lang="cs-CZ" dirty="0"/>
          </a:p>
          <a:p>
            <a:pPr algn="just"/>
            <a:r>
              <a:rPr lang="cs-CZ" b="1" dirty="0"/>
              <a:t>Synchronní </a:t>
            </a:r>
            <a:r>
              <a:rPr lang="cs-CZ" dirty="0"/>
              <a:t>komunikace -vysílač i přijímač jsou taktovány hodinovým signálem nebo třetí stranou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898265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Komunikační styly</a:t>
            </a:r>
            <a:b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727220"/>
            <a:ext cx="795637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/>
          </a:p>
          <a:p>
            <a:pPr algn="just"/>
            <a:r>
              <a:rPr lang="cs-CZ" dirty="0" err="1">
                <a:solidFill>
                  <a:srgbClr val="000000"/>
                </a:solidFill>
              </a:rPr>
              <a:t>Satirová</a:t>
            </a:r>
            <a:r>
              <a:rPr lang="cs-CZ" dirty="0">
                <a:solidFill>
                  <a:srgbClr val="000000"/>
                </a:solidFill>
              </a:rPr>
              <a:t> rozlišuje čtyři komunikační styly:</a:t>
            </a:r>
          </a:p>
          <a:p>
            <a:pPr algn="just"/>
            <a:endParaRPr lang="cs-CZ" dirty="0"/>
          </a:p>
          <a:p>
            <a:pPr algn="just"/>
            <a:r>
              <a:rPr lang="pl-PL" dirty="0"/>
              <a:t>1)</a:t>
            </a:r>
            <a:r>
              <a:rPr lang="pl-PL" b="1" dirty="0"/>
              <a:t> Vinič </a:t>
            </a:r>
            <a:r>
              <a:rPr lang="pl-PL" dirty="0"/>
              <a:t>obviňuje a ponižuje okolí </a:t>
            </a:r>
          </a:p>
          <a:p>
            <a:pPr marL="342900" indent="-342900" algn="just">
              <a:buAutoNum type="arabicParenR"/>
            </a:pPr>
            <a:endParaRPr lang="pl-PL" dirty="0"/>
          </a:p>
          <a:p>
            <a:pPr algn="just"/>
            <a:r>
              <a:rPr lang="cs-CZ" dirty="0"/>
              <a:t>2) </a:t>
            </a:r>
            <a:r>
              <a:rPr lang="cs-CZ" b="1" dirty="0" err="1"/>
              <a:t>Smířlivec</a:t>
            </a:r>
            <a:r>
              <a:rPr lang="cs-CZ" b="1" dirty="0"/>
              <a:t> </a:t>
            </a:r>
            <a:r>
              <a:rPr lang="cs-CZ" dirty="0"/>
              <a:t>přijímá kritiku, neprosazuje se a obviňuje sebe sama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3) </a:t>
            </a:r>
            <a:r>
              <a:rPr lang="cs-CZ" b="1" dirty="0"/>
              <a:t>Rušič </a:t>
            </a:r>
            <a:r>
              <a:rPr lang="cs-CZ" dirty="0"/>
              <a:t>odvádí komunikaci od tématu a mění vlastní názor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4) </a:t>
            </a:r>
            <a:r>
              <a:rPr lang="cs-CZ" b="1" dirty="0"/>
              <a:t>Počítač </a:t>
            </a:r>
            <a:r>
              <a:rPr lang="cs-CZ" dirty="0"/>
              <a:t>je nelidsky objektivní a ignoruje pocity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139122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6768752" cy="507703"/>
          </a:xfrm>
        </p:spPr>
        <p:txBody>
          <a:bodyPr/>
          <a:lstStyle/>
          <a:p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Receptivní komunikační dovednosti</a:t>
            </a:r>
            <a:b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709872"/>
            <a:ext cx="91440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Mezi </a:t>
            </a:r>
            <a:r>
              <a:rPr lang="cs-CZ" b="1" dirty="0">
                <a:solidFill>
                  <a:srgbClr val="000000"/>
                </a:solidFill>
                <a:latin typeface="Times New Roman" panose="02020603050405020304" pitchFamily="18" charset="0"/>
              </a:rPr>
              <a:t>receptivní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komunikační dovednosti řadíme </a:t>
            </a:r>
            <a:r>
              <a:rPr lang="cs-CZ" b="1" dirty="0">
                <a:solidFill>
                  <a:srgbClr val="000000"/>
                </a:solidFill>
                <a:latin typeface="Times New Roman" panose="02020603050405020304" pitchFamily="18" charset="0"/>
              </a:rPr>
              <a:t>pozorování, naslouchání, empatii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</a:p>
          <a:p>
            <a:pPr algn="just"/>
            <a:endParaRPr lang="cs-CZ" b="1" dirty="0"/>
          </a:p>
          <a:p>
            <a:pPr algn="just"/>
            <a:r>
              <a:rPr lang="cs-CZ" b="1" dirty="0"/>
              <a:t>Nasloucháním </a:t>
            </a:r>
            <a:r>
              <a:rPr lang="cs-CZ" dirty="0"/>
              <a:t>trávíme nejvíce času. 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Každý den slyšíme různé zvuky a zprávy. Mnoho z nich si neuvědomujeme, protože uplatňujeme </a:t>
            </a:r>
            <a:r>
              <a:rPr lang="cs-CZ" b="1" dirty="0"/>
              <a:t>selektivní filtr</a:t>
            </a:r>
            <a:r>
              <a:rPr lang="cs-CZ" dirty="0"/>
              <a:t>. </a:t>
            </a:r>
          </a:p>
          <a:p>
            <a:pPr algn="just"/>
            <a:endParaRPr lang="cs-CZ" dirty="0"/>
          </a:p>
          <a:p>
            <a:pPr algn="just"/>
            <a:r>
              <a:rPr lang="cs-CZ" b="1" dirty="0"/>
              <a:t>Empatické</a:t>
            </a:r>
            <a:r>
              <a:rPr lang="cs-CZ" dirty="0"/>
              <a:t> naslouchání probíhá ve třech fázích: 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1) Identifikace emocí.</a:t>
            </a:r>
          </a:p>
          <a:p>
            <a:pPr algn="just"/>
            <a:r>
              <a:rPr lang="cs-CZ" dirty="0"/>
              <a:t>2) Vyslechnutí faktů se snahou porozumět souvislostem. </a:t>
            </a:r>
          </a:p>
          <a:p>
            <a:pPr algn="just"/>
            <a:r>
              <a:rPr lang="cs-CZ" dirty="0"/>
              <a:t>3) Nenechat člověka vyřešit svůj problém. </a:t>
            </a:r>
          </a:p>
          <a:p>
            <a:endParaRPr lang="cs-CZ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14344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6768752" cy="507703"/>
          </a:xfrm>
        </p:spPr>
        <p:txBody>
          <a:bodyPr/>
          <a:lstStyle/>
          <a:p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Expresivní komunikační dovednosti</a:t>
            </a:r>
            <a:b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709872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dirty="0">
                <a:solidFill>
                  <a:srgbClr val="000000"/>
                </a:solidFill>
              </a:rPr>
              <a:t>Mezi </a:t>
            </a:r>
            <a:r>
              <a:rPr lang="cs-CZ" b="1" dirty="0">
                <a:solidFill>
                  <a:srgbClr val="000000"/>
                </a:solidFill>
              </a:rPr>
              <a:t>expresivní </a:t>
            </a:r>
            <a:r>
              <a:rPr lang="cs-CZ" dirty="0">
                <a:solidFill>
                  <a:srgbClr val="000000"/>
                </a:solidFill>
              </a:rPr>
              <a:t>komunikační dovednosti řadíme </a:t>
            </a:r>
            <a:r>
              <a:rPr lang="cs-CZ" b="1" dirty="0">
                <a:solidFill>
                  <a:srgbClr val="000000"/>
                </a:solidFill>
              </a:rPr>
              <a:t>dotazování, popisování, přijímání závěrů</a:t>
            </a:r>
            <a:r>
              <a:rPr lang="cs-CZ" dirty="0">
                <a:solidFill>
                  <a:srgbClr val="000000"/>
                </a:solidFill>
              </a:rPr>
              <a:t>.</a:t>
            </a:r>
            <a:r>
              <a:rPr lang="cs-CZ" dirty="0"/>
              <a:t> </a:t>
            </a:r>
            <a:endParaRPr lang="cs-CZ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endParaRPr lang="cs-CZ" b="1" dirty="0"/>
          </a:p>
          <a:p>
            <a:pPr algn="just"/>
            <a:r>
              <a:rPr lang="cs-CZ" b="1" dirty="0"/>
              <a:t>Dotazování </a:t>
            </a:r>
            <a:r>
              <a:rPr lang="cs-CZ" dirty="0"/>
              <a:t>je nejširším způsobem získávání informací od subjektů, se kterými komunikujeme.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Závěr je osobní </a:t>
            </a:r>
            <a:r>
              <a:rPr lang="cs-CZ" b="1" dirty="0"/>
              <a:t>názor, </a:t>
            </a:r>
            <a:r>
              <a:rPr lang="cs-CZ" dirty="0"/>
              <a:t>který vyjadřuje specifické osobní hledisko jednotlivce, individuální stanovisko člověka a jedinečný postoj konkrétní osoby k určité skutečnosti. 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Přijímat závěry lze jako </a:t>
            </a:r>
            <a:r>
              <a:rPr lang="cs-CZ" b="1" dirty="0"/>
              <a:t>shrnutí</a:t>
            </a:r>
            <a:r>
              <a:rPr lang="cs-CZ" dirty="0"/>
              <a:t> nebo </a:t>
            </a:r>
            <a:r>
              <a:rPr lang="cs-CZ" b="1" dirty="0"/>
              <a:t>rekapitulaci </a:t>
            </a:r>
            <a:r>
              <a:rPr lang="cs-CZ" dirty="0"/>
              <a:t>výsledků jednání nebo jako </a:t>
            </a:r>
            <a:r>
              <a:rPr lang="cs-CZ" b="1" dirty="0"/>
              <a:t>epilog</a:t>
            </a:r>
            <a:r>
              <a:rPr lang="cs-CZ" dirty="0"/>
              <a:t>, což je poslední část stati a doslov. </a:t>
            </a:r>
          </a:p>
        </p:txBody>
      </p:sp>
    </p:spTree>
    <p:extLst>
      <p:ext uri="{BB962C8B-B14F-4D97-AF65-F5344CB8AC3E}">
        <p14:creationId xmlns:p14="http://schemas.microsoft.com/office/powerpoint/2010/main" val="25035498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7128792" cy="507703"/>
          </a:xfrm>
        </p:spPr>
        <p:txBody>
          <a:bodyPr/>
          <a:lstStyle/>
          <a:p>
            <a:r>
              <a:rPr lang="pl-PL" b="1" dirty="0">
                <a:solidFill>
                  <a:srgbClr val="002060"/>
                </a:solidFill>
                <a:cs typeface="Arial" panose="020B0604020202020204" pitchFamily="34" charset="0"/>
              </a:rPr>
              <a:t>Metakomunikace a nevhodné reagování</a:t>
            </a:r>
            <a:b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107504" y="1002090"/>
            <a:ext cx="828092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 err="1"/>
              <a:t>Metakanály</a:t>
            </a:r>
            <a:r>
              <a:rPr lang="cs-CZ" b="1" dirty="0"/>
              <a:t> 	            Metajazyk 	                      Dvojsmyslná mluva </a:t>
            </a:r>
          </a:p>
          <a:p>
            <a:r>
              <a:rPr lang="cs-CZ" b="1" dirty="0"/>
              <a:t>	</a:t>
            </a:r>
          </a:p>
          <a:p>
            <a:r>
              <a:rPr lang="cs-CZ" dirty="0"/>
              <a:t>Dvojná vazba 	            Kontextová situace 	      Emoční zabarvení hlasu 	</a:t>
            </a:r>
          </a:p>
          <a:p>
            <a:endParaRPr lang="cs-CZ" dirty="0"/>
          </a:p>
          <a:p>
            <a:r>
              <a:rPr lang="cs-CZ" dirty="0"/>
              <a:t>Popírání pocitů 	            Hodnotící reagování </a:t>
            </a:r>
          </a:p>
          <a:p>
            <a:endParaRPr lang="cs-CZ" dirty="0"/>
          </a:p>
          <a:p>
            <a:r>
              <a:rPr lang="cs-CZ" dirty="0"/>
              <a:t>Zobecňující reagování        Kladení otázek 	</a:t>
            </a:r>
          </a:p>
          <a:p>
            <a:endParaRPr lang="cs-CZ" dirty="0"/>
          </a:p>
          <a:p>
            <a:r>
              <a:rPr lang="cs-CZ" dirty="0"/>
              <a:t>Odhalování </a:t>
            </a:r>
          </a:p>
          <a:p>
            <a:endParaRPr lang="cs-CZ" dirty="0"/>
          </a:p>
          <a:p>
            <a:r>
              <a:rPr lang="cs-CZ" dirty="0"/>
              <a:t>Předsudky 	            Rady k řešení situace 	     Obrana svěřujícího se oponenta </a:t>
            </a:r>
          </a:p>
          <a:p>
            <a:endParaRPr lang="cs-CZ" dirty="0"/>
          </a:p>
          <a:p>
            <a:r>
              <a:rPr lang="cs-CZ" dirty="0"/>
              <a:t>	</a:t>
            </a:r>
          </a:p>
          <a:p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0195044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7128792" cy="507703"/>
          </a:xfrm>
        </p:spPr>
        <p:txBody>
          <a:bodyPr/>
          <a:lstStyle/>
          <a:p>
            <a:r>
              <a:rPr lang="pl-PL" b="1" dirty="0">
                <a:solidFill>
                  <a:srgbClr val="002060"/>
                </a:solidFill>
                <a:cs typeface="Arial" panose="020B0604020202020204" pitchFamily="34" charset="0"/>
              </a:rPr>
              <a:t>Typy posluchače podle nevhodného reagování</a:t>
            </a:r>
            <a:b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107504" y="1002090"/>
            <a:ext cx="828092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>
                <a:solidFill>
                  <a:srgbClr val="000000"/>
                </a:solidFill>
              </a:rPr>
              <a:t>Líný</a:t>
            </a:r>
            <a:r>
              <a:rPr lang="cs-CZ" dirty="0">
                <a:solidFill>
                  <a:srgbClr val="000000"/>
                </a:solidFill>
              </a:rPr>
              <a:t> posluchač </a:t>
            </a:r>
          </a:p>
          <a:p>
            <a:endParaRPr lang="cs-CZ" dirty="0">
              <a:solidFill>
                <a:srgbClr val="000000"/>
              </a:solidFill>
            </a:endParaRPr>
          </a:p>
          <a:p>
            <a:r>
              <a:rPr lang="cs-CZ" b="1" dirty="0">
                <a:solidFill>
                  <a:srgbClr val="000000"/>
                </a:solidFill>
              </a:rPr>
              <a:t>Nejistý</a:t>
            </a:r>
            <a:r>
              <a:rPr lang="cs-CZ" dirty="0">
                <a:solidFill>
                  <a:srgbClr val="000000"/>
                </a:solidFill>
              </a:rPr>
              <a:t> posluchač </a:t>
            </a:r>
          </a:p>
          <a:p>
            <a:r>
              <a:rPr lang="cs-CZ" dirty="0">
                <a:solidFill>
                  <a:srgbClr val="000000"/>
                </a:solidFill>
              </a:rPr>
              <a:t>	</a:t>
            </a:r>
          </a:p>
          <a:p>
            <a:r>
              <a:rPr lang="cs-CZ" b="1" dirty="0">
                <a:solidFill>
                  <a:srgbClr val="000000"/>
                </a:solidFill>
              </a:rPr>
              <a:t>Nesoustředěný</a:t>
            </a:r>
            <a:r>
              <a:rPr lang="cs-CZ" dirty="0">
                <a:solidFill>
                  <a:srgbClr val="000000"/>
                </a:solidFill>
              </a:rPr>
              <a:t> posluchač </a:t>
            </a:r>
          </a:p>
          <a:p>
            <a:endParaRPr lang="cs-CZ" dirty="0">
              <a:solidFill>
                <a:srgbClr val="000000"/>
              </a:solidFill>
            </a:endParaRPr>
          </a:p>
          <a:p>
            <a:r>
              <a:rPr lang="cs-CZ" b="1" dirty="0">
                <a:solidFill>
                  <a:srgbClr val="000000"/>
                </a:solidFill>
              </a:rPr>
              <a:t>Egoistický</a:t>
            </a:r>
            <a:r>
              <a:rPr lang="cs-CZ" dirty="0">
                <a:solidFill>
                  <a:srgbClr val="000000"/>
                </a:solidFill>
              </a:rPr>
              <a:t> posluchač </a:t>
            </a:r>
          </a:p>
          <a:p>
            <a:r>
              <a:rPr lang="cs-CZ" dirty="0">
                <a:solidFill>
                  <a:srgbClr val="000000"/>
                </a:solidFill>
              </a:rPr>
              <a:t>	</a:t>
            </a:r>
          </a:p>
          <a:p>
            <a:r>
              <a:rPr lang="cs-CZ" b="1" dirty="0">
                <a:solidFill>
                  <a:srgbClr val="000000"/>
                </a:solidFill>
              </a:rPr>
              <a:t>Střídavě</a:t>
            </a:r>
            <a:r>
              <a:rPr lang="cs-CZ" dirty="0">
                <a:solidFill>
                  <a:srgbClr val="000000"/>
                </a:solidFill>
              </a:rPr>
              <a:t> vnímající posluchač </a:t>
            </a:r>
          </a:p>
          <a:p>
            <a:r>
              <a:rPr lang="cs-CZ" dirty="0">
                <a:solidFill>
                  <a:srgbClr val="000000"/>
                </a:solidFill>
              </a:rPr>
              <a:t> </a:t>
            </a:r>
          </a:p>
          <a:p>
            <a:r>
              <a:rPr lang="cs-CZ" b="1" dirty="0">
                <a:solidFill>
                  <a:srgbClr val="000000"/>
                </a:solidFill>
              </a:rPr>
              <a:t>Pasivní</a:t>
            </a:r>
            <a:r>
              <a:rPr lang="cs-CZ" dirty="0">
                <a:solidFill>
                  <a:srgbClr val="000000"/>
                </a:solidFill>
              </a:rPr>
              <a:t> posluchač 	</a:t>
            </a:r>
          </a:p>
          <a:p>
            <a:endParaRPr lang="cs-CZ" dirty="0">
              <a:solidFill>
                <a:srgbClr val="000000"/>
              </a:solidFill>
            </a:endParaRPr>
          </a:p>
          <a:p>
            <a:r>
              <a:rPr lang="cs-CZ" b="1" dirty="0">
                <a:solidFill>
                  <a:srgbClr val="000000"/>
                </a:solidFill>
              </a:rPr>
              <a:t>Kompetitivní</a:t>
            </a:r>
            <a:r>
              <a:rPr lang="cs-CZ" dirty="0">
                <a:solidFill>
                  <a:srgbClr val="000000"/>
                </a:solidFill>
              </a:rPr>
              <a:t> posluchač </a:t>
            </a:r>
          </a:p>
          <a:p>
            <a:r>
              <a:rPr lang="cs-CZ" dirty="0"/>
              <a:t>	</a:t>
            </a:r>
          </a:p>
          <a:p>
            <a:r>
              <a:rPr lang="cs-CZ" dirty="0"/>
              <a:t>	</a:t>
            </a:r>
          </a:p>
          <a:p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42354863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839769" y="432392"/>
            <a:ext cx="2365070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Shrnutí přednášky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1" y="1148238"/>
            <a:ext cx="9144000" cy="15465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257175" indent="-257175" algn="just">
              <a:buFont typeface="Arial" panose="020B0604020202020204" pitchFamily="34" charset="0"/>
              <a:buChar char="•"/>
            </a:pPr>
            <a:r>
              <a:rPr lang="cs-CZ" sz="1600" b="1" dirty="0">
                <a:solidFill>
                  <a:srgbClr val="002060"/>
                </a:solidFill>
              </a:rPr>
              <a:t>Fungování základních prvků komunikačního procesu je ovlivněno druhy komunikace. </a:t>
            </a:r>
          </a:p>
          <a:p>
            <a:pPr marL="257175" indent="-257175" algn="just">
              <a:buFont typeface="Arial" panose="020B0604020202020204" pitchFamily="34" charset="0"/>
              <a:buChar char="•"/>
            </a:pPr>
            <a:r>
              <a:rPr lang="cs-CZ" sz="1600" b="1" dirty="0">
                <a:solidFill>
                  <a:srgbClr val="002060"/>
                </a:solidFill>
              </a:rPr>
              <a:t>Vybrané komunikační teorie mají praktický význam. </a:t>
            </a:r>
          </a:p>
          <a:p>
            <a:pPr marL="257175" indent="-257175" algn="just">
              <a:buFont typeface="Arial" panose="020B0604020202020204" pitchFamily="34" charset="0"/>
              <a:buChar char="•"/>
            </a:pPr>
            <a:r>
              <a:rPr lang="cs-CZ" sz="1600" b="1" dirty="0">
                <a:solidFill>
                  <a:srgbClr val="002060"/>
                </a:solidFill>
              </a:rPr>
              <a:t>Součástí komunikace je naslouchání, které zaujímá v komunikačních procesech nejvýznamnější prostor. </a:t>
            </a:r>
          </a:p>
          <a:p>
            <a:pPr marL="257175" indent="-257175" algn="just">
              <a:buFont typeface="Arial" panose="020B0604020202020204" pitchFamily="34" charset="0"/>
              <a:buChar char="•"/>
            </a:pPr>
            <a:r>
              <a:rPr lang="cs-CZ" sz="1600" b="1" dirty="0">
                <a:solidFill>
                  <a:srgbClr val="002060"/>
                </a:solidFill>
              </a:rPr>
              <a:t>Faktory ovlivňující kvalitu naslouchání mají dopady na postoje a ochotu lidí naslouchat. </a:t>
            </a:r>
          </a:p>
          <a:p>
            <a:pPr marL="257175" indent="-257175" algn="just">
              <a:buFont typeface="Arial" panose="020B0604020202020204" pitchFamily="34" charset="0"/>
              <a:buChar char="•"/>
            </a:pPr>
            <a:r>
              <a:rPr lang="cs-CZ" sz="1600" b="1" dirty="0">
                <a:solidFill>
                  <a:srgbClr val="002060"/>
                </a:solidFill>
              </a:rPr>
              <a:t>Interpretační chyby snižují efektivitu naslouchání. </a:t>
            </a:r>
            <a:endParaRPr lang="cs-CZ" sz="1500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2611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393883" y="385667"/>
            <a:ext cx="3588569" cy="4547937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GB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>
            <a:off x="500105" y="873903"/>
            <a:ext cx="3222810" cy="1712888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3000" b="1" dirty="0">
              <a:solidFill>
                <a:schemeClr val="bg1"/>
              </a:solidFill>
            </a:endParaRPr>
          </a:p>
          <a:p>
            <a:pPr algn="l"/>
            <a:endParaRPr lang="cs-CZ" sz="3000" b="1" dirty="0">
              <a:solidFill>
                <a:schemeClr val="bg1"/>
              </a:solidFill>
            </a:endParaRPr>
          </a:p>
          <a:p>
            <a:r>
              <a:rPr lang="pl-PL" sz="3000" b="1" dirty="0">
                <a:solidFill>
                  <a:schemeClr val="bg1"/>
                </a:solidFill>
              </a:rPr>
              <a:t>Úvod </a:t>
            </a:r>
          </a:p>
          <a:p>
            <a:r>
              <a:rPr lang="pl-PL" sz="3000" b="1" dirty="0">
                <a:solidFill>
                  <a:schemeClr val="bg1"/>
                </a:solidFill>
              </a:rPr>
              <a:t>do komunikace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97632" y="2232670"/>
            <a:ext cx="3627756" cy="2163263"/>
          </a:xfrm>
          <a:prstGeom prst="rect">
            <a:avLst/>
          </a:prstGeom>
        </p:spPr>
        <p:txBody>
          <a:bodyPr vert="horz" lIns="68580" tIns="34290" rIns="68580" bIns="3429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800" b="1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11" name="Zástupný symbol pro obsah 2"/>
          <p:cNvSpPr txBox="1">
            <a:spLocks/>
          </p:cNvSpPr>
          <p:nvPr/>
        </p:nvSpPr>
        <p:spPr>
          <a:xfrm>
            <a:off x="4276052" y="385667"/>
            <a:ext cx="3604568" cy="366607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68580" tIns="34290" rIns="68580" bIns="3429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1800" b="1" dirty="0">
                <a:solidFill>
                  <a:srgbClr val="002060"/>
                </a:solidFill>
                <a:cs typeface="Arial" panose="020B0604020202020204" pitchFamily="34" charset="0"/>
              </a:rPr>
              <a:t>Vymezení komunikace a vybrané teorie komunikace</a:t>
            </a:r>
          </a:p>
          <a:p>
            <a:pPr marL="0" indent="0">
              <a:buNone/>
            </a:pPr>
            <a:r>
              <a:rPr lang="cs-CZ" sz="1800" b="1" dirty="0">
                <a:solidFill>
                  <a:srgbClr val="002060"/>
                </a:solidFill>
                <a:cs typeface="Arial" panose="020B0604020202020204" pitchFamily="34" charset="0"/>
              </a:rPr>
              <a:t>Komunikační proces a druhy komunikace</a:t>
            </a:r>
          </a:p>
          <a:p>
            <a:pPr marL="0" indent="0">
              <a:buNone/>
            </a:pPr>
            <a:r>
              <a:rPr lang="cs-CZ" sz="1800" b="1" dirty="0">
                <a:solidFill>
                  <a:srgbClr val="002060"/>
                </a:solidFill>
                <a:cs typeface="Arial" panose="020B0604020202020204" pitchFamily="34" charset="0"/>
              </a:rPr>
              <a:t>Funkce komunikace a komunikační styly</a:t>
            </a:r>
          </a:p>
          <a:p>
            <a:pPr marL="0" indent="0">
              <a:buNone/>
            </a:pPr>
            <a:r>
              <a:rPr lang="cs-CZ" sz="1800" b="1" dirty="0">
                <a:solidFill>
                  <a:srgbClr val="002060"/>
                </a:solidFill>
                <a:cs typeface="Arial" panose="020B0604020202020204" pitchFamily="34" charset="0"/>
              </a:rPr>
              <a:t>Receptivní a expresivní komunikační dovednosti</a:t>
            </a:r>
          </a:p>
          <a:p>
            <a:pPr marL="0" indent="0">
              <a:buNone/>
            </a:pPr>
            <a:r>
              <a:rPr lang="cs-CZ" sz="1800" b="1" dirty="0">
                <a:solidFill>
                  <a:srgbClr val="002060"/>
                </a:solidFill>
                <a:cs typeface="Arial" panose="020B0604020202020204" pitchFamily="34" charset="0"/>
              </a:rPr>
              <a:t>Efektivní naslouchání s metodou aktivního účastníka</a:t>
            </a:r>
          </a:p>
          <a:p>
            <a:pPr marL="0" indent="0">
              <a:buNone/>
            </a:pPr>
            <a:r>
              <a:rPr lang="pl-PL" sz="1800" b="1" dirty="0">
                <a:solidFill>
                  <a:srgbClr val="002060"/>
                </a:solidFill>
                <a:cs typeface="Arial" panose="020B0604020202020204" pitchFamily="34" charset="0"/>
              </a:rPr>
              <a:t>Metakomunikace a nevhodné reagování posluchače</a:t>
            </a:r>
            <a:endParaRPr lang="cs-CZ" sz="1800" b="1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1800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5459" y="2904565"/>
            <a:ext cx="2967317" cy="438581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ctr"/>
            <a:r>
              <a:rPr lang="cs-CZ" sz="2400" dirty="0">
                <a:solidFill>
                  <a:schemeClr val="bg1"/>
                </a:solidFill>
              </a:rPr>
              <a:t>Struktura přednášky</a:t>
            </a:r>
          </a:p>
        </p:txBody>
      </p:sp>
      <p:pic>
        <p:nvPicPr>
          <p:cNvPr id="12" name="Obrázek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0558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336819" y="312822"/>
            <a:ext cx="3588569" cy="4547937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GB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>
            <a:off x="500105" y="540454"/>
            <a:ext cx="3222810" cy="2545646"/>
          </a:xfrm>
          <a:prstGeom prst="rect">
            <a:avLst/>
          </a:prstGeom>
        </p:spPr>
        <p:txBody>
          <a:bodyPr vert="horz" lIns="68580" tIns="34290" rIns="68580" bIns="34290" rtlCol="0" anchor="t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3000" b="1" dirty="0">
              <a:solidFill>
                <a:schemeClr val="bg1">
                  <a:lumMod val="95000"/>
                </a:schemeClr>
              </a:solidFill>
            </a:endParaRPr>
          </a:p>
          <a:p>
            <a:pPr algn="l"/>
            <a:endParaRPr lang="cs-CZ" sz="3000" b="1" dirty="0">
              <a:solidFill>
                <a:schemeClr val="bg1">
                  <a:lumMod val="95000"/>
                </a:schemeClr>
              </a:solidFill>
            </a:endParaRPr>
          </a:p>
          <a:p>
            <a:pPr lvl="0"/>
            <a:endParaRPr lang="cs-CZ" sz="3000" b="1" cap="all" dirty="0">
              <a:solidFill>
                <a:schemeClr val="bg1">
                  <a:lumMod val="95000"/>
                </a:schemeClr>
              </a:solidFill>
            </a:endParaRPr>
          </a:p>
          <a:p>
            <a:pPr lvl="0"/>
            <a:endParaRPr lang="cs-CZ" sz="3000" b="1" cap="all" dirty="0">
              <a:solidFill>
                <a:schemeClr val="bg1">
                  <a:lumMod val="95000"/>
                </a:schemeClr>
              </a:solidFill>
            </a:endParaRPr>
          </a:p>
          <a:p>
            <a:pPr lvl="0"/>
            <a:r>
              <a:rPr lang="cs-CZ" sz="2500" b="1" cap="all" dirty="0">
                <a:solidFill>
                  <a:schemeClr val="bg1">
                    <a:lumMod val="95000"/>
                  </a:schemeClr>
                </a:solidFill>
              </a:rPr>
              <a:t>Úvod </a:t>
            </a:r>
          </a:p>
          <a:p>
            <a:pPr lvl="0"/>
            <a:r>
              <a:rPr lang="cs-CZ" sz="2500" b="1" cap="all" dirty="0">
                <a:solidFill>
                  <a:schemeClr val="bg1">
                    <a:lumMod val="95000"/>
                  </a:schemeClr>
                </a:solidFill>
              </a:rPr>
              <a:t>Do komunikace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97632" y="2232670"/>
            <a:ext cx="3627756" cy="2163263"/>
          </a:xfrm>
          <a:prstGeom prst="rect">
            <a:avLst/>
          </a:prstGeom>
        </p:spPr>
        <p:txBody>
          <a:bodyPr vert="horz" lIns="68580" tIns="34290" rIns="68580" bIns="3429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800" b="1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11" name="Zástupný symbol pro obsah 2"/>
          <p:cNvSpPr txBox="1">
            <a:spLocks/>
          </p:cNvSpPr>
          <p:nvPr/>
        </p:nvSpPr>
        <p:spPr>
          <a:xfrm>
            <a:off x="4094771" y="312822"/>
            <a:ext cx="3745897" cy="31950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68580" tIns="34290" rIns="68580" bIns="3429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sz="1800" b="1" i="1" dirty="0">
                <a:solidFill>
                  <a:srgbClr val="002060"/>
                </a:solidFill>
              </a:rPr>
              <a:t>Cílem přednášky je:</a:t>
            </a:r>
            <a:endParaRPr lang="cs-CZ" sz="1400" dirty="0"/>
          </a:p>
          <a:p>
            <a:r>
              <a:rPr lang="cs-CZ" sz="1400" dirty="0">
                <a:solidFill>
                  <a:srgbClr val="002060"/>
                </a:solidFill>
              </a:rPr>
              <a:t>Definovat komunikaci jako proces. </a:t>
            </a:r>
          </a:p>
          <a:p>
            <a:r>
              <a:rPr lang="cs-CZ" sz="1400" dirty="0">
                <a:solidFill>
                  <a:srgbClr val="002060"/>
                </a:solidFill>
              </a:rPr>
              <a:t>Popsat komunikační model s komunikačními prvky. </a:t>
            </a:r>
          </a:p>
          <a:p>
            <a:r>
              <a:rPr lang="pl-PL" sz="1400" dirty="0">
                <a:solidFill>
                  <a:srgbClr val="002060"/>
                </a:solidFill>
              </a:rPr>
              <a:t>Specifikovat druhy komunikace a jejich funkce. </a:t>
            </a:r>
          </a:p>
          <a:p>
            <a:r>
              <a:rPr lang="cs-CZ" sz="1400" dirty="0">
                <a:solidFill>
                  <a:srgbClr val="002060"/>
                </a:solidFill>
              </a:rPr>
              <a:t>Rozlišovat receptivní komunikační dovednosti. </a:t>
            </a:r>
          </a:p>
          <a:p>
            <a:r>
              <a:rPr lang="cs-CZ" sz="1400" dirty="0">
                <a:solidFill>
                  <a:srgbClr val="002060"/>
                </a:solidFill>
              </a:rPr>
              <a:t>Pochopit význam expresivních komunikačních dovedností. </a:t>
            </a:r>
          </a:p>
          <a:p>
            <a:r>
              <a:rPr lang="cs-CZ" sz="1400" dirty="0">
                <a:solidFill>
                  <a:srgbClr val="002060"/>
                </a:solidFill>
              </a:rPr>
              <a:t>Kombinovat efektivní naslouchání s metodou pozorujícího účastníka. </a:t>
            </a:r>
          </a:p>
        </p:txBody>
      </p:sp>
      <p:sp>
        <p:nvSpPr>
          <p:cNvPr id="8" name="Podnadpis 2"/>
          <p:cNvSpPr txBox="1">
            <a:spLocks/>
          </p:cNvSpPr>
          <p:nvPr/>
        </p:nvSpPr>
        <p:spPr>
          <a:xfrm>
            <a:off x="6963021" y="3908399"/>
            <a:ext cx="2016224" cy="5760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n-GB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Obrázek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81162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7200800" cy="507703"/>
          </a:xfrm>
        </p:spPr>
        <p:txBody>
          <a:bodyPr/>
          <a:lstStyle/>
          <a:p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Vymezení komunikace</a:t>
            </a:r>
            <a:b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703189"/>
            <a:ext cx="831641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Komunikace je výměna významů mezi jedinci pomocí společného systému symbolů </a:t>
            </a:r>
          </a:p>
          <a:p>
            <a:pPr algn="just"/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a přenosu informací. </a:t>
            </a:r>
          </a:p>
          <a:p>
            <a:pPr algn="just"/>
            <a:endParaRPr lang="cs-CZ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dirty="0"/>
              <a:t>Objevuje se řada nových komunikačních prostředků, proto se posiluje zájem odborníků o komunikaci, která se stává samostatným předmětem studia. </a:t>
            </a:r>
          </a:p>
          <a:p>
            <a:pPr algn="just"/>
            <a:endParaRPr lang="cs-CZ" b="1" dirty="0"/>
          </a:p>
          <a:p>
            <a:pPr algn="just"/>
            <a:r>
              <a:rPr lang="cs-CZ" b="1" dirty="0"/>
              <a:t>Transakční analýza</a:t>
            </a:r>
            <a:r>
              <a:rPr lang="cs-CZ" dirty="0"/>
              <a:t> - E. Berne a D. </a:t>
            </a:r>
            <a:r>
              <a:rPr lang="cs-CZ" dirty="0" err="1"/>
              <a:t>Harris</a:t>
            </a:r>
            <a:r>
              <a:rPr lang="cs-CZ" dirty="0"/>
              <a:t>, tři úrovně </a:t>
            </a:r>
            <a:r>
              <a:rPr lang="cs-CZ" b="1" dirty="0"/>
              <a:t>dětské ego – rodičovské ego – dospělé ego</a:t>
            </a:r>
          </a:p>
          <a:p>
            <a:pPr algn="just"/>
            <a:endParaRPr lang="cs-CZ" b="1" dirty="0"/>
          </a:p>
          <a:p>
            <a:pPr algn="just"/>
            <a:r>
              <a:rPr lang="cs-CZ" b="1" dirty="0" err="1"/>
              <a:t>Watzlawickova</a:t>
            </a:r>
            <a:r>
              <a:rPr lang="cs-CZ" b="1" dirty="0"/>
              <a:t> </a:t>
            </a:r>
            <a:r>
              <a:rPr lang="cs-CZ" dirty="0"/>
              <a:t>komunikační teorie - vztahová a obsahová rovina komunikace, digitální </a:t>
            </a:r>
            <a:r>
              <a:rPr lang="cs-CZ"/>
              <a:t>a analogová </a:t>
            </a:r>
            <a:r>
              <a:rPr lang="cs-CZ" dirty="0"/>
              <a:t>komunikace</a:t>
            </a:r>
          </a:p>
          <a:p>
            <a:pPr algn="just"/>
            <a:endParaRPr lang="cs-CZ" dirty="0"/>
          </a:p>
          <a:p>
            <a:pPr algn="just"/>
            <a:r>
              <a:rPr lang="cs-CZ" b="1" dirty="0" err="1"/>
              <a:t>Rogersova</a:t>
            </a:r>
            <a:r>
              <a:rPr lang="cs-CZ" b="1" dirty="0"/>
              <a:t> </a:t>
            </a:r>
            <a:r>
              <a:rPr lang="cs-CZ" dirty="0"/>
              <a:t>teorie komunikace - empatické naslouchání klientovi</a:t>
            </a:r>
          </a:p>
        </p:txBody>
      </p:sp>
    </p:spTree>
    <p:extLst>
      <p:ext uri="{BB962C8B-B14F-4D97-AF65-F5344CB8AC3E}">
        <p14:creationId xmlns:p14="http://schemas.microsoft.com/office/powerpoint/2010/main" val="5796035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7200800" cy="507703"/>
          </a:xfrm>
        </p:spPr>
        <p:txBody>
          <a:bodyPr/>
          <a:lstStyle/>
          <a:p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Vybrané teorie komunikace</a:t>
            </a:r>
            <a:b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703189"/>
            <a:ext cx="8316416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 err="1"/>
              <a:t>Cohnova</a:t>
            </a:r>
            <a:r>
              <a:rPr lang="cs-CZ" dirty="0"/>
              <a:t> teorie </a:t>
            </a:r>
            <a:r>
              <a:rPr lang="cs-CZ" b="1" dirty="0"/>
              <a:t>TCI </a:t>
            </a:r>
            <a:r>
              <a:rPr lang="cs-CZ" dirty="0"/>
              <a:t>- tematicky centralizovaný interakční systém s pravidly </a:t>
            </a:r>
          </a:p>
          <a:p>
            <a:r>
              <a:rPr lang="cs-CZ" dirty="0"/>
              <a:t>pro úspěšnou komunikaci</a:t>
            </a:r>
          </a:p>
          <a:p>
            <a:endParaRPr lang="cs-CZ" dirty="0"/>
          </a:p>
          <a:p>
            <a:r>
              <a:rPr lang="cs-CZ" dirty="0"/>
              <a:t>1) Buď sám sebou, buď sám sobě představeným. </a:t>
            </a:r>
          </a:p>
          <a:p>
            <a:r>
              <a:rPr lang="cs-CZ" dirty="0"/>
              <a:t>2) Zastupuj sám sebe ve svých vystoupeních. </a:t>
            </a:r>
          </a:p>
          <a:p>
            <a:r>
              <a:rPr lang="cs-CZ" dirty="0"/>
              <a:t>3) Těžkosti mají přednost, nevyhýbej se jim. </a:t>
            </a:r>
          </a:p>
          <a:p>
            <a:r>
              <a:rPr lang="cs-CZ" dirty="0"/>
              <a:t>4) Kladeš-li otázky, uvědom si proč a sám si na ně odpověz. </a:t>
            </a:r>
          </a:p>
          <a:p>
            <a:r>
              <a:rPr lang="cs-CZ" dirty="0"/>
              <a:t>5) Buď autentický a výběrový v komunikaci. Uvědomuj si, co si myslíš, co prožíváš, děláš a říkáš. </a:t>
            </a:r>
          </a:p>
          <a:p>
            <a:r>
              <a:rPr lang="es-ES" dirty="0"/>
              <a:t>6) Zdrž se interpretace a hodnocení jiných. </a:t>
            </a:r>
          </a:p>
          <a:p>
            <a:r>
              <a:rPr lang="cs-CZ" dirty="0"/>
              <a:t>7) Zobecňuj méně. </a:t>
            </a:r>
          </a:p>
          <a:p>
            <a:r>
              <a:rPr lang="cs-CZ" dirty="0"/>
              <a:t>8) Říkáš-li něco o chování spolupracovníka, dodej, co pro tebe znamená. </a:t>
            </a:r>
          </a:p>
          <a:p>
            <a:r>
              <a:rPr lang="cs-CZ" dirty="0"/>
              <a:t>9) Neoficiální řeči mají přednost, protože jsou důležitější, než se zdá. </a:t>
            </a:r>
          </a:p>
          <a:p>
            <a:r>
              <a:rPr lang="pl-PL" dirty="0"/>
              <a:t>10) Když komunikujeme, tak o jednom tématu.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688148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7200800" cy="507703"/>
          </a:xfrm>
        </p:spPr>
        <p:txBody>
          <a:bodyPr/>
          <a:lstStyle/>
          <a:p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Vnímání komunikačního procesu</a:t>
            </a:r>
            <a:b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31504" y="703189"/>
            <a:ext cx="900499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b="1" dirty="0">
              <a:solidFill>
                <a:srgbClr val="307871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b="1" dirty="0">
                <a:solidFill>
                  <a:srgbClr val="307871"/>
                </a:solidFill>
                <a:latin typeface="Times New Roman" panose="02020603050405020304" pitchFamily="18" charset="0"/>
              </a:rPr>
              <a:t>1) Vnímání dat </a:t>
            </a:r>
            <a:r>
              <a:rPr lang="cs-CZ" dirty="0">
                <a:solidFill>
                  <a:srgbClr val="307871"/>
                </a:solidFill>
                <a:latin typeface="Times New Roman" panose="02020603050405020304" pitchFamily="18" charset="0"/>
              </a:rPr>
              <a:t>– žijeme ve světě nezpracovaných dat, protože něco vnímáme</a:t>
            </a:r>
          </a:p>
          <a:p>
            <a:pPr algn="just"/>
            <a:r>
              <a:rPr lang="cs-CZ" dirty="0">
                <a:solidFill>
                  <a:srgbClr val="307871"/>
                </a:solidFill>
                <a:latin typeface="Times New Roman" panose="02020603050405020304" pitchFamily="18" charset="0"/>
              </a:rPr>
              <a:t>a něco ne. Záleží na síle podnětu a na našem výběru. Podnět se stane nebo nestane součástí našeho komunikačního kontextu. Výběr je filtr, který nás chrání před informačním přetížením, kde významnou roli hraje míra naši pozornosti a význam podnětu.</a:t>
            </a:r>
          </a:p>
          <a:p>
            <a:pPr algn="just"/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</a:p>
          <a:p>
            <a:pPr algn="just"/>
            <a:r>
              <a:rPr lang="cs-CZ" b="1" dirty="0">
                <a:solidFill>
                  <a:srgbClr val="307871"/>
                </a:solidFill>
                <a:latin typeface="Times New Roman" panose="02020603050405020304" pitchFamily="18" charset="0"/>
              </a:rPr>
              <a:t>2) Spojování dat významem </a:t>
            </a:r>
            <a:r>
              <a:rPr lang="cs-CZ" dirty="0">
                <a:solidFill>
                  <a:srgbClr val="307871"/>
                </a:solidFill>
                <a:latin typeface="Times New Roman" panose="02020603050405020304" pitchFamily="18" charset="0"/>
              </a:rPr>
              <a:t>– data jsou přeměněna na informaci. Vybraná a uspořádaná data jsou spojena a naplněna podle významu, kterým je obsahová úroveň informace. </a:t>
            </a:r>
          </a:p>
          <a:p>
            <a:pPr algn="just"/>
            <a:endParaRPr lang="cs-CZ" dirty="0">
              <a:solidFill>
                <a:srgbClr val="307871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b="1" dirty="0">
                <a:solidFill>
                  <a:srgbClr val="307871"/>
                </a:solidFill>
                <a:latin typeface="Times New Roman" panose="02020603050405020304" pitchFamily="18" charset="0"/>
              </a:rPr>
              <a:t>3)</a:t>
            </a:r>
            <a:r>
              <a:rPr lang="cs-CZ" dirty="0">
                <a:solidFill>
                  <a:srgbClr val="307871"/>
                </a:solidFill>
                <a:latin typeface="Times New Roman" panose="02020603050405020304" pitchFamily="18" charset="0"/>
              </a:rPr>
              <a:t> </a:t>
            </a:r>
            <a:r>
              <a:rPr lang="cs-CZ" b="1" dirty="0">
                <a:solidFill>
                  <a:srgbClr val="307871"/>
                </a:solidFill>
                <a:latin typeface="Times New Roman" panose="02020603050405020304" pitchFamily="18" charset="0"/>
              </a:rPr>
              <a:t>Vkládání záměru a postoje </a:t>
            </a:r>
            <a:r>
              <a:rPr lang="cs-CZ" dirty="0">
                <a:solidFill>
                  <a:srgbClr val="307871"/>
                </a:solidFill>
                <a:latin typeface="Times New Roman" panose="02020603050405020304" pitchFamily="18" charset="0"/>
              </a:rPr>
              <a:t>– konkretizování ve smyslu postoje, kterým může být citový vztah nebo konativní zaměřenost. </a:t>
            </a:r>
          </a:p>
          <a:p>
            <a:endParaRPr lang="cs-CZ" dirty="0">
              <a:solidFill>
                <a:srgbClr val="30787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26527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7200800" cy="507703"/>
          </a:xfrm>
        </p:spPr>
        <p:txBody>
          <a:bodyPr/>
          <a:lstStyle/>
          <a:p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Vnímání komunikačního procesu</a:t>
            </a:r>
            <a:b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709702"/>
            <a:ext cx="9144000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000" b="1" dirty="0">
              <a:solidFill>
                <a:srgbClr val="307871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sz="2000" b="1" dirty="0">
                <a:solidFill>
                  <a:srgbClr val="307871"/>
                </a:solidFill>
                <a:latin typeface="Times New Roman" panose="02020603050405020304" pitchFamily="18" charset="0"/>
              </a:rPr>
              <a:t>4)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</a:rPr>
              <a:t> </a:t>
            </a:r>
            <a:r>
              <a:rPr lang="cs-CZ" sz="2000" b="1" dirty="0">
                <a:solidFill>
                  <a:srgbClr val="307871"/>
                </a:solidFill>
                <a:latin typeface="Times New Roman" panose="02020603050405020304" pitchFamily="18" charset="0"/>
              </a:rPr>
              <a:t>Epizodické uspořádání dat 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</a:rPr>
              <a:t>– informace mají podobu jednotek, které účastník spojuje a vytváří tak představu o minulosti, přítomnosti a budoucnosti reality, o závislosti jednotlivých epizodických jednotek. </a:t>
            </a:r>
          </a:p>
          <a:p>
            <a:pPr algn="just"/>
            <a:endParaRPr lang="cs-CZ" sz="2000" dirty="0">
              <a:solidFill>
                <a:srgbClr val="307871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b="1" dirty="0">
                <a:solidFill>
                  <a:srgbClr val="307871"/>
                </a:solidFill>
                <a:latin typeface="Times New Roman" panose="02020603050405020304" pitchFamily="18" charset="0"/>
              </a:rPr>
              <a:t>5) Hlavní smlouva </a:t>
            </a:r>
            <a:r>
              <a:rPr lang="cs-CZ" dirty="0">
                <a:solidFill>
                  <a:srgbClr val="307871"/>
                </a:solidFill>
                <a:latin typeface="Times New Roman" panose="02020603050405020304" pitchFamily="18" charset="0"/>
              </a:rPr>
              <a:t>– jde o vnímání role jedince ve vzájemných vztazích, kdy si uvědomuje, co je normální, správné a co naopak nevhodné. </a:t>
            </a:r>
          </a:p>
          <a:p>
            <a:pPr algn="just"/>
            <a:endParaRPr lang="cs-CZ" dirty="0">
              <a:solidFill>
                <a:srgbClr val="307871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b="1" dirty="0">
                <a:solidFill>
                  <a:srgbClr val="307871"/>
                </a:solidFill>
                <a:latin typeface="Times New Roman" panose="02020603050405020304" pitchFamily="18" charset="0"/>
              </a:rPr>
              <a:t>6) Soubor předpokladů, očekávání a pravidel </a:t>
            </a:r>
            <a:r>
              <a:rPr lang="cs-CZ" dirty="0">
                <a:solidFill>
                  <a:srgbClr val="307871"/>
                </a:solidFill>
                <a:latin typeface="Times New Roman" panose="02020603050405020304" pitchFamily="18" charset="0"/>
              </a:rPr>
              <a:t>– jde o životní scénář, vzory a pravidla chování získaná výchovou. </a:t>
            </a:r>
          </a:p>
          <a:p>
            <a:pPr algn="just"/>
            <a:endParaRPr lang="cs-CZ" dirty="0">
              <a:solidFill>
                <a:srgbClr val="307871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b="1" dirty="0">
                <a:solidFill>
                  <a:srgbClr val="307871"/>
                </a:solidFill>
                <a:latin typeface="Times New Roman" panose="02020603050405020304" pitchFamily="18" charset="0"/>
              </a:rPr>
              <a:t>7)</a:t>
            </a:r>
            <a:r>
              <a:rPr lang="cs-CZ" dirty="0">
                <a:solidFill>
                  <a:srgbClr val="307871"/>
                </a:solidFill>
                <a:latin typeface="Times New Roman" panose="02020603050405020304" pitchFamily="18" charset="0"/>
              </a:rPr>
              <a:t> </a:t>
            </a:r>
            <a:r>
              <a:rPr lang="cs-CZ" b="1" dirty="0">
                <a:solidFill>
                  <a:srgbClr val="307871"/>
                </a:solidFill>
                <a:latin typeface="Times New Roman" panose="02020603050405020304" pitchFamily="18" charset="0"/>
              </a:rPr>
              <a:t>Kulturní model </a:t>
            </a:r>
            <a:r>
              <a:rPr lang="cs-CZ" dirty="0">
                <a:solidFill>
                  <a:srgbClr val="307871"/>
                </a:solidFill>
                <a:latin typeface="Times New Roman" panose="02020603050405020304" pitchFamily="18" charset="0"/>
              </a:rPr>
              <a:t>– jsou vztahy vymezené kulturou, ve které žijeme a kde roli hrají politické a ideologické standardy, včetně celkového kulturního rámce. </a:t>
            </a:r>
          </a:p>
        </p:txBody>
      </p:sp>
    </p:spTree>
    <p:extLst>
      <p:ext uri="{BB962C8B-B14F-4D97-AF65-F5344CB8AC3E}">
        <p14:creationId xmlns:p14="http://schemas.microsoft.com/office/powerpoint/2010/main" val="41407213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6552728" cy="507703"/>
          </a:xfrm>
        </p:spPr>
        <p:txBody>
          <a:bodyPr/>
          <a:lstStyle/>
          <a:p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Komunikační proces </a:t>
            </a:r>
            <a:b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107504" y="703189"/>
            <a:ext cx="903649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Součástmi komunikačního procesu jsou komunikační prvky, </a:t>
            </a:r>
          </a:p>
          <a:p>
            <a:pPr algn="just"/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mezi které patří: </a:t>
            </a:r>
            <a:endParaRPr lang="cs-CZ" dirty="0"/>
          </a:p>
          <a:p>
            <a:pPr algn="just"/>
            <a:endParaRPr lang="cs-CZ" dirty="0"/>
          </a:p>
          <a:p>
            <a:pPr algn="just"/>
            <a:r>
              <a:rPr lang="cs-CZ" dirty="0"/>
              <a:t>1) Komunikátor  </a:t>
            </a:r>
          </a:p>
          <a:p>
            <a:pPr algn="just"/>
            <a:r>
              <a:rPr lang="cs-CZ" dirty="0"/>
              <a:t>2) Komunikant</a:t>
            </a:r>
          </a:p>
          <a:p>
            <a:pPr algn="just"/>
            <a:r>
              <a:rPr lang="cs-CZ" dirty="0"/>
              <a:t>3) Komuniké</a:t>
            </a:r>
          </a:p>
          <a:p>
            <a:pPr algn="just"/>
            <a:r>
              <a:rPr lang="cs-CZ" dirty="0"/>
              <a:t>4) Komunikační jazyk </a:t>
            </a:r>
          </a:p>
          <a:p>
            <a:pPr algn="just"/>
            <a:r>
              <a:rPr lang="cs-CZ" dirty="0"/>
              <a:t>5) Komunikační kanál</a:t>
            </a:r>
          </a:p>
          <a:p>
            <a:pPr algn="just"/>
            <a:r>
              <a:rPr lang="cs-CZ" dirty="0"/>
              <a:t>6) </a:t>
            </a:r>
            <a:r>
              <a:rPr lang="en-US" dirty="0" err="1"/>
              <a:t>Zpětná</a:t>
            </a:r>
            <a:r>
              <a:rPr lang="en-US" dirty="0"/>
              <a:t> </a:t>
            </a:r>
            <a:r>
              <a:rPr lang="en-US" dirty="0" err="1"/>
              <a:t>vazba</a:t>
            </a:r>
            <a:r>
              <a:rPr lang="en-US" dirty="0"/>
              <a:t> </a:t>
            </a:r>
            <a:r>
              <a:rPr lang="cs-CZ" dirty="0"/>
              <a:t>(feedback)</a:t>
            </a:r>
          </a:p>
          <a:p>
            <a:pPr algn="just"/>
            <a:r>
              <a:rPr lang="cs-CZ" dirty="0"/>
              <a:t>7) Komunikační prostředí </a:t>
            </a:r>
          </a:p>
          <a:p>
            <a:pPr algn="just"/>
            <a:r>
              <a:rPr lang="cs-CZ" dirty="0"/>
              <a:t>8) Kontext 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Podstatu vzájemnosti v komunikaci lze vyjádřit pojmem </a:t>
            </a:r>
            <a:r>
              <a:rPr lang="cs-CZ" b="1" dirty="0"/>
              <a:t>interakce</a:t>
            </a:r>
            <a:r>
              <a:rPr lang="cs-CZ" dirty="0"/>
              <a:t>. </a:t>
            </a:r>
          </a:p>
          <a:p>
            <a:pPr algn="just"/>
            <a:r>
              <a:rPr lang="cs-CZ" dirty="0"/>
              <a:t>Souhlasné interaktivní působení je </a:t>
            </a:r>
            <a:r>
              <a:rPr lang="cs-CZ" b="1" dirty="0"/>
              <a:t>spolupráce</a:t>
            </a:r>
            <a:r>
              <a:rPr lang="cs-CZ" dirty="0"/>
              <a:t>. 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650317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6552728" cy="507703"/>
          </a:xfrm>
        </p:spPr>
        <p:txBody>
          <a:bodyPr/>
          <a:lstStyle/>
          <a:p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Sociální interakce v komunikaci</a:t>
            </a: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703189"/>
            <a:ext cx="9036496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/>
          </a:p>
          <a:p>
            <a:r>
              <a:rPr lang="cs-CZ" dirty="0"/>
              <a:t>Komunikace probíhá v souvislosti se sociálním chováním lidí a je nezbytná k </a:t>
            </a:r>
            <a:r>
              <a:rPr lang="cs-CZ" dirty="0" err="1"/>
              <a:t>sebevyjadřování</a:t>
            </a:r>
            <a:r>
              <a:rPr lang="cs-CZ" dirty="0"/>
              <a:t>. </a:t>
            </a:r>
          </a:p>
          <a:p>
            <a:r>
              <a:rPr lang="cs-CZ" dirty="0"/>
              <a:t>V komunikačním procesu jsou přenášeny informace v mluvené, psané a vizuální formě. Komunikace je výměnou významů mezi lidmi použitím systému symbolů. </a:t>
            </a:r>
          </a:p>
          <a:p>
            <a:endParaRPr lang="cs-CZ" dirty="0"/>
          </a:p>
          <a:p>
            <a:r>
              <a:rPr lang="cs-CZ" dirty="0"/>
              <a:t>Komunikace souvisí se </a:t>
            </a:r>
            <a:r>
              <a:rPr lang="cs-CZ" b="1" dirty="0"/>
              <a:t>sociální interakcí</a:t>
            </a:r>
            <a:r>
              <a:rPr lang="cs-CZ" dirty="0"/>
              <a:t>, která je pozitivně realizovaná v podobě kooperace, participace, konsensu, koordinace, synergie, akomodace a asimilace. </a:t>
            </a:r>
          </a:p>
          <a:p>
            <a:endParaRPr lang="cs-CZ" dirty="0"/>
          </a:p>
          <a:p>
            <a:r>
              <a:rPr lang="cs-CZ" dirty="0"/>
              <a:t>V negativní podobě jako soutěživost, rivalita, segregace, diskriminace, vyobcování nebo konflikt. Nezaměnitelný image komunikující získává významným znakem v úpravě zevnějšku, osobních vlastností a chování. </a:t>
            </a:r>
          </a:p>
          <a:p>
            <a:endParaRPr lang="cs-CZ" dirty="0"/>
          </a:p>
          <a:p>
            <a:r>
              <a:rPr lang="cs-CZ" dirty="0"/>
              <a:t>Věrohodnost image závisí na souladu s celkovou osobní identitou a s představou o společenství, jehož je komunikující součástí. 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60504400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2464</TotalTime>
  <Words>1280</Words>
  <Application>Microsoft Office PowerPoint</Application>
  <PresentationFormat>Předvádění na obrazovce (16:9)</PresentationFormat>
  <Paragraphs>263</Paragraphs>
  <Slides>19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3" baseType="lpstr">
      <vt:lpstr>Arial</vt:lpstr>
      <vt:lpstr>Calibri</vt:lpstr>
      <vt:lpstr>Times New Roman</vt:lpstr>
      <vt:lpstr>SLU</vt:lpstr>
      <vt:lpstr>Název prezentace</vt:lpstr>
      <vt:lpstr>Prezentace aplikace PowerPoint</vt:lpstr>
      <vt:lpstr>Prezentace aplikace PowerPoint</vt:lpstr>
      <vt:lpstr>Vymezení komunikace </vt:lpstr>
      <vt:lpstr>Vybrané teorie komunikace </vt:lpstr>
      <vt:lpstr>Vnímání komunikačního procesu </vt:lpstr>
      <vt:lpstr>Vnímání komunikačního procesu </vt:lpstr>
      <vt:lpstr>Komunikační proces  </vt:lpstr>
      <vt:lpstr>Sociální interakce v komunikaci</vt:lpstr>
      <vt:lpstr>Komunikační model </vt:lpstr>
      <vt:lpstr>Druhy komunikace </vt:lpstr>
      <vt:lpstr>Druhy komunikace </vt:lpstr>
      <vt:lpstr>Funkce komunikace </vt:lpstr>
      <vt:lpstr>Komunikační styly </vt:lpstr>
      <vt:lpstr>Receptivní komunikační dovednosti </vt:lpstr>
      <vt:lpstr>Expresivní komunikační dovednosti </vt:lpstr>
      <vt:lpstr>Metakomunikace a nevhodné reagování </vt:lpstr>
      <vt:lpstr>Typy posluchače podle nevhodného reagování 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svo0002</cp:lastModifiedBy>
  <cp:revision>73</cp:revision>
  <cp:lastPrinted>2018-03-27T09:30:31Z</cp:lastPrinted>
  <dcterms:created xsi:type="dcterms:W3CDTF">2016-07-06T15:42:34Z</dcterms:created>
  <dcterms:modified xsi:type="dcterms:W3CDTF">2021-09-13T09:32:49Z</dcterms:modified>
</cp:coreProperties>
</file>