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7" r:id="rId2"/>
    <p:sldId id="259" r:id="rId3"/>
    <p:sldId id="258" r:id="rId4"/>
    <p:sldId id="283" r:id="rId5"/>
    <p:sldId id="289" r:id="rId6"/>
    <p:sldId id="288" r:id="rId7"/>
    <p:sldId id="290" r:id="rId8"/>
    <p:sldId id="291" r:id="rId9"/>
    <p:sldId id="292" r:id="rId10"/>
    <p:sldId id="297" r:id="rId11"/>
    <p:sldId id="284" r:id="rId12"/>
    <p:sldId id="285" r:id="rId13"/>
    <p:sldId id="293" r:id="rId14"/>
    <p:sldId id="298" r:id="rId15"/>
    <p:sldId id="286" r:id="rId16"/>
    <p:sldId id="294" r:id="rId17"/>
    <p:sldId id="287" r:id="rId18"/>
    <p:sldId id="295" r:id="rId19"/>
    <p:sldId id="281" r:id="rId20"/>
  </p:sldIdLst>
  <p:sldSz cx="9144000" cy="5143500" type="screen16x9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727" autoAdjust="0"/>
  </p:normalViewPr>
  <p:slideViewPr>
    <p:cSldViewPr>
      <p:cViewPr varScale="1">
        <p:scale>
          <a:sx n="107" d="100"/>
          <a:sy n="107" d="100"/>
        </p:scale>
        <p:origin x="114" y="5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21.4.2018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58937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</p:spPr>
        <p:txBody>
          <a:bodyPr lIns="68580" tIns="34290" rIns="68580" bIns="34290" anchor="b"/>
          <a:lstStyle>
            <a:lvl1pPr algn="ctr"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</p:spPr>
        <p:txBody>
          <a:bodyPr lIns="68580" tIns="34290" rIns="68580" bIns="34290"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F066A928-83BD-4B3B-AB3B-789638C2D817}" type="datetime1">
              <a:rPr lang="cs-CZ" smtClean="0"/>
              <a:t>21.4.2018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3403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3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7" y="2365809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KOMUNIKAČNÍ DOVEDNOSTI</a:t>
            </a:r>
          </a:p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Mgr. Dagmar Svobodová,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9"/>
            <a:ext cx="5111750" cy="2159000"/>
          </a:xfrm>
          <a:prstGeom prst="rect">
            <a:avLst/>
          </a:prstGeom>
        </p:spPr>
        <p:txBody>
          <a:bodyPr lIns="68580" tIns="34290" rIns="68580" bIns="34290"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7313614"/>
              </p:ext>
            </p:extLst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=""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=""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826823"/>
            <a:ext cx="184727" cy="36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57199"/>
            <a:ext cx="184727" cy="36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5640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704856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Jazykové 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problémy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27184" y="680655"/>
            <a:ext cx="828923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b="1" dirty="0" smtClean="0"/>
          </a:p>
          <a:p>
            <a:endParaRPr lang="cs-CZ" b="1" dirty="0" err="1"/>
          </a:p>
          <a:p>
            <a:pPr algn="just"/>
            <a:r>
              <a:rPr lang="cs-CZ" b="1" dirty="0" smtClean="0"/>
              <a:t>Ortofonie </a:t>
            </a:r>
            <a:r>
              <a:rPr lang="cs-CZ" dirty="0"/>
              <a:t>je nauka o znění hlásek spisovného jazyka. Řeší vztahy mezi hláskou ve </a:t>
            </a:r>
            <a:r>
              <a:rPr lang="cs-CZ" dirty="0" smtClean="0"/>
              <a:t>spisovném </a:t>
            </a:r>
            <a:r>
              <a:rPr lang="cs-CZ" dirty="0"/>
              <a:t>projevu jako správnou, odpovídající normě, a jako nesprávnou, stojící mimo normu. Ortofonické nedostatky způsobené vadou řeči vznikají jak při anatomických </a:t>
            </a:r>
            <a:r>
              <a:rPr lang="cs-CZ" dirty="0" smtClean="0"/>
              <a:t>změnách </a:t>
            </a:r>
            <a:r>
              <a:rPr lang="cs-CZ" dirty="0"/>
              <a:t>řečových orgánů, tak při narušení jejich funkce vinou onemocnění nebo nesprávného zvládnutí mechanismu artikulace. Po 7. roce věku dítěte se výslovnostní mechanismy </a:t>
            </a:r>
            <a:r>
              <a:rPr lang="cs-CZ" dirty="0" smtClean="0"/>
              <a:t>ustalují </a:t>
            </a:r>
            <a:r>
              <a:rPr lang="cs-CZ" dirty="0"/>
              <a:t>a jejich změna je složitější. Na výslednou podobu výslovnosti působí zejména kvalita sluchu jedince. </a:t>
            </a:r>
          </a:p>
        </p:txBody>
      </p:sp>
    </p:spTree>
    <p:extLst>
      <p:ext uri="{BB962C8B-B14F-4D97-AF65-F5344CB8AC3E}">
        <p14:creationId xmlns:p14="http://schemas.microsoft.com/office/powerpoint/2010/main" val="6571036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Stylistika a stylistické prostředky</a:t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03189"/>
            <a:ext cx="781236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dirty="0">
                <a:solidFill>
                  <a:srgbClr val="000000"/>
                </a:solidFill>
                <a:latin typeface="Times New Roman" panose="02020603050405020304" pitchFamily="18" charset="0"/>
              </a:rPr>
              <a:t>Rozměry komunikátů zkoumá </a:t>
            </a:r>
            <a:r>
              <a:rPr lang="pl-PL" b="1" dirty="0">
                <a:solidFill>
                  <a:srgbClr val="000000"/>
                </a:solidFill>
                <a:latin typeface="Times New Roman" panose="02020603050405020304" pitchFamily="18" charset="0"/>
              </a:rPr>
              <a:t>stylistika </a:t>
            </a:r>
            <a:r>
              <a:rPr lang="pl-PL" dirty="0">
                <a:solidFill>
                  <a:srgbClr val="000000"/>
                </a:solidFill>
                <a:latin typeface="Times New Roman" panose="02020603050405020304" pitchFamily="18" charset="0"/>
              </a:rPr>
              <a:t>jako nauka o </a:t>
            </a:r>
            <a:r>
              <a:rPr lang="pl-PL" b="1" dirty="0">
                <a:solidFill>
                  <a:srgbClr val="000000"/>
                </a:solidFill>
                <a:latin typeface="Times New Roman" panose="02020603050405020304" pitchFamily="18" charset="0"/>
              </a:rPr>
              <a:t>slohu</a:t>
            </a:r>
            <a:r>
              <a:rPr lang="pl-PL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pl-PL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 smtClean="0"/>
              <a:t>Slohotvorní </a:t>
            </a:r>
            <a:r>
              <a:rPr lang="cs-CZ" dirty="0"/>
              <a:t>činitelé jsou souhrnem komunikativních podmínek v jedinečné </a:t>
            </a:r>
            <a:r>
              <a:rPr lang="cs-CZ" dirty="0" smtClean="0"/>
              <a:t>komunikační </a:t>
            </a:r>
            <a:r>
              <a:rPr lang="cs-CZ" dirty="0"/>
              <a:t>situaci.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b="1" dirty="0"/>
              <a:t>S</a:t>
            </a:r>
            <a:r>
              <a:rPr lang="cs-CZ" b="1" dirty="0" smtClean="0"/>
              <a:t>ubjektivní </a:t>
            </a:r>
            <a:r>
              <a:rPr lang="cs-CZ" dirty="0"/>
              <a:t>(osobní, individuální) činitelé, kteří jsou podmíněni osobností autora, jeho stanoviskem, věkem, vzděláním a </a:t>
            </a:r>
            <a:r>
              <a:rPr lang="cs-CZ" dirty="0" smtClean="0"/>
              <a:t>povahou.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K </a:t>
            </a:r>
            <a:r>
              <a:rPr lang="cs-CZ" b="1" dirty="0"/>
              <a:t>objektivním </a:t>
            </a:r>
            <a:r>
              <a:rPr lang="cs-CZ" dirty="0"/>
              <a:t>(obecním) činitelům je autor nucen </a:t>
            </a:r>
            <a:r>
              <a:rPr lang="cs-CZ" dirty="0" smtClean="0"/>
              <a:t>přihlížet: 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1) </a:t>
            </a:r>
            <a:r>
              <a:rPr lang="cs-CZ" b="1" dirty="0"/>
              <a:t>Funkce – </a:t>
            </a:r>
            <a:r>
              <a:rPr lang="cs-CZ" dirty="0"/>
              <a:t>zaměření projevu v pojetí cíle, na který chce autor poukázat. </a:t>
            </a:r>
          </a:p>
          <a:p>
            <a:pPr algn="just"/>
            <a:r>
              <a:rPr lang="cs-CZ" dirty="0"/>
              <a:t>2) </a:t>
            </a:r>
            <a:r>
              <a:rPr lang="cs-CZ" b="1" dirty="0"/>
              <a:t>Forma projevu </a:t>
            </a:r>
            <a:r>
              <a:rPr lang="cs-CZ" dirty="0"/>
              <a:t>– projev psaný nebo </a:t>
            </a:r>
            <a:r>
              <a:rPr lang="cs-CZ" dirty="0" smtClean="0"/>
              <a:t>mluvený</a:t>
            </a:r>
            <a:endParaRPr lang="cs-CZ" dirty="0"/>
          </a:p>
          <a:p>
            <a:pPr algn="just"/>
            <a:r>
              <a:rPr lang="da-DK" dirty="0"/>
              <a:t>3) </a:t>
            </a:r>
            <a:r>
              <a:rPr lang="da-DK" b="1" dirty="0"/>
              <a:t>Místo, kde se projev uskutečňuje </a:t>
            </a:r>
            <a:r>
              <a:rPr lang="da-DK" dirty="0"/>
              <a:t>– projev veřejný nebo </a:t>
            </a:r>
            <a:r>
              <a:rPr lang="da-DK" dirty="0" smtClean="0"/>
              <a:t>soukromý </a:t>
            </a:r>
            <a:endParaRPr lang="da-DK" dirty="0"/>
          </a:p>
          <a:p>
            <a:pPr algn="just"/>
            <a:r>
              <a:rPr lang="cs-CZ" dirty="0"/>
              <a:t>4) </a:t>
            </a:r>
            <a:r>
              <a:rPr lang="cs-CZ" b="1" dirty="0"/>
              <a:t>Kontakt s adresátem </a:t>
            </a:r>
            <a:r>
              <a:rPr lang="cs-CZ" dirty="0"/>
              <a:t>– přímý (veřejný projev) nebo nepřímý (formou rozhlasu</a:t>
            </a:r>
            <a:r>
              <a:rPr lang="cs-CZ" dirty="0" smtClean="0"/>
              <a:t>).</a:t>
            </a:r>
            <a:endParaRPr lang="cs-CZ" dirty="0"/>
          </a:p>
          <a:p>
            <a:pPr algn="just"/>
            <a:r>
              <a:rPr lang="cs-CZ" dirty="0"/>
              <a:t>5) </a:t>
            </a:r>
            <a:r>
              <a:rPr lang="cs-CZ" b="1" dirty="0"/>
              <a:t>Počet mluvčích </a:t>
            </a:r>
            <a:r>
              <a:rPr lang="cs-CZ" dirty="0"/>
              <a:t>– monolog (jeden mluvčí) nebo dialog (dva a více mluvčích</a:t>
            </a:r>
            <a:r>
              <a:rPr lang="cs-CZ" dirty="0" smtClean="0"/>
              <a:t>)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50317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488832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Lexikologie jako lingvistická disciplína 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843558"/>
            <a:ext cx="802838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Lexikologie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je lingvistická disciplína, která se zabývá </a:t>
            </a:r>
            <a:r>
              <a:rPr lang="cs-CZ" b="1" dirty="0">
                <a:solidFill>
                  <a:srgbClr val="000000"/>
                </a:solidFill>
                <a:latin typeface="Times New Roman" panose="02020603050405020304" pitchFamily="18" charset="0"/>
              </a:rPr>
              <a:t>lexikem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, tedy slovní zásobou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určitého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jazyka a jejím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užíváním.</a:t>
            </a:r>
            <a:r>
              <a:rPr lang="cs-CZ" dirty="0"/>
              <a:t> </a:t>
            </a:r>
            <a:r>
              <a:rPr lang="cs-CZ" dirty="0">
                <a:solidFill>
                  <a:srgbClr val="000000"/>
                </a:solidFill>
              </a:rPr>
              <a:t>Mezi </a:t>
            </a:r>
            <a:r>
              <a:rPr lang="cs-CZ" dirty="0" smtClean="0">
                <a:solidFill>
                  <a:srgbClr val="000000"/>
                </a:solidFill>
              </a:rPr>
              <a:t>aplikované disciplíny </a:t>
            </a:r>
            <a:r>
              <a:rPr lang="cs-CZ" dirty="0">
                <a:solidFill>
                  <a:srgbClr val="000000"/>
                </a:solidFill>
              </a:rPr>
              <a:t>lexikologie </a:t>
            </a:r>
            <a:r>
              <a:rPr lang="cs-CZ" dirty="0" smtClean="0">
                <a:solidFill>
                  <a:srgbClr val="000000"/>
                </a:solidFill>
              </a:rPr>
              <a:t>patří: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cs-CZ" b="1" dirty="0" smtClean="0">
              <a:solidFill>
                <a:srgbClr val="307871"/>
              </a:solidFill>
            </a:endParaRPr>
          </a:p>
          <a:p>
            <a:pPr algn="just"/>
            <a:r>
              <a:rPr lang="cs-CZ" b="1" dirty="0" smtClean="0">
                <a:solidFill>
                  <a:srgbClr val="307871"/>
                </a:solidFill>
              </a:rPr>
              <a:t>slovotvorba </a:t>
            </a:r>
          </a:p>
          <a:p>
            <a:pPr algn="just"/>
            <a:r>
              <a:rPr lang="cs-CZ" b="1" dirty="0" smtClean="0">
                <a:solidFill>
                  <a:srgbClr val="307871"/>
                </a:solidFill>
              </a:rPr>
              <a:t>sémantika </a:t>
            </a:r>
          </a:p>
          <a:p>
            <a:pPr algn="just"/>
            <a:r>
              <a:rPr lang="cs-CZ" b="1" dirty="0" smtClean="0">
                <a:solidFill>
                  <a:srgbClr val="307871"/>
                </a:solidFill>
              </a:rPr>
              <a:t>etymologie </a:t>
            </a:r>
          </a:p>
          <a:p>
            <a:pPr algn="just"/>
            <a:r>
              <a:rPr lang="cs-CZ" b="1" dirty="0" smtClean="0">
                <a:solidFill>
                  <a:srgbClr val="307871"/>
                </a:solidFill>
              </a:rPr>
              <a:t>frazeologie </a:t>
            </a:r>
          </a:p>
          <a:p>
            <a:pPr algn="just"/>
            <a:r>
              <a:rPr lang="cs-CZ" b="1" dirty="0" smtClean="0">
                <a:solidFill>
                  <a:srgbClr val="307871"/>
                </a:solidFill>
              </a:rPr>
              <a:t>onomastika </a:t>
            </a:r>
          </a:p>
          <a:p>
            <a:pPr algn="just"/>
            <a:r>
              <a:rPr lang="cs-CZ" b="1" dirty="0" smtClean="0">
                <a:solidFill>
                  <a:srgbClr val="307871"/>
                </a:solidFill>
              </a:rPr>
              <a:t>lexikografie</a:t>
            </a:r>
          </a:p>
          <a:p>
            <a:pPr algn="just"/>
            <a:r>
              <a:rPr lang="cs-CZ" b="1" dirty="0" smtClean="0">
                <a:solidFill>
                  <a:srgbClr val="307871"/>
                </a:solidFill>
              </a:rPr>
              <a:t>neologie </a:t>
            </a:r>
          </a:p>
          <a:p>
            <a:pPr algn="just"/>
            <a:r>
              <a:rPr lang="cs-CZ" b="1" dirty="0" smtClean="0">
                <a:solidFill>
                  <a:srgbClr val="307871"/>
                </a:solidFill>
              </a:rPr>
              <a:t>toponomastika,</a:t>
            </a:r>
          </a:p>
          <a:p>
            <a:pPr algn="just"/>
            <a:r>
              <a:rPr lang="cs-CZ" b="1" dirty="0" smtClean="0">
                <a:solidFill>
                  <a:srgbClr val="307871"/>
                </a:solidFill>
              </a:rPr>
              <a:t>nauka o jménech lidských produktů </a:t>
            </a:r>
          </a:p>
          <a:p>
            <a:pPr algn="just"/>
            <a:r>
              <a:rPr lang="cs-CZ" b="1" dirty="0" smtClean="0">
                <a:solidFill>
                  <a:srgbClr val="307871"/>
                </a:solidFill>
              </a:rPr>
              <a:t>dialektologie</a:t>
            </a:r>
          </a:p>
          <a:p>
            <a:pPr algn="just"/>
            <a:r>
              <a:rPr lang="cs-CZ" b="1" dirty="0" err="1" smtClean="0">
                <a:solidFill>
                  <a:srgbClr val="307871"/>
                </a:solidFill>
              </a:rPr>
              <a:t>slangologie</a:t>
            </a:r>
            <a:endParaRPr lang="cs-CZ" b="1" dirty="0" smtClean="0">
              <a:solidFill>
                <a:srgbClr val="307871"/>
              </a:solidFill>
            </a:endParaRPr>
          </a:p>
          <a:p>
            <a:pPr algn="just"/>
            <a:r>
              <a:rPr lang="cs-CZ" b="1" dirty="0" smtClean="0">
                <a:solidFill>
                  <a:srgbClr val="307871"/>
                </a:solidFill>
              </a:rPr>
              <a:t>terminologie</a:t>
            </a:r>
            <a:endParaRPr lang="cs-CZ" dirty="0" smtClean="0">
              <a:solidFill>
                <a:srgbClr val="307871"/>
              </a:solidFill>
            </a:endParaRP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9898265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488832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Lexikální stránka jazyka 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843558"/>
            <a:ext cx="802838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pPr algn="just"/>
            <a:r>
              <a:rPr lang="cs-CZ" b="1" dirty="0" smtClean="0"/>
              <a:t>Lexikální </a:t>
            </a:r>
            <a:r>
              <a:rPr lang="cs-CZ" dirty="0"/>
              <a:t>rovina je složitými vztahy propojena s ostatními jazykovými podsystémy. Slova se skládají z </a:t>
            </a:r>
            <a:r>
              <a:rPr lang="cs-CZ" dirty="0" smtClean="0"/>
              <a:t>jednotek </a:t>
            </a:r>
            <a:r>
              <a:rPr lang="cs-CZ" dirty="0"/>
              <a:t>rovin nižších, tj. </a:t>
            </a:r>
            <a:r>
              <a:rPr lang="cs-CZ" b="1" dirty="0"/>
              <a:t>fonémů </a:t>
            </a:r>
            <a:r>
              <a:rPr lang="cs-CZ" dirty="0"/>
              <a:t>a </a:t>
            </a:r>
            <a:r>
              <a:rPr lang="cs-CZ" b="1" dirty="0" smtClean="0"/>
              <a:t>morfémů</a:t>
            </a:r>
            <a:r>
              <a:rPr lang="cs-CZ" dirty="0" smtClean="0"/>
              <a:t>.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/>
              <a:t>Po roce 1990 významně zasáhly zejména oblast informatiky a výpočetní techniky, re-klamy, obchodu a managementu </a:t>
            </a:r>
            <a:r>
              <a:rPr lang="cs-CZ" b="1" dirty="0"/>
              <a:t>anglicismy</a:t>
            </a:r>
            <a:r>
              <a:rPr lang="cs-CZ" dirty="0"/>
              <a:t>, které se v češtině vyskytují v odborné </a:t>
            </a:r>
            <a:r>
              <a:rPr lang="cs-CZ" dirty="0" smtClean="0"/>
              <a:t>terminologii</a:t>
            </a:r>
            <a:r>
              <a:rPr lang="cs-CZ" dirty="0"/>
              <a:t>. </a:t>
            </a:r>
            <a:endParaRPr lang="cs-CZ" dirty="0" smtClean="0"/>
          </a:p>
          <a:p>
            <a:pPr algn="just"/>
            <a:endParaRPr lang="cs-CZ" dirty="0" smtClean="0"/>
          </a:p>
          <a:p>
            <a:pPr algn="just"/>
            <a:r>
              <a:rPr lang="cs-CZ" dirty="0"/>
              <a:t>O úspornost a krátkost výrazových prostředků se snaží </a:t>
            </a:r>
            <a:r>
              <a:rPr lang="cs-CZ" b="1" dirty="0"/>
              <a:t>profesionalismy</a:t>
            </a:r>
            <a:r>
              <a:rPr lang="cs-CZ" dirty="0"/>
              <a:t>, které lpějí na tradici určité profese a na vyjádření příslušnosti k určitému profesnímu prostředí. </a:t>
            </a:r>
            <a:endParaRPr lang="cs-CZ" dirty="0" smtClean="0"/>
          </a:p>
          <a:p>
            <a:pPr algn="just"/>
            <a:endParaRPr lang="cs-CZ" b="1" dirty="0" smtClean="0"/>
          </a:p>
          <a:p>
            <a:pPr algn="just"/>
            <a:r>
              <a:rPr lang="cs-CZ" b="1" dirty="0" smtClean="0"/>
              <a:t>Termíny </a:t>
            </a:r>
            <a:r>
              <a:rPr lang="cs-CZ" dirty="0"/>
              <a:t>jsou odborná pojmenování s přesně jednoznačným významem. </a:t>
            </a:r>
          </a:p>
        </p:txBody>
      </p:sp>
    </p:spTree>
    <p:extLst>
      <p:ext uri="{BB962C8B-B14F-4D97-AF65-F5344CB8AC3E}">
        <p14:creationId xmlns:p14="http://schemas.microsoft.com/office/powerpoint/2010/main" val="40713443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488832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Aktivní a pasivní slovní zásoba 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843558"/>
            <a:ext cx="802838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b="1" dirty="0" smtClean="0"/>
          </a:p>
          <a:p>
            <a:pPr algn="just"/>
            <a:r>
              <a:rPr lang="cs-CZ" b="1" dirty="0" smtClean="0"/>
              <a:t>Aktivní </a:t>
            </a:r>
            <a:r>
              <a:rPr lang="cs-CZ" dirty="0"/>
              <a:t>slovní zásobu tvoří slova, výrazy a slovní spojení, kterým rozumíme. Běžně je používáme v řeči, plně chápeme jejich význam a jsou stálou součástí našeho projevu. </a:t>
            </a:r>
            <a:endParaRPr lang="cs-CZ" dirty="0" smtClean="0"/>
          </a:p>
          <a:p>
            <a:pPr algn="just"/>
            <a:endParaRPr lang="cs-CZ" b="1" dirty="0"/>
          </a:p>
          <a:p>
            <a:pPr algn="just"/>
            <a:r>
              <a:rPr lang="cs-CZ" b="1" dirty="0" smtClean="0"/>
              <a:t>Pasivní </a:t>
            </a:r>
            <a:r>
              <a:rPr lang="cs-CZ" dirty="0"/>
              <a:t>slovní zásobu představují slova, výrazy a slovní spojení, která jsme někde viděli, četli nebo slyšeli. Nemusíme znát ani jejich </a:t>
            </a:r>
            <a:r>
              <a:rPr lang="cs-CZ" dirty="0" smtClean="0"/>
              <a:t>význam</a:t>
            </a:r>
            <a:r>
              <a:rPr lang="cs-CZ" dirty="0"/>
              <a:t>. Průměrný uživatel jazyka má v aktivní slovní zásobě 7 – 10 000 slov. V pasivní slovní zásobě má průměrný uživatel 50 – 100 000 slov. 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9789694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Složky komunikační 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situace</a:t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0" y="727801"/>
            <a:ext cx="795637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dirty="0" smtClean="0"/>
              <a:t>Komunikační situace je rámec, </a:t>
            </a:r>
            <a:r>
              <a:rPr lang="cs-CZ" dirty="0"/>
              <a:t>ve kterém komunikace probíhá. </a:t>
            </a:r>
            <a:endParaRPr lang="cs-CZ" dirty="0" smtClean="0"/>
          </a:p>
          <a:p>
            <a:pPr algn="just"/>
            <a:endParaRPr lang="cs-CZ" dirty="0" smtClean="0"/>
          </a:p>
          <a:p>
            <a:pPr algn="just"/>
            <a:r>
              <a:rPr lang="cs-CZ" b="1" dirty="0" smtClean="0"/>
              <a:t>Vnitřní </a:t>
            </a:r>
            <a:r>
              <a:rPr lang="cs-CZ" b="1" dirty="0"/>
              <a:t>složka </a:t>
            </a:r>
            <a:r>
              <a:rPr lang="cs-CZ" dirty="0" smtClean="0"/>
              <a:t>se </a:t>
            </a:r>
            <a:r>
              <a:rPr lang="cs-CZ" dirty="0"/>
              <a:t>odehrává v naslouchajících, jak na </a:t>
            </a:r>
            <a:r>
              <a:rPr lang="cs-CZ" dirty="0" smtClean="0"/>
              <a:t>ně </a:t>
            </a:r>
            <a:r>
              <a:rPr lang="cs-CZ" dirty="0"/>
              <a:t>zpráva působí. </a:t>
            </a:r>
            <a:endParaRPr lang="cs-CZ" dirty="0" smtClean="0"/>
          </a:p>
          <a:p>
            <a:pPr algn="just"/>
            <a:endParaRPr lang="cs-CZ" dirty="0" smtClean="0"/>
          </a:p>
          <a:p>
            <a:pPr algn="just"/>
            <a:r>
              <a:rPr lang="cs-CZ" b="1" dirty="0" smtClean="0"/>
              <a:t>Vnější </a:t>
            </a:r>
            <a:r>
              <a:rPr lang="cs-CZ" b="1" dirty="0"/>
              <a:t>složka </a:t>
            </a:r>
            <a:r>
              <a:rPr lang="cs-CZ" dirty="0" smtClean="0"/>
              <a:t>jsou </a:t>
            </a:r>
            <a:r>
              <a:rPr lang="cs-CZ" dirty="0"/>
              <a:t>stimuly, které </a:t>
            </a:r>
            <a:r>
              <a:rPr lang="cs-CZ" dirty="0" smtClean="0"/>
              <a:t>ovlivňují </a:t>
            </a:r>
            <a:r>
              <a:rPr lang="cs-CZ" b="1" dirty="0"/>
              <a:t>kontextovou</a:t>
            </a:r>
            <a:r>
              <a:rPr lang="cs-CZ" dirty="0"/>
              <a:t> modalitu </a:t>
            </a:r>
            <a:r>
              <a:rPr lang="cs-CZ" dirty="0" smtClean="0"/>
              <a:t>komunikace. 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Mezi </a:t>
            </a:r>
            <a:r>
              <a:rPr lang="cs-CZ" b="1" dirty="0" smtClean="0"/>
              <a:t>stimuly kontextové modality </a:t>
            </a:r>
            <a:r>
              <a:rPr lang="cs-CZ" dirty="0" smtClean="0"/>
              <a:t>situace patří</a:t>
            </a:r>
            <a:r>
              <a:rPr lang="cs-CZ" dirty="0" smtClean="0"/>
              <a:t>:</a:t>
            </a:r>
          </a:p>
          <a:p>
            <a:pPr algn="just"/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čas</a:t>
            </a:r>
            <a:r>
              <a:rPr lang="cs-CZ" dirty="0"/>
              <a:t>, prostor, emoce, míra formálnosti mezilidských vztahů, jazyk </a:t>
            </a:r>
            <a:r>
              <a:rPr lang="cs-CZ" dirty="0" smtClean="0"/>
              <a:t>dorozumívání</a:t>
            </a:r>
            <a:r>
              <a:rPr lang="cs-CZ" dirty="0"/>
              <a:t>, stereotypy očekávaného chování, motivace účastníků, sociální situace, pohlaví a věk účastníků, sociální pozice, sociální role, </a:t>
            </a:r>
            <a:r>
              <a:rPr lang="cs-CZ" dirty="0" smtClean="0"/>
              <a:t>kvalifikace. </a:t>
            </a:r>
          </a:p>
          <a:p>
            <a:pPr algn="just"/>
            <a:endParaRPr lang="cs-CZ" dirty="0"/>
          </a:p>
          <a:p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4344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5184576" cy="507703"/>
          </a:xfrm>
        </p:spPr>
        <p:txBody>
          <a:bodyPr/>
          <a:lstStyle/>
          <a:p>
            <a:pPr marL="0" indent="0"/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Další aspekty 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komunikační situace</a:t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0" y="727801"/>
            <a:ext cx="795637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/>
          </a:p>
          <a:p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Subjektivní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a objektivní faktory upravují podobu komunikátu.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pl-PL" dirty="0">
                <a:solidFill>
                  <a:srgbClr val="000000"/>
                </a:solidFill>
              </a:rPr>
              <a:t>Původce komunikátu je mluvčí nebo pisatel. </a:t>
            </a:r>
            <a:endParaRPr lang="pl-PL" dirty="0" smtClean="0">
              <a:solidFill>
                <a:srgbClr val="000000"/>
              </a:solidFill>
            </a:endParaRPr>
          </a:p>
          <a:p>
            <a:r>
              <a:rPr lang="pl-PL" dirty="0">
                <a:solidFill>
                  <a:srgbClr val="000000"/>
                </a:solidFill>
              </a:rPr>
              <a:t>	</a:t>
            </a:r>
          </a:p>
          <a:p>
            <a:r>
              <a:rPr lang="cs-CZ" dirty="0">
                <a:solidFill>
                  <a:srgbClr val="000000"/>
                </a:solidFill>
              </a:rPr>
              <a:t>Adresát komunikátu je příjemce. 	</a:t>
            </a:r>
            <a:endParaRPr lang="cs-CZ" dirty="0" smtClean="0">
              <a:solidFill>
                <a:srgbClr val="000000"/>
              </a:solidFill>
            </a:endParaRPr>
          </a:p>
          <a:p>
            <a:endParaRPr lang="cs-CZ" dirty="0">
              <a:solidFill>
                <a:srgbClr val="000000"/>
              </a:solidFill>
            </a:endParaRPr>
          </a:p>
          <a:p>
            <a:r>
              <a:rPr lang="cs-CZ" dirty="0">
                <a:solidFill>
                  <a:srgbClr val="000000"/>
                </a:solidFill>
              </a:rPr>
              <a:t>Řetězec komunikačních </a:t>
            </a:r>
            <a:r>
              <a:rPr lang="cs-CZ" dirty="0" smtClean="0">
                <a:solidFill>
                  <a:srgbClr val="000000"/>
                </a:solidFill>
              </a:rPr>
              <a:t>událostí zajišťuje jejich vzájemnou propojenost. </a:t>
            </a:r>
            <a:r>
              <a:rPr lang="cs-CZ" dirty="0">
                <a:solidFill>
                  <a:srgbClr val="000000"/>
                </a:solidFill>
              </a:rPr>
              <a:t>	</a:t>
            </a:r>
          </a:p>
          <a:p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4316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Zápis slova (</a:t>
            </a:r>
            <a:r>
              <a:rPr lang="cs-CZ" b="1" dirty="0" err="1">
                <a:solidFill>
                  <a:srgbClr val="002060"/>
                </a:solidFill>
                <a:cs typeface="Arial" panose="020B0604020202020204" pitchFamily="34" charset="0"/>
              </a:rPr>
              <a:t>caudex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)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03189"/>
            <a:ext cx="802838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>
              <a:solidFill>
                <a:srgbClr val="000000"/>
              </a:solidFill>
            </a:endParaRPr>
          </a:p>
          <a:p>
            <a:r>
              <a:rPr lang="cs-CZ" dirty="0" smtClean="0">
                <a:solidFill>
                  <a:srgbClr val="000000"/>
                </a:solidFill>
              </a:rPr>
              <a:t>Česká </a:t>
            </a:r>
            <a:r>
              <a:rPr lang="cs-CZ" dirty="0">
                <a:solidFill>
                  <a:srgbClr val="000000"/>
                </a:solidFill>
              </a:rPr>
              <a:t>abeceda je sestavena ze </a:t>
            </a:r>
            <a:endParaRPr lang="cs-CZ" dirty="0" smtClean="0">
              <a:solidFill>
                <a:srgbClr val="000000"/>
              </a:solidFill>
            </a:endParaRPr>
          </a:p>
          <a:p>
            <a:endParaRPr lang="cs-CZ" b="1" dirty="0">
              <a:solidFill>
                <a:srgbClr val="000000"/>
              </a:solidFill>
            </a:endParaRPr>
          </a:p>
          <a:p>
            <a:r>
              <a:rPr lang="cs-CZ" b="1" dirty="0" smtClean="0">
                <a:solidFill>
                  <a:srgbClr val="000000"/>
                </a:solidFill>
              </a:rPr>
              <a:t>42 </a:t>
            </a:r>
            <a:r>
              <a:rPr lang="cs-CZ" b="1" dirty="0">
                <a:solidFill>
                  <a:srgbClr val="000000"/>
                </a:solidFill>
              </a:rPr>
              <a:t>grafémů/písmen, 10 samohlásek</a:t>
            </a:r>
            <a:r>
              <a:rPr lang="cs-CZ" dirty="0">
                <a:solidFill>
                  <a:srgbClr val="000000"/>
                </a:solidFill>
              </a:rPr>
              <a:t>, </a:t>
            </a:r>
            <a:r>
              <a:rPr lang="cs-CZ" b="1" dirty="0">
                <a:solidFill>
                  <a:srgbClr val="000000"/>
                </a:solidFill>
              </a:rPr>
              <a:t>27 souhlásek </a:t>
            </a:r>
            <a:r>
              <a:rPr lang="cs-CZ" dirty="0">
                <a:solidFill>
                  <a:srgbClr val="000000"/>
                </a:solidFill>
              </a:rPr>
              <a:t>a </a:t>
            </a:r>
            <a:r>
              <a:rPr lang="cs-CZ" b="1" dirty="0">
                <a:solidFill>
                  <a:srgbClr val="000000"/>
                </a:solidFill>
              </a:rPr>
              <a:t>3 dvojhlásky. </a:t>
            </a:r>
            <a:endParaRPr lang="cs-CZ" b="1" dirty="0" smtClean="0">
              <a:solidFill>
                <a:srgbClr val="000000"/>
              </a:solidFill>
            </a:endParaRPr>
          </a:p>
          <a:p>
            <a:endParaRPr lang="cs-CZ" b="1" dirty="0">
              <a:solidFill>
                <a:srgbClr val="000000"/>
              </a:solidFill>
            </a:endParaRPr>
          </a:p>
          <a:p>
            <a:r>
              <a:rPr lang="cs-CZ" dirty="0" smtClean="0">
                <a:solidFill>
                  <a:srgbClr val="000000"/>
                </a:solidFill>
              </a:rPr>
              <a:t>Rozlišuje </a:t>
            </a:r>
            <a:r>
              <a:rPr lang="cs-CZ" b="1" dirty="0">
                <a:solidFill>
                  <a:srgbClr val="000000"/>
                </a:solidFill>
              </a:rPr>
              <a:t>10 slovních druhů, 3 jmenné rody</a:t>
            </a:r>
            <a:r>
              <a:rPr lang="cs-CZ" dirty="0">
                <a:solidFill>
                  <a:srgbClr val="000000"/>
                </a:solidFill>
              </a:rPr>
              <a:t> a dvojí mluvnické číslo. </a:t>
            </a:r>
            <a:endParaRPr lang="cs-CZ" dirty="0" smtClean="0">
              <a:solidFill>
                <a:srgbClr val="000000"/>
              </a:solidFill>
            </a:endParaRPr>
          </a:p>
          <a:p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Čeština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se vyznačuje komplikovaným systémem skloňování a časování.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cs-CZ" dirty="0" smtClean="0">
                <a:solidFill>
                  <a:srgbClr val="000000"/>
                </a:solidFill>
              </a:rPr>
              <a:t>Skloňuje </a:t>
            </a:r>
            <a:r>
              <a:rPr lang="cs-CZ" dirty="0">
                <a:solidFill>
                  <a:srgbClr val="000000"/>
                </a:solidFill>
              </a:rPr>
              <a:t>pomoci </a:t>
            </a:r>
            <a:r>
              <a:rPr lang="cs-CZ" b="1" dirty="0">
                <a:solidFill>
                  <a:srgbClr val="000000"/>
                </a:solidFill>
              </a:rPr>
              <a:t>7 pádů</a:t>
            </a:r>
            <a:r>
              <a:rPr lang="cs-CZ" dirty="0">
                <a:solidFill>
                  <a:srgbClr val="000000"/>
                </a:solidFill>
              </a:rPr>
              <a:t> a slovesa vyjadřují </a:t>
            </a:r>
            <a:r>
              <a:rPr lang="cs-CZ" b="1" dirty="0">
                <a:solidFill>
                  <a:srgbClr val="000000"/>
                </a:solidFill>
              </a:rPr>
              <a:t>3 časy</a:t>
            </a:r>
            <a:r>
              <a:rPr lang="cs-CZ" dirty="0">
                <a:solidFill>
                  <a:srgbClr val="000000"/>
                </a:solidFill>
              </a:rPr>
              <a:t>. </a:t>
            </a:r>
            <a:endParaRPr lang="cs-CZ" dirty="0" smtClean="0">
              <a:solidFill>
                <a:srgbClr val="000000"/>
              </a:solidFill>
            </a:endParaRPr>
          </a:p>
          <a:p>
            <a:endParaRPr lang="cs-CZ" dirty="0">
              <a:solidFill>
                <a:srgbClr val="000000"/>
              </a:solidFill>
            </a:endParaRPr>
          </a:p>
          <a:p>
            <a:r>
              <a:rPr lang="cs-CZ" dirty="0" smtClean="0"/>
              <a:t>K </a:t>
            </a:r>
            <a:r>
              <a:rPr lang="cs-CZ" dirty="0"/>
              <a:t>písemným záznamům čeština používá </a:t>
            </a:r>
            <a:r>
              <a:rPr lang="cs-CZ" b="1" dirty="0"/>
              <a:t>latinku</a:t>
            </a:r>
            <a:r>
              <a:rPr lang="cs-CZ" dirty="0"/>
              <a:t>, obohacenou o znaky s </a:t>
            </a:r>
            <a:r>
              <a:rPr lang="cs-CZ" b="1" dirty="0"/>
              <a:t>diakritikou. </a:t>
            </a:r>
            <a:endParaRPr lang="cs-CZ" b="1" dirty="0" smtClean="0"/>
          </a:p>
          <a:p>
            <a:endParaRPr lang="cs-CZ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7510221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Způsoby zápisu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03189"/>
            <a:ext cx="802838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b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pl-PL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pl-PL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Tesáno </a:t>
            </a:r>
            <a:r>
              <a:rPr lang="pl-PL" dirty="0">
                <a:solidFill>
                  <a:srgbClr val="000000"/>
                </a:solidFill>
                <a:latin typeface="Times New Roman" panose="02020603050405020304" pitchFamily="18" charset="0"/>
              </a:rPr>
              <a:t>do </a:t>
            </a:r>
            <a:r>
              <a:rPr lang="pl-PL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kamene</a:t>
            </a:r>
          </a:p>
          <a:p>
            <a:pPr algn="ctr"/>
            <a:r>
              <a:rPr lang="pl-PL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pl-PL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  <a:endParaRPr lang="pl-PL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pl-PL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Psáno </a:t>
            </a:r>
            <a:r>
              <a:rPr lang="pl-PL" dirty="0">
                <a:solidFill>
                  <a:srgbClr val="000000"/>
                </a:solidFill>
                <a:latin typeface="Times New Roman" panose="02020603050405020304" pitchFamily="18" charset="0"/>
              </a:rPr>
              <a:t>na papyrus </a:t>
            </a:r>
            <a:endParaRPr lang="pl-PL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pl-PL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  <a:endParaRPr lang="pl-PL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pl-PL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Destička </a:t>
            </a:r>
            <a:r>
              <a:rPr lang="pl-PL" dirty="0">
                <a:solidFill>
                  <a:srgbClr val="000000"/>
                </a:solidFill>
                <a:latin typeface="Times New Roman" panose="02020603050405020304" pitchFamily="18" charset="0"/>
              </a:rPr>
              <a:t>z hlíny 	</a:t>
            </a:r>
          </a:p>
          <a:p>
            <a:pPr algn="ctr"/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Dřevěná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destička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Kniha </a:t>
            </a:r>
          </a:p>
          <a:p>
            <a:pPr algn="ctr"/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  </a:t>
            </a:r>
          </a:p>
          <a:p>
            <a:pPr algn="ctr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Sbírka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zákonů 	</a:t>
            </a:r>
          </a:p>
        </p:txBody>
      </p:sp>
    </p:spTree>
    <p:extLst>
      <p:ext uri="{BB962C8B-B14F-4D97-AF65-F5344CB8AC3E}">
        <p14:creationId xmlns:p14="http://schemas.microsoft.com/office/powerpoint/2010/main" val="8292312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39769" y="432392"/>
            <a:ext cx="2365070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Shrnutí </a:t>
            </a: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přednášky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0" y="1148238"/>
            <a:ext cx="9143999" cy="179279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>
                <a:solidFill>
                  <a:srgbClr val="002060"/>
                </a:solidFill>
              </a:rPr>
              <a:t>Specifikem češtiny je komplikovaný systém skloňování a časování. </a:t>
            </a:r>
            <a:endParaRPr lang="cs-CZ" sz="1600" b="1" dirty="0" smtClean="0">
              <a:solidFill>
                <a:srgbClr val="002060"/>
              </a:solidFill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rgbClr val="002060"/>
                </a:solidFill>
              </a:rPr>
              <a:t>Jazyková </a:t>
            </a:r>
            <a:r>
              <a:rPr lang="cs-CZ" sz="1600" b="1" dirty="0">
                <a:solidFill>
                  <a:srgbClr val="002060"/>
                </a:solidFill>
              </a:rPr>
              <a:t>správnost posiluje image komunikujícího. </a:t>
            </a:r>
            <a:endParaRPr lang="cs-CZ" sz="1600" b="1" dirty="0" smtClean="0">
              <a:solidFill>
                <a:srgbClr val="002060"/>
              </a:solidFill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rgbClr val="002060"/>
                </a:solidFill>
              </a:rPr>
              <a:t>Jazykové </a:t>
            </a:r>
            <a:r>
              <a:rPr lang="cs-CZ" sz="1600" b="1" dirty="0">
                <a:solidFill>
                  <a:srgbClr val="002060"/>
                </a:solidFill>
              </a:rPr>
              <a:t>příručky pomáhají zkvalitnit jazykový a </a:t>
            </a:r>
            <a:r>
              <a:rPr lang="cs-CZ" sz="1600" b="1" dirty="0" smtClean="0">
                <a:solidFill>
                  <a:srgbClr val="002060"/>
                </a:solidFill>
              </a:rPr>
              <a:t>výkladový </a:t>
            </a:r>
            <a:r>
              <a:rPr lang="cs-CZ" sz="1600" b="1" dirty="0">
                <a:solidFill>
                  <a:srgbClr val="002060"/>
                </a:solidFill>
              </a:rPr>
              <a:t>styl psaného i mluveného projevu</a:t>
            </a:r>
            <a:r>
              <a:rPr lang="cs-CZ" sz="1600" b="1" dirty="0" smtClean="0">
                <a:solidFill>
                  <a:srgbClr val="002060"/>
                </a:solidFill>
              </a:rPr>
              <a:t>.</a:t>
            </a: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rgbClr val="002060"/>
                </a:solidFill>
              </a:rPr>
              <a:t>Chceme-li </a:t>
            </a:r>
            <a:r>
              <a:rPr lang="cs-CZ" sz="1600" b="1" dirty="0">
                <a:solidFill>
                  <a:srgbClr val="002060"/>
                </a:solidFill>
              </a:rPr>
              <a:t>se vyvarovat chyb, potřebujeme </a:t>
            </a:r>
            <a:r>
              <a:rPr lang="cs-CZ" sz="1600" b="1" dirty="0" smtClean="0">
                <a:solidFill>
                  <a:srgbClr val="002060"/>
                </a:solidFill>
              </a:rPr>
              <a:t>sledovat </a:t>
            </a:r>
            <a:r>
              <a:rPr lang="cs-CZ" sz="1600" b="1" dirty="0">
                <a:solidFill>
                  <a:srgbClr val="002060"/>
                </a:solidFill>
              </a:rPr>
              <a:t>pět věcí – s kým mluvíme, o kom, jak, kdy a kde. </a:t>
            </a:r>
            <a:endParaRPr lang="cs-CZ" sz="1600" b="1" dirty="0" smtClean="0">
              <a:solidFill>
                <a:srgbClr val="002060"/>
              </a:solidFill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rgbClr val="002060"/>
                </a:solidFill>
              </a:rPr>
              <a:t>Použití </a:t>
            </a:r>
            <a:r>
              <a:rPr lang="cs-CZ" sz="1600" b="1" dirty="0">
                <a:solidFill>
                  <a:srgbClr val="002060"/>
                </a:solidFill>
              </a:rPr>
              <a:t>bohatého živého jazyka projev podbarví a odliší. </a:t>
            </a:r>
            <a:endParaRPr lang="cs-CZ" sz="1600" b="1" dirty="0" smtClean="0">
              <a:solidFill>
                <a:srgbClr val="002060"/>
              </a:solidFill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rgbClr val="002060"/>
                </a:solidFill>
              </a:rPr>
              <a:t>Dobrý </a:t>
            </a:r>
            <a:r>
              <a:rPr lang="cs-CZ" sz="1600" b="1" dirty="0">
                <a:solidFill>
                  <a:srgbClr val="002060"/>
                </a:solidFill>
              </a:rPr>
              <a:t>rétor zbavuje posluchače nudy – mimo jiné i jazykem, který používá. Mluví-li kultivovaně a nezaměnitelně, bohatě a neotřele, vyzývavě i jemně, jazyk vypovídá o úrovni svého nositele. </a:t>
            </a:r>
            <a:endParaRPr lang="cs-CZ" sz="15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611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393883" y="385667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500105" y="873903"/>
            <a:ext cx="3222810" cy="1712888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r>
              <a:rPr lang="pl-PL" sz="3000" b="1" dirty="0" smtClean="0">
                <a:solidFill>
                  <a:schemeClr val="bg1"/>
                </a:solidFill>
              </a:rPr>
              <a:t>Čeština </a:t>
            </a:r>
          </a:p>
          <a:p>
            <a:r>
              <a:rPr lang="pl-PL" sz="3000" b="1" dirty="0" smtClean="0">
                <a:solidFill>
                  <a:schemeClr val="bg1"/>
                </a:solidFill>
              </a:rPr>
              <a:t>jako nástroj komunikace </a:t>
            </a:r>
          </a:p>
          <a:p>
            <a:r>
              <a:rPr lang="pl-PL" sz="3000" b="1" dirty="0" smtClean="0">
                <a:solidFill>
                  <a:schemeClr val="bg1"/>
                </a:solidFill>
              </a:rPr>
              <a:t>v českém prostředí</a:t>
            </a:r>
            <a:endParaRPr lang="pl-PL" sz="3000" b="1" dirty="0">
              <a:solidFill>
                <a:schemeClr val="bg1"/>
              </a:solidFill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2" y="385667"/>
            <a:ext cx="3604568" cy="366607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8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Specifika češtiny a jazyková správnost jako součást image komunikujícího</a:t>
            </a:r>
          </a:p>
          <a:p>
            <a:pPr marL="0" indent="0">
              <a:buNone/>
            </a:pPr>
            <a:r>
              <a:rPr lang="cs-CZ" sz="18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Jazykové normy, jazykové příručky</a:t>
            </a: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cs-CZ" sz="18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a jazykové problémy</a:t>
            </a: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8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Stylistika a stylistické prostředky</a:t>
            </a:r>
          </a:p>
          <a:p>
            <a:pPr marL="0" indent="0">
              <a:buNone/>
            </a:pPr>
            <a:r>
              <a:rPr lang="cs-CZ" sz="18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Lexikální stránka jazyka (anglicismy, profesionalismy, termíny)</a:t>
            </a:r>
          </a:p>
          <a:p>
            <a:pPr marL="0" indent="0">
              <a:buNone/>
            </a:pPr>
            <a:r>
              <a:rPr lang="cs-CZ" sz="18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Aspekty komunikační situace</a:t>
            </a:r>
          </a:p>
          <a:p>
            <a:pPr marL="0" indent="0">
              <a:buNone/>
            </a:pPr>
            <a:r>
              <a:rPr lang="cs-CZ" sz="18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Zápis slova (</a:t>
            </a:r>
            <a:r>
              <a:rPr lang="cs-CZ" sz="1800" b="1" dirty="0" err="1" smtClean="0">
                <a:solidFill>
                  <a:srgbClr val="002060"/>
                </a:solidFill>
                <a:cs typeface="Arial" panose="020B0604020202020204" pitchFamily="34" charset="0"/>
              </a:rPr>
              <a:t>caudex</a:t>
            </a:r>
            <a:r>
              <a:rPr lang="cs-CZ" sz="18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5459" y="2904565"/>
            <a:ext cx="3077456" cy="438581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cs-CZ" sz="2400" dirty="0">
                <a:solidFill>
                  <a:schemeClr val="bg1"/>
                </a:solidFill>
              </a:rPr>
              <a:t>Struktura přednášky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55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336819" y="312822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297632" y="540454"/>
            <a:ext cx="3627755" cy="2545646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>
              <a:solidFill>
                <a:schemeClr val="bg1">
                  <a:lumMod val="95000"/>
                </a:schemeClr>
              </a:solidFill>
            </a:endParaRPr>
          </a:p>
          <a:p>
            <a:pPr algn="l"/>
            <a:endParaRPr lang="cs-CZ" sz="3000" b="1" dirty="0">
              <a:solidFill>
                <a:schemeClr val="bg1">
                  <a:lumMod val="95000"/>
                </a:schemeClr>
              </a:solidFill>
            </a:endParaRPr>
          </a:p>
          <a:p>
            <a:pPr lvl="0"/>
            <a:endParaRPr lang="cs-CZ" sz="3000" b="1" cap="all" dirty="0">
              <a:solidFill>
                <a:schemeClr val="bg1">
                  <a:lumMod val="95000"/>
                </a:schemeClr>
              </a:solidFill>
            </a:endParaRPr>
          </a:p>
          <a:p>
            <a:pPr lvl="0"/>
            <a:endParaRPr lang="cs-CZ" sz="3000" b="1" dirty="0" smtClean="0">
              <a:solidFill>
                <a:schemeClr val="bg1">
                  <a:lumMod val="95000"/>
                </a:schemeClr>
              </a:solidFill>
            </a:endParaRPr>
          </a:p>
          <a:p>
            <a:pPr lvl="0"/>
            <a:endParaRPr lang="cs-CZ" sz="3000" b="1">
              <a:solidFill>
                <a:schemeClr val="bg1">
                  <a:lumMod val="95000"/>
                </a:schemeClr>
              </a:solidFill>
            </a:endParaRPr>
          </a:p>
          <a:p>
            <a:pPr lvl="0"/>
            <a:r>
              <a:rPr lang="cs-CZ" sz="3000" b="1" smtClean="0">
                <a:solidFill>
                  <a:schemeClr val="bg1">
                    <a:lumMod val="95000"/>
                  </a:schemeClr>
                </a:solidFill>
              </a:rPr>
              <a:t>ČEŠTINA </a:t>
            </a:r>
            <a:endParaRPr lang="cs-CZ" sz="3000" b="1" dirty="0" smtClean="0">
              <a:solidFill>
                <a:schemeClr val="bg1">
                  <a:lumMod val="95000"/>
                </a:schemeClr>
              </a:solidFill>
            </a:endParaRPr>
          </a:p>
          <a:p>
            <a:pPr lvl="0"/>
            <a:r>
              <a:rPr lang="cs-CZ" sz="3000" b="1" dirty="0" smtClean="0">
                <a:solidFill>
                  <a:schemeClr val="bg1">
                    <a:lumMod val="95000"/>
                  </a:schemeClr>
                </a:solidFill>
              </a:rPr>
              <a:t>JAKO NÁSTROJ KOMUNIKACE </a:t>
            </a:r>
          </a:p>
          <a:p>
            <a:pPr lvl="0"/>
            <a:r>
              <a:rPr lang="cs-CZ" sz="3000" b="1" dirty="0" smtClean="0">
                <a:solidFill>
                  <a:schemeClr val="bg1">
                    <a:lumMod val="95000"/>
                  </a:schemeClr>
                </a:solidFill>
              </a:rPr>
              <a:t>V ČESKÉM PROSTŘEDÍ</a:t>
            </a:r>
            <a:endParaRPr lang="cs-CZ" sz="30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2" y="312823"/>
            <a:ext cx="3536308" cy="254695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1800" b="1" i="1" dirty="0">
                <a:solidFill>
                  <a:srgbClr val="002060"/>
                </a:solidFill>
              </a:rPr>
              <a:t>Cílem přednášky je</a:t>
            </a:r>
            <a:r>
              <a:rPr lang="cs-CZ" sz="1800" b="1" i="1" dirty="0" smtClean="0">
                <a:solidFill>
                  <a:srgbClr val="002060"/>
                </a:solidFill>
              </a:rPr>
              <a:t>:</a:t>
            </a:r>
            <a:endParaRPr lang="cs-CZ" sz="1400" dirty="0"/>
          </a:p>
          <a:p>
            <a:r>
              <a:rPr lang="cs-CZ" sz="1400" dirty="0">
                <a:solidFill>
                  <a:srgbClr val="002060"/>
                </a:solidFill>
              </a:rPr>
              <a:t>Vysvětlit specifika češtiny jako mateřského jazyka. </a:t>
            </a:r>
          </a:p>
          <a:p>
            <a:r>
              <a:rPr lang="cs-CZ" sz="1400" dirty="0" smtClean="0">
                <a:solidFill>
                  <a:srgbClr val="002060"/>
                </a:solidFill>
              </a:rPr>
              <a:t>Demonstrovat </a:t>
            </a:r>
            <a:r>
              <a:rPr lang="cs-CZ" sz="1400" dirty="0">
                <a:solidFill>
                  <a:srgbClr val="002060"/>
                </a:solidFill>
              </a:rPr>
              <a:t>jazykovou správnost jako součást image komunikujícího. </a:t>
            </a:r>
          </a:p>
          <a:p>
            <a:r>
              <a:rPr lang="cs-CZ" sz="1400" dirty="0" smtClean="0">
                <a:solidFill>
                  <a:srgbClr val="002060"/>
                </a:solidFill>
              </a:rPr>
              <a:t>Strukturovat </a:t>
            </a:r>
            <a:r>
              <a:rPr lang="cs-CZ" sz="1400" dirty="0">
                <a:solidFill>
                  <a:srgbClr val="002060"/>
                </a:solidFill>
              </a:rPr>
              <a:t>jazykové normy. </a:t>
            </a:r>
          </a:p>
          <a:p>
            <a:r>
              <a:rPr lang="cs-CZ" sz="1400" dirty="0" smtClean="0">
                <a:solidFill>
                  <a:srgbClr val="002060"/>
                </a:solidFill>
              </a:rPr>
              <a:t>Používat </a:t>
            </a:r>
            <a:r>
              <a:rPr lang="cs-CZ" sz="1400" dirty="0">
                <a:solidFill>
                  <a:srgbClr val="002060"/>
                </a:solidFill>
              </a:rPr>
              <a:t>jazykové příručky. </a:t>
            </a:r>
          </a:p>
          <a:p>
            <a:r>
              <a:rPr lang="cs-CZ" sz="1400" dirty="0" smtClean="0">
                <a:solidFill>
                  <a:srgbClr val="002060"/>
                </a:solidFill>
              </a:rPr>
              <a:t>Aplikovat </a:t>
            </a:r>
            <a:r>
              <a:rPr lang="cs-CZ" sz="1400" dirty="0">
                <a:solidFill>
                  <a:srgbClr val="002060"/>
                </a:solidFill>
              </a:rPr>
              <a:t>aktivní slovní zásobu. </a:t>
            </a:r>
          </a:p>
          <a:p>
            <a:r>
              <a:rPr lang="cs-CZ" sz="1400" dirty="0" smtClean="0">
                <a:solidFill>
                  <a:srgbClr val="002060"/>
                </a:solidFill>
              </a:rPr>
              <a:t>Modifikovat </a:t>
            </a:r>
            <a:r>
              <a:rPr lang="cs-CZ" sz="1400" dirty="0">
                <a:solidFill>
                  <a:srgbClr val="002060"/>
                </a:solidFill>
              </a:rPr>
              <a:t>stylistické prostředky. </a:t>
            </a:r>
          </a:p>
          <a:p>
            <a:endParaRPr lang="cs-CZ" sz="1400" dirty="0">
              <a:solidFill>
                <a:srgbClr val="002060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6963021" y="3908399"/>
            <a:ext cx="2016224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n-GB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116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416824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Specifika češtiny </a:t>
            </a:r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</a:b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1002090"/>
            <a:ext cx="9144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dirty="0"/>
              <a:t>Jazyk je systém psaných a mluvených znaků, který slouží k výměně a vyrovnání obsahů lidského vědomí k dorozumívání a myšlení. </a:t>
            </a:r>
            <a:endParaRPr lang="cs-CZ" dirty="0" smtClean="0"/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Lidé </a:t>
            </a:r>
            <a:r>
              <a:rPr lang="cs-CZ" dirty="0"/>
              <a:t>se mezi sebou dorozumívají konkrétním jazykem. </a:t>
            </a:r>
            <a:endParaRPr lang="cs-CZ" dirty="0" smtClean="0"/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Metajazyk </a:t>
            </a:r>
            <a:r>
              <a:rPr lang="cs-CZ" dirty="0"/>
              <a:t>tvoří názory odborníků na jazyk a jazykovědnou terminologii. </a:t>
            </a:r>
            <a:endParaRPr lang="cs-CZ" dirty="0" smtClean="0"/>
          </a:p>
          <a:p>
            <a:pPr algn="just"/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Čeština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patří mezi </a:t>
            </a:r>
            <a:r>
              <a:rPr lang="cs-CZ" b="1" dirty="0">
                <a:solidFill>
                  <a:srgbClr val="000000"/>
                </a:solidFill>
                <a:latin typeface="Times New Roman" panose="02020603050405020304" pitchFamily="18" charset="0"/>
              </a:rPr>
              <a:t>indoevropské </a:t>
            </a:r>
            <a:r>
              <a:rPr lang="cs-CZ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jazyky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</a:p>
          <a:p>
            <a:pPr algn="just"/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285750" indent="-285750" algn="just">
              <a:buFont typeface="Symbol" panose="05050102010706020507" pitchFamily="18" charset="2"/>
              <a:buChar char="Þ"/>
            </a:pP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slovanské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jazyky =&gt; </a:t>
            </a:r>
            <a:r>
              <a:rPr lang="cs-CZ" b="1" dirty="0">
                <a:solidFill>
                  <a:srgbClr val="307871"/>
                </a:solidFill>
                <a:latin typeface="Times New Roman" panose="02020603050405020304" pitchFamily="18" charset="0"/>
              </a:rPr>
              <a:t>západoslovanské </a:t>
            </a:r>
            <a:r>
              <a:rPr lang="cs-CZ" b="1" dirty="0" smtClean="0">
                <a:solidFill>
                  <a:srgbClr val="307871"/>
                </a:solidFill>
                <a:latin typeface="Times New Roman" panose="02020603050405020304" pitchFamily="18" charset="0"/>
              </a:rPr>
              <a:t>jazyky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(slovenština, polština a lužická srbština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</a:p>
          <a:p>
            <a:pPr marL="285750" indent="-285750" algn="just">
              <a:buFont typeface="Symbol" panose="05050102010706020507" pitchFamily="18" charset="2"/>
              <a:buChar char="Þ"/>
            </a:pP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285750" indent="-285750" algn="just">
              <a:buFont typeface="Symbol" panose="05050102010706020507" pitchFamily="18" charset="2"/>
              <a:buChar char="Þ"/>
            </a:pPr>
            <a:r>
              <a:rPr lang="cs-CZ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Spisovná </a:t>
            </a:r>
            <a:r>
              <a:rPr lang="cs-CZ" b="1" dirty="0">
                <a:solidFill>
                  <a:srgbClr val="000000"/>
                </a:solidFill>
                <a:latin typeface="Times New Roman" panose="02020603050405020304" pitchFamily="18" charset="0"/>
              </a:rPr>
              <a:t>čeština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se používá pro oficiální styk s úřady</a:t>
            </a:r>
          </a:p>
          <a:p>
            <a:pPr marL="285750" indent="-285750" algn="just">
              <a:buFont typeface="Symbol" panose="05050102010706020507" pitchFamily="18" charset="2"/>
              <a:buChar char="Þ"/>
            </a:pP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285750" indent="-285750" algn="just">
              <a:buFont typeface="Symbol" panose="05050102010706020507" pitchFamily="18" charset="2"/>
              <a:buChar char="Þ"/>
            </a:pPr>
            <a:r>
              <a:rPr lang="cs-CZ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Nespisovná čeština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 používá jako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nářečí, slang, vulgarity a argoty. </a:t>
            </a:r>
            <a:endParaRPr lang="cs-CZ" b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cs-CZ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9603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560840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J</a:t>
            </a:r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azyková 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správnost jako součást image </a:t>
            </a:r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komunikujícího</a:t>
            </a:r>
            <a:b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</a:b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1002090"/>
            <a:ext cx="9144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>
              <a:solidFill>
                <a:srgbClr val="000000"/>
              </a:solidFill>
            </a:endParaRPr>
          </a:p>
          <a:p>
            <a:pPr algn="just"/>
            <a:r>
              <a:rPr lang="cs-CZ" dirty="0"/>
              <a:t>Mluva je souhrnem výrazových prostředků užívaných v určitém sociálním </a:t>
            </a:r>
            <a:r>
              <a:rPr lang="cs-CZ" dirty="0" smtClean="0"/>
              <a:t>prostředí. 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Mluva formuje </a:t>
            </a:r>
            <a:r>
              <a:rPr lang="cs-CZ" dirty="0"/>
              <a:t>image komunikujícího jako součást jeho </a:t>
            </a:r>
            <a:r>
              <a:rPr lang="cs-CZ" b="1" dirty="0"/>
              <a:t>jazykové kultury</a:t>
            </a:r>
            <a:r>
              <a:rPr lang="cs-CZ" dirty="0" smtClean="0"/>
              <a:t>.</a:t>
            </a:r>
            <a:r>
              <a:rPr lang="cs-CZ" dirty="0"/>
              <a:t>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Nejde </a:t>
            </a:r>
            <a:r>
              <a:rPr lang="cs-CZ" dirty="0"/>
              <a:t>pouze o </a:t>
            </a:r>
            <a:r>
              <a:rPr lang="cs-CZ" b="1" dirty="0"/>
              <a:t>jazykovou </a:t>
            </a:r>
            <a:r>
              <a:rPr lang="cs-CZ" b="1" dirty="0" smtClean="0"/>
              <a:t>správnost</a:t>
            </a:r>
            <a:r>
              <a:rPr lang="cs-CZ" dirty="0" smtClean="0"/>
              <a:t>, </a:t>
            </a:r>
            <a:r>
              <a:rPr lang="cs-CZ" dirty="0"/>
              <a:t>ale i vhodnost, přiměřenost vzhledem k adresátovi, srozumitelnost, působivost, pestrost a originalitu komunikace.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Image </a:t>
            </a:r>
            <a:r>
              <a:rPr lang="cs-CZ" dirty="0"/>
              <a:t>komunikujícího je součástí celonárodní </a:t>
            </a:r>
            <a:r>
              <a:rPr lang="cs-CZ" dirty="0" smtClean="0"/>
              <a:t>kultury.</a:t>
            </a:r>
            <a:r>
              <a:rPr lang="cs-CZ" dirty="0"/>
              <a:t>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Analogií </a:t>
            </a:r>
            <a:r>
              <a:rPr lang="cs-CZ" dirty="0"/>
              <a:t>bohatého jazyka </a:t>
            </a:r>
            <a:r>
              <a:rPr lang="cs-CZ" dirty="0" smtClean="0"/>
              <a:t>komunikujícího </a:t>
            </a:r>
            <a:r>
              <a:rPr lang="cs-CZ" dirty="0"/>
              <a:t>je </a:t>
            </a:r>
            <a:r>
              <a:rPr lang="cs-CZ" b="1" dirty="0"/>
              <a:t>transakční </a:t>
            </a:r>
            <a:r>
              <a:rPr lang="cs-CZ" dirty="0"/>
              <a:t>pojetí komunikace. </a:t>
            </a:r>
          </a:p>
        </p:txBody>
      </p:sp>
    </p:spTree>
    <p:extLst>
      <p:ext uri="{BB962C8B-B14F-4D97-AF65-F5344CB8AC3E}">
        <p14:creationId xmlns:p14="http://schemas.microsoft.com/office/powerpoint/2010/main" val="2998184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704856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Jazykové </a:t>
            </a:r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normy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27184" y="680655"/>
            <a:ext cx="828923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b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cs-CZ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Jazyková </a:t>
            </a:r>
            <a:r>
              <a:rPr lang="cs-CZ" b="1" dirty="0">
                <a:solidFill>
                  <a:srgbClr val="000000"/>
                </a:solidFill>
                <a:latin typeface="Times New Roman" panose="02020603050405020304" pitchFamily="18" charset="0"/>
              </a:rPr>
              <a:t>norma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je soubor jazykových prostředků, které jsou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jazykovým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společenstvím pravidelně užívány a považovány za závazné.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b="1" dirty="0" smtClean="0"/>
              <a:t>Spisovná </a:t>
            </a:r>
            <a:r>
              <a:rPr lang="cs-CZ" b="1" dirty="0"/>
              <a:t>norma </a:t>
            </a:r>
            <a:r>
              <a:rPr lang="cs-CZ" dirty="0"/>
              <a:t>je kritériem jazykové správnosti</a:t>
            </a:r>
            <a:r>
              <a:rPr lang="cs-CZ" dirty="0" smtClean="0"/>
              <a:t>. </a:t>
            </a:r>
          </a:p>
          <a:p>
            <a:pPr algn="just"/>
            <a:endParaRPr lang="cs-CZ" b="1" dirty="0"/>
          </a:p>
          <a:p>
            <a:pPr algn="just"/>
            <a:r>
              <a:rPr lang="cs-CZ" b="1" dirty="0" smtClean="0"/>
              <a:t>Spisovná </a:t>
            </a:r>
            <a:r>
              <a:rPr lang="cs-CZ" b="1" dirty="0"/>
              <a:t>norma je předmětem péče lingvistů</a:t>
            </a:r>
            <a:r>
              <a:rPr lang="cs-CZ" b="1" dirty="0" smtClean="0"/>
              <a:t>.</a:t>
            </a:r>
          </a:p>
          <a:p>
            <a:pPr algn="just"/>
            <a:r>
              <a:rPr lang="cs-CZ" b="1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28053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704856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Jazykové příručky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27184" y="680655"/>
            <a:ext cx="828923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smtClean="0"/>
              <a:t> </a:t>
            </a:r>
          </a:p>
          <a:p>
            <a:pPr algn="just"/>
            <a:r>
              <a:rPr lang="cs-CZ" b="1" dirty="0"/>
              <a:t>Jazykové příručky češtiny </a:t>
            </a:r>
            <a:r>
              <a:rPr lang="cs-CZ" dirty="0"/>
              <a:t>jsou rozděleny na </a:t>
            </a:r>
            <a:r>
              <a:rPr lang="cs-CZ" b="1" dirty="0"/>
              <a:t>gramatické </a:t>
            </a:r>
            <a:r>
              <a:rPr lang="cs-CZ" b="1" dirty="0" smtClean="0"/>
              <a:t>příručky</a:t>
            </a:r>
            <a:r>
              <a:rPr lang="cs-CZ" dirty="0" smtClean="0"/>
              <a:t>,</a:t>
            </a:r>
          </a:p>
          <a:p>
            <a:pPr algn="just"/>
            <a:r>
              <a:rPr lang="cs-CZ" dirty="0"/>
              <a:t>k</a:t>
            </a:r>
            <a:r>
              <a:rPr lang="cs-CZ" dirty="0" smtClean="0"/>
              <a:t>e kterým patří: 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Příruční </a:t>
            </a:r>
            <a:r>
              <a:rPr lang="cs-CZ" dirty="0"/>
              <a:t>mluvnice </a:t>
            </a:r>
            <a:r>
              <a:rPr lang="cs-CZ" dirty="0" smtClean="0"/>
              <a:t>češtiny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Pravidla </a:t>
            </a:r>
            <a:r>
              <a:rPr lang="cs-CZ" dirty="0"/>
              <a:t>českého </a:t>
            </a:r>
            <a:r>
              <a:rPr lang="cs-CZ" dirty="0" smtClean="0"/>
              <a:t>pravopisu 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Česká mluvnice češtiny 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Příruční mluvnice </a:t>
            </a:r>
            <a:r>
              <a:rPr lang="cs-CZ" dirty="0"/>
              <a:t>češtiny </a:t>
            </a:r>
            <a:endParaRPr lang="cs-CZ" dirty="0" smtClean="0"/>
          </a:p>
          <a:p>
            <a:pPr algn="just"/>
            <a:r>
              <a:rPr lang="cs-CZ" dirty="0" smtClean="0"/>
              <a:t> </a:t>
            </a:r>
          </a:p>
          <a:p>
            <a:pPr algn="just"/>
            <a:r>
              <a:rPr lang="cs-CZ" dirty="0" smtClean="0"/>
              <a:t>Retrográdní </a:t>
            </a:r>
            <a:r>
              <a:rPr lang="cs-CZ" dirty="0"/>
              <a:t>slovník jazyka </a:t>
            </a:r>
            <a:r>
              <a:rPr lang="cs-CZ" dirty="0" smtClean="0"/>
              <a:t>českého</a:t>
            </a:r>
          </a:p>
          <a:p>
            <a:pPr algn="just"/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Teorií </a:t>
            </a:r>
            <a:r>
              <a:rPr lang="cs-CZ" dirty="0"/>
              <a:t>a praxí vytváření slovníků se zabývá </a:t>
            </a:r>
            <a:r>
              <a:rPr lang="cs-CZ" b="1" dirty="0"/>
              <a:t>lexikografie.</a:t>
            </a:r>
          </a:p>
          <a:p>
            <a:endParaRPr lang="cs-CZ" dirty="0" smtClean="0"/>
          </a:p>
          <a:p>
            <a:endParaRPr lang="cs-CZ" b="1" dirty="0" smtClean="0"/>
          </a:p>
        </p:txBody>
      </p:sp>
    </p:spTree>
    <p:extLst>
      <p:ext uri="{BB962C8B-B14F-4D97-AF65-F5344CB8AC3E}">
        <p14:creationId xmlns:p14="http://schemas.microsoft.com/office/powerpoint/2010/main" val="2962436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704856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Jazykové slovníky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27184" y="680655"/>
            <a:ext cx="828923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b="1" dirty="0" smtClean="0"/>
          </a:p>
          <a:p>
            <a:pPr algn="just"/>
            <a:r>
              <a:rPr lang="cs-CZ" dirty="0" smtClean="0"/>
              <a:t>Druhým </a:t>
            </a:r>
            <a:r>
              <a:rPr lang="cs-CZ" dirty="0"/>
              <a:t>typem jazykových příruček jsou </a:t>
            </a:r>
            <a:r>
              <a:rPr lang="cs-CZ" b="1" dirty="0"/>
              <a:t>jazykové </a:t>
            </a:r>
            <a:r>
              <a:rPr lang="cs-CZ" b="1" dirty="0" smtClean="0"/>
              <a:t>slovníky</a:t>
            </a:r>
            <a:r>
              <a:rPr lang="cs-CZ" dirty="0" smtClean="0"/>
              <a:t>,</a:t>
            </a:r>
          </a:p>
          <a:p>
            <a:pPr algn="just"/>
            <a:r>
              <a:rPr lang="cs-CZ" dirty="0"/>
              <a:t>k</a:t>
            </a:r>
            <a:r>
              <a:rPr lang="cs-CZ" dirty="0" smtClean="0"/>
              <a:t>e kterým patří: </a:t>
            </a:r>
          </a:p>
          <a:p>
            <a:pPr algn="just"/>
            <a:endParaRPr lang="cs-CZ" dirty="0"/>
          </a:p>
          <a:p>
            <a:pPr algn="just"/>
            <a:r>
              <a:rPr lang="cs-CZ" b="1" dirty="0"/>
              <a:t>výkladové </a:t>
            </a:r>
            <a:r>
              <a:rPr lang="cs-CZ" dirty="0"/>
              <a:t>(Slovník spisovné češtiny pro školu a veřejnost a </a:t>
            </a:r>
            <a:r>
              <a:rPr lang="cs-CZ" dirty="0" smtClean="0"/>
              <a:t>Slovník </a:t>
            </a:r>
            <a:r>
              <a:rPr lang="cs-CZ" dirty="0"/>
              <a:t>spisovného jazyka českého</a:t>
            </a:r>
            <a:r>
              <a:rPr lang="cs-CZ" dirty="0" smtClean="0"/>
              <a:t>)</a:t>
            </a:r>
          </a:p>
          <a:p>
            <a:pPr algn="just"/>
            <a:endParaRPr lang="cs-CZ" dirty="0" smtClean="0"/>
          </a:p>
          <a:p>
            <a:pPr algn="just"/>
            <a:r>
              <a:rPr lang="cs-CZ" b="1" dirty="0"/>
              <a:t>pravopisné </a:t>
            </a:r>
            <a:r>
              <a:rPr lang="cs-CZ" dirty="0"/>
              <a:t>(Pravidla českého pravopisu</a:t>
            </a:r>
            <a:r>
              <a:rPr lang="cs-CZ" dirty="0" smtClean="0"/>
              <a:t>)</a:t>
            </a:r>
          </a:p>
          <a:p>
            <a:pPr algn="just"/>
            <a:endParaRPr lang="cs-CZ" dirty="0" smtClean="0"/>
          </a:p>
          <a:p>
            <a:pPr algn="just"/>
            <a:r>
              <a:rPr lang="cs-CZ" b="1" dirty="0"/>
              <a:t>synonymní </a:t>
            </a:r>
            <a:r>
              <a:rPr lang="cs-CZ" dirty="0"/>
              <a:t>(Slovník českých synonym, Slovník cizích slov, Česko-anglický slovník) </a:t>
            </a:r>
            <a:endParaRPr lang="cs-CZ" dirty="0" smtClean="0"/>
          </a:p>
          <a:p>
            <a:pPr algn="just"/>
            <a:endParaRPr lang="cs-CZ" dirty="0" smtClean="0"/>
          </a:p>
          <a:p>
            <a:pPr algn="just"/>
            <a:r>
              <a:rPr lang="cs-CZ" b="1" dirty="0"/>
              <a:t>synonymní </a:t>
            </a:r>
            <a:r>
              <a:rPr lang="cs-CZ" dirty="0"/>
              <a:t>(Slovník českých synonym, Slovník cizích slov, Česko-anglický slovník</a:t>
            </a:r>
            <a:r>
              <a:rPr lang="cs-CZ" dirty="0" smtClean="0"/>
              <a:t>)</a:t>
            </a:r>
          </a:p>
          <a:p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822468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704856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Jazykové 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problémy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27184" y="680655"/>
            <a:ext cx="828923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b="1" dirty="0" smtClean="0"/>
          </a:p>
          <a:p>
            <a:pPr algn="just"/>
            <a:r>
              <a:rPr lang="cs-CZ" b="1" dirty="0" smtClean="0"/>
              <a:t>Pravopis </a:t>
            </a:r>
            <a:r>
              <a:rPr lang="cs-CZ" dirty="0"/>
              <a:t>(</a:t>
            </a:r>
            <a:r>
              <a:rPr lang="cs-CZ" i="1" dirty="0"/>
              <a:t>ortografie</a:t>
            </a:r>
            <a:r>
              <a:rPr lang="cs-CZ" dirty="0"/>
              <a:t>) je ustálený způsob záznamu zvukové podoby spisovného jazyka systémem grafických znaků. Obecně bývá uznáván pravopis vyhlášený příslušnou státní nebo vědeckou institucí, významným odborníkem a užívaný významnou skupinou </a:t>
            </a:r>
            <a:r>
              <a:rPr lang="cs-CZ" dirty="0" smtClean="0"/>
              <a:t>uživatelů </a:t>
            </a:r>
            <a:r>
              <a:rPr lang="cs-CZ" dirty="0"/>
              <a:t>jazyka. V rozporu s určitým pravopisem je psaní s chybami nebo užívání jiného </a:t>
            </a:r>
            <a:r>
              <a:rPr lang="cs-CZ" dirty="0" smtClean="0"/>
              <a:t>pravopisu</a:t>
            </a:r>
            <a:r>
              <a:rPr lang="cs-CZ" dirty="0"/>
              <a:t>. </a:t>
            </a:r>
            <a:endParaRPr lang="cs-CZ" dirty="0" smtClean="0"/>
          </a:p>
          <a:p>
            <a:pPr algn="just"/>
            <a:r>
              <a:rPr lang="cs-CZ" dirty="0" smtClean="0"/>
              <a:t> </a:t>
            </a:r>
          </a:p>
          <a:p>
            <a:pPr algn="just"/>
            <a:r>
              <a:rPr lang="cs-CZ" b="1" dirty="0" smtClean="0"/>
              <a:t>Ortoepie </a:t>
            </a:r>
            <a:r>
              <a:rPr lang="cs-CZ" dirty="0"/>
              <a:t>je správná výslovnost jako důležitá součást jak hovorového, tak spisovného jazyka. Kodifikace správné výslovnosti je udržována jazykovědci a lektory rétoriky na </a:t>
            </a:r>
            <a:r>
              <a:rPr lang="cs-CZ" dirty="0" smtClean="0"/>
              <a:t>hereckých </a:t>
            </a:r>
            <a:r>
              <a:rPr lang="cs-CZ" dirty="0"/>
              <a:t>školách. Velkou tradici má právě jevištní řeč. Popisem vad řeči a cestami k jejich nápravě se zabývá se </a:t>
            </a:r>
            <a:r>
              <a:rPr lang="cs-CZ" b="1" dirty="0"/>
              <a:t>logopedie</a:t>
            </a:r>
            <a:r>
              <a:rPr lang="cs-CZ" dirty="0"/>
              <a:t>. Okruh práce logopeda je však širší (celková náprava řeči, řešení poruch řeči, včetně mutismu a koktavosti). </a:t>
            </a:r>
            <a:r>
              <a:rPr lang="cs-CZ" b="1" dirty="0" smtClean="0"/>
              <a:t>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5659652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2478</TotalTime>
  <Words>1196</Words>
  <Application>Microsoft Office PowerPoint</Application>
  <PresentationFormat>Předvádění na obrazovce (16:9)</PresentationFormat>
  <Paragraphs>209</Paragraphs>
  <Slides>19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4" baseType="lpstr">
      <vt:lpstr>Arial</vt:lpstr>
      <vt:lpstr>Calibri</vt:lpstr>
      <vt:lpstr>Symbol</vt:lpstr>
      <vt:lpstr>Times New Roman</vt:lpstr>
      <vt:lpstr>SLU</vt:lpstr>
      <vt:lpstr>Název prezentace</vt:lpstr>
      <vt:lpstr>Prezentace aplikace PowerPoint</vt:lpstr>
      <vt:lpstr>Prezentace aplikace PowerPoint</vt:lpstr>
      <vt:lpstr>Specifika češtiny   </vt:lpstr>
      <vt:lpstr>Jazyková správnost jako součást image komunikujícího  </vt:lpstr>
      <vt:lpstr>Jazykové normy</vt:lpstr>
      <vt:lpstr>Jazykové příručky</vt:lpstr>
      <vt:lpstr>Jazykové slovníky</vt:lpstr>
      <vt:lpstr>Jazykové problémy</vt:lpstr>
      <vt:lpstr>Jazykové problémy</vt:lpstr>
      <vt:lpstr>Stylistika a stylistické prostředky </vt:lpstr>
      <vt:lpstr>Lexikologie jako lingvistická disciplína  </vt:lpstr>
      <vt:lpstr>Lexikální stránka jazyka  </vt:lpstr>
      <vt:lpstr>Aktivní a pasivní slovní zásoba  </vt:lpstr>
      <vt:lpstr>Složky komunikační situace </vt:lpstr>
      <vt:lpstr>Další aspekty komunikační situace </vt:lpstr>
      <vt:lpstr>Zápis slova (caudex)</vt:lpstr>
      <vt:lpstr>Způsoby zápisu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svobodovad</cp:lastModifiedBy>
  <cp:revision>72</cp:revision>
  <cp:lastPrinted>2018-03-27T09:30:31Z</cp:lastPrinted>
  <dcterms:created xsi:type="dcterms:W3CDTF">2016-07-06T15:42:34Z</dcterms:created>
  <dcterms:modified xsi:type="dcterms:W3CDTF">2018-04-21T08:11:20Z</dcterms:modified>
</cp:coreProperties>
</file>