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7" r:id="rId2"/>
    <p:sldId id="259" r:id="rId3"/>
    <p:sldId id="258" r:id="rId4"/>
    <p:sldId id="289" r:id="rId5"/>
    <p:sldId id="290" r:id="rId6"/>
    <p:sldId id="284" r:id="rId7"/>
    <p:sldId id="291" r:id="rId8"/>
    <p:sldId id="292" r:id="rId9"/>
    <p:sldId id="293" r:id="rId10"/>
    <p:sldId id="298" r:id="rId11"/>
    <p:sldId id="288" r:id="rId12"/>
    <p:sldId id="294" r:id="rId13"/>
    <p:sldId id="285" r:id="rId14"/>
    <p:sldId id="295" r:id="rId15"/>
    <p:sldId id="296" r:id="rId16"/>
    <p:sldId id="297" r:id="rId17"/>
    <p:sldId id="286" r:id="rId18"/>
    <p:sldId id="287" r:id="rId19"/>
    <p:sldId id="281" r:id="rId20"/>
  </p:sldIdLst>
  <p:sldSz cx="9144000" cy="5143500" type="screen16x9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14" y="58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21.4.2018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58937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57038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</p:spPr>
        <p:txBody>
          <a:bodyPr lIns="68580" tIns="34290" rIns="68580" bIns="34290" anchor="b"/>
          <a:lstStyle>
            <a:lvl1pPr algn="ctr">
              <a:defRPr sz="45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</p:spPr>
        <p:txBody>
          <a:bodyPr lIns="68580" tIns="34290" rIns="68580" bIns="34290"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F066A928-83BD-4B3B-AB3B-789638C2D817}" type="datetime1">
              <a:rPr lang="cs-CZ" smtClean="0"/>
              <a:t>21.4.2018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3403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3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7" y="2365809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KOMUNIKAČNÍ DOVEDNOSTI </a:t>
            </a:r>
          </a:p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Mgr. Dagmar Svobodová, Ph.D.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9"/>
            <a:ext cx="5111750" cy="2159000"/>
          </a:xfrm>
          <a:prstGeom prst="rect">
            <a:avLst/>
          </a:prstGeom>
        </p:spPr>
        <p:txBody>
          <a:bodyPr lIns="68580" tIns="34290" rIns="68580" bIns="34290"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7313614"/>
              </p:ext>
            </p:extLst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:a16="http://schemas.microsoft.com/office/drawing/2014/main" xmlns="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:a16="http://schemas.microsoft.com/office/drawing/2014/main" xmlns="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826823"/>
            <a:ext cx="184727" cy="369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57199"/>
            <a:ext cx="184727" cy="369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5640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002060"/>
                </a:solidFill>
              </a:rPr>
              <a:t>Triky </a:t>
            </a:r>
            <a:r>
              <a:rPr lang="cs-CZ" b="1" dirty="0">
                <a:solidFill>
                  <a:srgbClr val="002060"/>
                </a:solidFill>
              </a:rPr>
              <a:t>vyjednávání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/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703189"/>
            <a:ext cx="810039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>
                <a:solidFill>
                  <a:srgbClr val="000000"/>
                </a:solidFill>
              </a:rPr>
              <a:t>V </a:t>
            </a:r>
            <a:r>
              <a:rPr lang="cs-CZ" dirty="0">
                <a:solidFill>
                  <a:srgbClr val="000000"/>
                </a:solidFill>
              </a:rPr>
              <a:t>situacích, kdy druhá strana </a:t>
            </a:r>
            <a:r>
              <a:rPr lang="cs-CZ" dirty="0" smtClean="0">
                <a:solidFill>
                  <a:srgbClr val="000000"/>
                </a:solidFill>
              </a:rPr>
              <a:t>skutečnosti zamlžuje </a:t>
            </a:r>
            <a:r>
              <a:rPr lang="cs-CZ" dirty="0">
                <a:solidFill>
                  <a:srgbClr val="000000"/>
                </a:solidFill>
              </a:rPr>
              <a:t>se ve vyjednávání uplatňují </a:t>
            </a:r>
            <a:endParaRPr lang="cs-CZ" dirty="0" smtClean="0">
              <a:solidFill>
                <a:srgbClr val="000000"/>
              </a:solidFill>
            </a:endParaRPr>
          </a:p>
          <a:p>
            <a:r>
              <a:rPr lang="cs-CZ" dirty="0" smtClean="0">
                <a:solidFill>
                  <a:srgbClr val="000000"/>
                </a:solidFill>
              </a:rPr>
              <a:t>různé triky: </a:t>
            </a:r>
          </a:p>
          <a:p>
            <a:endParaRPr lang="cs-CZ" b="1" dirty="0">
              <a:solidFill>
                <a:srgbClr val="000000"/>
              </a:solidFill>
            </a:endParaRPr>
          </a:p>
          <a:p>
            <a:r>
              <a:rPr lang="cs-CZ" b="1" dirty="0" smtClean="0">
                <a:solidFill>
                  <a:srgbClr val="000000"/>
                </a:solidFill>
              </a:rPr>
              <a:t>9) otázka </a:t>
            </a:r>
            <a:r>
              <a:rPr lang="cs-CZ" b="1" dirty="0">
                <a:solidFill>
                  <a:srgbClr val="000000"/>
                </a:solidFill>
              </a:rPr>
              <a:t>místo </a:t>
            </a:r>
            <a:r>
              <a:rPr lang="cs-CZ" b="1" dirty="0" smtClean="0">
                <a:solidFill>
                  <a:srgbClr val="000000"/>
                </a:solidFill>
              </a:rPr>
              <a:t>odpovědi</a:t>
            </a:r>
          </a:p>
          <a:p>
            <a:endParaRPr lang="cs-CZ" b="1" dirty="0" smtClean="0">
              <a:solidFill>
                <a:srgbClr val="000000"/>
              </a:solidFill>
            </a:endParaRPr>
          </a:p>
          <a:p>
            <a:r>
              <a:rPr lang="cs-CZ" b="1" dirty="0" smtClean="0">
                <a:solidFill>
                  <a:srgbClr val="000000"/>
                </a:solidFill>
              </a:rPr>
              <a:t>10) časová tíseň </a:t>
            </a:r>
          </a:p>
          <a:p>
            <a:endParaRPr lang="cs-CZ" b="1" dirty="0" smtClean="0">
              <a:solidFill>
                <a:srgbClr val="000000"/>
              </a:solidFill>
            </a:endParaRPr>
          </a:p>
          <a:p>
            <a:r>
              <a:rPr lang="cs-CZ" b="1" dirty="0" smtClean="0">
                <a:solidFill>
                  <a:srgbClr val="000000"/>
                </a:solidFill>
              </a:rPr>
              <a:t>11) předstírání </a:t>
            </a:r>
            <a:r>
              <a:rPr lang="cs-CZ" b="1" dirty="0">
                <a:solidFill>
                  <a:srgbClr val="000000"/>
                </a:solidFill>
              </a:rPr>
              <a:t>nezájmu na </a:t>
            </a:r>
            <a:r>
              <a:rPr lang="cs-CZ" b="1" dirty="0" smtClean="0">
                <a:solidFill>
                  <a:srgbClr val="000000"/>
                </a:solidFill>
              </a:rPr>
              <a:t>oko</a:t>
            </a:r>
          </a:p>
          <a:p>
            <a:endParaRPr lang="cs-CZ" b="1" dirty="0" smtClean="0">
              <a:solidFill>
                <a:srgbClr val="000000"/>
              </a:solidFill>
            </a:endParaRPr>
          </a:p>
          <a:p>
            <a:r>
              <a:rPr lang="cs-CZ" b="1" dirty="0" smtClean="0">
                <a:solidFill>
                  <a:srgbClr val="000000"/>
                </a:solidFill>
              </a:rPr>
              <a:t>12) konkurence </a:t>
            </a:r>
          </a:p>
          <a:p>
            <a:endParaRPr lang="cs-CZ" b="1" dirty="0" smtClean="0">
              <a:solidFill>
                <a:srgbClr val="000000"/>
              </a:solidFill>
            </a:endParaRPr>
          </a:p>
          <a:p>
            <a:r>
              <a:rPr lang="cs-CZ" b="1" dirty="0" smtClean="0">
                <a:solidFill>
                  <a:srgbClr val="000000"/>
                </a:solidFill>
              </a:rPr>
              <a:t>13) předstírání hlouposti</a:t>
            </a:r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73792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002060"/>
                </a:solidFill>
              </a:rPr>
              <a:t>Osobnost vyjednavače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/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703189"/>
            <a:ext cx="802838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Jedinec, který se vyjednáváním profesně zabývá, </a:t>
            </a: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se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nazývá vyjednavač </a:t>
            </a:r>
            <a:r>
              <a:rPr lang="cs-CZ" b="1" dirty="0">
                <a:solidFill>
                  <a:srgbClr val="000000"/>
                </a:solidFill>
                <a:latin typeface="Times New Roman" panose="02020603050405020304" pitchFamily="18" charset="0"/>
              </a:rPr>
              <a:t>(</a:t>
            </a:r>
            <a:r>
              <a:rPr lang="cs-CZ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negociátor</a:t>
            </a:r>
            <a:r>
              <a:rPr lang="cs-CZ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)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  <a:p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cs-CZ" dirty="0"/>
              <a:t>Nadaný vyjednavač umí přimět protistranu, aby šla jeho </a:t>
            </a:r>
            <a:r>
              <a:rPr lang="cs-CZ" dirty="0" smtClean="0"/>
              <a:t>cestou</a:t>
            </a:r>
            <a:r>
              <a:rPr lang="cs-CZ" dirty="0"/>
              <a:t>, a vypadá takto</a:t>
            </a:r>
            <a:r>
              <a:rPr lang="cs-CZ" dirty="0" smtClean="0"/>
              <a:t>:</a:t>
            </a:r>
          </a:p>
          <a:p>
            <a:r>
              <a:rPr lang="cs-CZ" dirty="0" smtClean="0"/>
              <a:t> </a:t>
            </a:r>
            <a:endParaRPr lang="cs-CZ" dirty="0"/>
          </a:p>
          <a:p>
            <a:r>
              <a:rPr lang="cs-CZ" dirty="0"/>
              <a:t>1) Nepotřebuje, aby ho lidé měli rádi. </a:t>
            </a:r>
          </a:p>
          <a:p>
            <a:r>
              <a:rPr lang="pl-PL" dirty="0"/>
              <a:t>2) Unese dvojznačnost komunikace a spory. </a:t>
            </a:r>
          </a:p>
          <a:p>
            <a:r>
              <a:rPr lang="cs-CZ" dirty="0"/>
              <a:t>3) Disponuje celistvou osobností. </a:t>
            </a:r>
          </a:p>
          <a:p>
            <a:r>
              <a:rPr lang="cs-CZ" dirty="0"/>
              <a:t>4) Nepotřebuje být ve vyjednávání nejchytřejší. </a:t>
            </a:r>
          </a:p>
          <a:p>
            <a:r>
              <a:rPr lang="cs-CZ" dirty="0"/>
              <a:t>5) Vyjednává o čemkoliv. </a:t>
            </a:r>
          </a:p>
          <a:p>
            <a:r>
              <a:rPr lang="cs-CZ" dirty="0"/>
              <a:t>6) Uspěje, když ostatní běžně selhávají. </a:t>
            </a:r>
            <a:endParaRPr lang="cs-CZ" dirty="0" smtClean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013330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002060"/>
                </a:solidFill>
              </a:rPr>
              <a:t>Fáze vyjednávání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/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703189"/>
            <a:ext cx="802838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/>
          </a:p>
          <a:p>
            <a:pPr algn="just"/>
            <a:r>
              <a:rPr lang="cs-CZ" dirty="0"/>
              <a:t>Vyjednavač musí vědět, v jaké </a:t>
            </a:r>
            <a:r>
              <a:rPr lang="cs-CZ" b="1" dirty="0"/>
              <a:t>fázi </a:t>
            </a:r>
            <a:r>
              <a:rPr lang="cs-CZ" dirty="0"/>
              <a:t>se vyjednávání </a:t>
            </a:r>
            <a:r>
              <a:rPr lang="cs-CZ" dirty="0" smtClean="0"/>
              <a:t>nachází </a:t>
            </a:r>
            <a:r>
              <a:rPr lang="cs-CZ" dirty="0"/>
              <a:t>a co bude následovat. 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Proces </a:t>
            </a:r>
            <a:r>
              <a:rPr lang="cs-CZ" dirty="0"/>
              <a:t>vyjednávání probíhá ve třech fázích: </a:t>
            </a:r>
          </a:p>
          <a:p>
            <a:pPr algn="just"/>
            <a:endParaRPr lang="cs-CZ" b="1" dirty="0" smtClean="0"/>
          </a:p>
          <a:p>
            <a:pPr algn="just"/>
            <a:r>
              <a:rPr lang="cs-CZ" b="1" dirty="0" smtClean="0"/>
              <a:t>1) úvodní </a:t>
            </a:r>
            <a:r>
              <a:rPr lang="cs-CZ" dirty="0" smtClean="0"/>
              <a:t>fáze</a:t>
            </a:r>
            <a:r>
              <a:rPr lang="cs-CZ" b="1" dirty="0" smtClean="0"/>
              <a:t> </a:t>
            </a:r>
          </a:p>
          <a:p>
            <a:pPr algn="just"/>
            <a:endParaRPr lang="cs-CZ" b="1" dirty="0"/>
          </a:p>
          <a:p>
            <a:pPr algn="just"/>
            <a:r>
              <a:rPr lang="cs-CZ" b="1" dirty="0" smtClean="0"/>
              <a:t>2) hlavní</a:t>
            </a:r>
            <a:r>
              <a:rPr lang="cs-CZ" dirty="0" smtClean="0"/>
              <a:t> fáze </a:t>
            </a:r>
          </a:p>
          <a:p>
            <a:pPr algn="just"/>
            <a:endParaRPr lang="cs-CZ" b="1" dirty="0"/>
          </a:p>
          <a:p>
            <a:pPr algn="just"/>
            <a:r>
              <a:rPr lang="cs-CZ" b="1" dirty="0" smtClean="0"/>
              <a:t>3) závěrečná</a:t>
            </a:r>
            <a:r>
              <a:rPr lang="cs-CZ" dirty="0" smtClean="0"/>
              <a:t> </a:t>
            </a:r>
            <a:r>
              <a:rPr lang="cs-CZ" dirty="0"/>
              <a:t>fáze 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Vyjednávání </a:t>
            </a:r>
            <a:r>
              <a:rPr lang="cs-CZ" dirty="0"/>
              <a:t>a uzavření smlouvy se označuje jako </a:t>
            </a:r>
            <a:r>
              <a:rPr lang="cs-CZ" b="1" dirty="0"/>
              <a:t>kontraktace</a:t>
            </a:r>
            <a:r>
              <a:rPr lang="cs-CZ" dirty="0"/>
              <a:t>. </a:t>
            </a:r>
          </a:p>
          <a:p>
            <a:endParaRPr lang="cs-CZ" dirty="0"/>
          </a:p>
          <a:p>
            <a:endParaRPr lang="cs-CZ" dirty="0"/>
          </a:p>
          <a:p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211791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056784" cy="507703"/>
          </a:xfrm>
        </p:spPr>
        <p:txBody>
          <a:bodyPr/>
          <a:lstStyle/>
          <a:p>
            <a:r>
              <a:rPr lang="cs-CZ" b="1" dirty="0">
                <a:solidFill>
                  <a:srgbClr val="002060"/>
                </a:solidFill>
              </a:rPr>
              <a:t>Interkulturní </a:t>
            </a:r>
            <a:r>
              <a:rPr lang="cs-CZ" b="1" dirty="0" smtClean="0">
                <a:solidFill>
                  <a:srgbClr val="002060"/>
                </a:solidFill>
              </a:rPr>
              <a:t>vyjednávání jako kompetence</a:t>
            </a:r>
            <a:r>
              <a:rPr lang="cs-CZ" b="1" dirty="0">
                <a:solidFill>
                  <a:srgbClr val="002060"/>
                </a:solidFill>
              </a:rPr>
              <a:t/>
            </a:r>
            <a:br>
              <a:rPr lang="cs-CZ" b="1" dirty="0">
                <a:solidFill>
                  <a:srgbClr val="002060"/>
                </a:solidFill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627534"/>
            <a:ext cx="846043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b="1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cs-CZ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Interkulturní </a:t>
            </a:r>
            <a:r>
              <a:rPr lang="cs-CZ" b="1" dirty="0">
                <a:solidFill>
                  <a:srgbClr val="000000"/>
                </a:solidFill>
                <a:latin typeface="Times New Roman" panose="02020603050405020304" pitchFamily="18" charset="0"/>
              </a:rPr>
              <a:t>kompetence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má význam při výkonu profesí, kde dochází </a:t>
            </a: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ke kontaktování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s příslušníky jiných 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kultur. Jedná se o profese:</a:t>
            </a:r>
          </a:p>
          <a:p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1) diplomatů </a:t>
            </a:r>
          </a:p>
          <a:p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2) pracovníků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mezinárodního 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obchodu </a:t>
            </a:r>
          </a:p>
          <a:p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3) tlumočníků</a:t>
            </a:r>
          </a:p>
          <a:p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4) podnikatelů </a:t>
            </a:r>
          </a:p>
          <a:p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5) lékařů </a:t>
            </a:r>
          </a:p>
          <a:p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6) Učitelů</a:t>
            </a:r>
          </a:p>
          <a:p>
            <a:endParaRPr lang="cs-CZ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cs-CZ" b="1" dirty="0" smtClean="0"/>
              <a:t>Multikulturní výchova </a:t>
            </a:r>
            <a:r>
              <a:rPr lang="cs-CZ" dirty="0" smtClean="0"/>
              <a:t>probíhá</a:t>
            </a:r>
            <a:r>
              <a:rPr lang="cs-CZ" b="1" dirty="0" smtClean="0"/>
              <a:t> </a:t>
            </a:r>
            <a:r>
              <a:rPr lang="cs-CZ" dirty="0" smtClean="0"/>
              <a:t>na školách všech stupňů.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9898265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002060"/>
                </a:solidFill>
              </a:rPr>
              <a:t>Interkulturní </a:t>
            </a:r>
            <a:r>
              <a:rPr lang="cs-CZ" b="1" dirty="0" smtClean="0">
                <a:solidFill>
                  <a:srgbClr val="002060"/>
                </a:solidFill>
              </a:rPr>
              <a:t>komunikace</a:t>
            </a:r>
            <a:r>
              <a:rPr lang="cs-CZ" b="1" dirty="0">
                <a:solidFill>
                  <a:srgbClr val="002060"/>
                </a:solidFill>
              </a:rPr>
              <a:t/>
            </a:r>
            <a:br>
              <a:rPr lang="cs-CZ" b="1" dirty="0">
                <a:solidFill>
                  <a:srgbClr val="002060"/>
                </a:solidFill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627534"/>
            <a:ext cx="846043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/>
          </a:p>
          <a:p>
            <a:pPr algn="just"/>
            <a:r>
              <a:rPr lang="cs-CZ" dirty="0" smtClean="0"/>
              <a:t>Jednou </a:t>
            </a:r>
            <a:r>
              <a:rPr lang="cs-CZ" dirty="0"/>
              <a:t>z interkulturních kompetencí je </a:t>
            </a:r>
            <a:r>
              <a:rPr lang="cs-CZ" b="1" dirty="0"/>
              <a:t>interkulturní </a:t>
            </a:r>
            <a:r>
              <a:rPr lang="cs-CZ" b="1" dirty="0" smtClean="0"/>
              <a:t>komunikace</a:t>
            </a:r>
            <a:r>
              <a:rPr lang="cs-CZ" dirty="0"/>
              <a:t>.</a:t>
            </a:r>
            <a:r>
              <a:rPr lang="cs-CZ" dirty="0" smtClean="0"/>
              <a:t> 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V</a:t>
            </a:r>
            <a:r>
              <a:rPr lang="cs-CZ" dirty="0" smtClean="0"/>
              <a:t>yznačuje </a:t>
            </a:r>
            <a:r>
              <a:rPr lang="cs-CZ" dirty="0"/>
              <a:t>interakcemi a sdělováním informací, které probíhají v </a:t>
            </a:r>
            <a:r>
              <a:rPr lang="cs-CZ" dirty="0" smtClean="0"/>
              <a:t>mezinárodních </a:t>
            </a:r>
            <a:r>
              <a:rPr lang="cs-CZ" dirty="0"/>
              <a:t>situacích</a:t>
            </a:r>
            <a:r>
              <a:rPr lang="cs-CZ" dirty="0" smtClean="0"/>
              <a:t>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Komunikujícími partnery jsou příslušníci jazykově nebo kulturně odlišných etnik, národů, rasových a náboženských skupin. 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Interkulturní </a:t>
            </a:r>
            <a:r>
              <a:rPr lang="cs-CZ" dirty="0"/>
              <a:t>komunikace je ovlivněna specifičnostmi </a:t>
            </a:r>
            <a:r>
              <a:rPr lang="cs-CZ" dirty="0" smtClean="0"/>
              <a:t>jazyků</a:t>
            </a:r>
            <a:r>
              <a:rPr lang="cs-CZ" dirty="0"/>
              <a:t>, kultur, mentalit a hodnotových systémů komunikujících partnerů.</a:t>
            </a:r>
            <a:r>
              <a:rPr lang="cs-CZ" dirty="0" smtClean="0"/>
              <a:t> </a:t>
            </a:r>
            <a:endParaRPr lang="cs-CZ" dirty="0"/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V </a:t>
            </a:r>
            <a:r>
              <a:rPr lang="cs-CZ" b="1" dirty="0"/>
              <a:t>obchodním</a:t>
            </a:r>
            <a:r>
              <a:rPr lang="cs-CZ" dirty="0"/>
              <a:t> interkulturním vyjednávání se musí vyjednavač vyvarovat </a:t>
            </a:r>
            <a:r>
              <a:rPr lang="cs-CZ" b="1" dirty="0" smtClean="0"/>
              <a:t>egocentrismu</a:t>
            </a:r>
            <a:r>
              <a:rPr lang="cs-CZ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333793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5904656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2060"/>
                </a:solidFill>
              </a:rPr>
              <a:t>Typy interkulturního </a:t>
            </a:r>
            <a:r>
              <a:rPr lang="cs-CZ" b="1" dirty="0">
                <a:solidFill>
                  <a:srgbClr val="002060"/>
                </a:solidFill>
              </a:rPr>
              <a:t>vyjednávání</a:t>
            </a:r>
            <a:br>
              <a:rPr lang="cs-CZ" b="1" dirty="0">
                <a:solidFill>
                  <a:srgbClr val="002060"/>
                </a:solidFill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627534"/>
            <a:ext cx="846043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b="1" dirty="0" smtClean="0"/>
              <a:t>Formální </a:t>
            </a:r>
            <a:r>
              <a:rPr lang="cs-CZ" dirty="0" smtClean="0"/>
              <a:t>probíhá </a:t>
            </a:r>
            <a:r>
              <a:rPr lang="cs-CZ" dirty="0"/>
              <a:t>každodenně bez složitých </a:t>
            </a:r>
            <a:r>
              <a:rPr lang="cs-CZ" dirty="0" smtClean="0"/>
              <a:t>příprav. </a:t>
            </a:r>
          </a:p>
          <a:p>
            <a:pPr algn="just"/>
            <a:endParaRPr lang="cs-CZ" dirty="0"/>
          </a:p>
          <a:p>
            <a:pPr algn="just"/>
            <a:r>
              <a:rPr lang="cs-CZ" b="1" dirty="0"/>
              <a:t>N</a:t>
            </a:r>
            <a:r>
              <a:rPr lang="cs-CZ" b="1" dirty="0" smtClean="0"/>
              <a:t>eformální </a:t>
            </a:r>
            <a:r>
              <a:rPr lang="cs-CZ" dirty="0" smtClean="0"/>
              <a:t>probíhá vědomě podle dodržovaných </a:t>
            </a:r>
            <a:r>
              <a:rPr lang="cs-CZ" dirty="0"/>
              <a:t>pravidel. </a:t>
            </a:r>
            <a:endParaRPr lang="cs-CZ" b="1" dirty="0" smtClean="0"/>
          </a:p>
          <a:p>
            <a:pPr algn="just"/>
            <a:endParaRPr lang="cs-CZ" b="1" dirty="0"/>
          </a:p>
          <a:p>
            <a:pPr algn="just"/>
            <a:r>
              <a:rPr lang="cs-CZ" b="1" dirty="0"/>
              <a:t>I</a:t>
            </a:r>
            <a:r>
              <a:rPr lang="cs-CZ" b="1" dirty="0" smtClean="0"/>
              <a:t>ndividuální - </a:t>
            </a:r>
            <a:r>
              <a:rPr lang="cs-CZ" dirty="0" smtClean="0"/>
              <a:t>účastník </a:t>
            </a:r>
            <a:r>
              <a:rPr lang="cs-CZ" dirty="0"/>
              <a:t>hovoří a jedná sám za sebe. </a:t>
            </a:r>
          </a:p>
          <a:p>
            <a:pPr algn="just"/>
            <a:endParaRPr lang="cs-CZ" b="1" dirty="0" smtClean="0"/>
          </a:p>
          <a:p>
            <a:pPr algn="just"/>
            <a:r>
              <a:rPr lang="cs-CZ" b="1" dirty="0"/>
              <a:t>K</a:t>
            </a:r>
            <a:r>
              <a:rPr lang="cs-CZ" b="1" dirty="0" smtClean="0"/>
              <a:t>olektivní </a:t>
            </a:r>
            <a:r>
              <a:rPr lang="cs-CZ" dirty="0" smtClean="0"/>
              <a:t>probíhá </a:t>
            </a:r>
            <a:r>
              <a:rPr lang="cs-CZ" dirty="0"/>
              <a:t>mezi zaměstnavatelem a odborovou </a:t>
            </a:r>
            <a:r>
              <a:rPr lang="cs-CZ" dirty="0" smtClean="0"/>
              <a:t>organizací. Cílem </a:t>
            </a:r>
            <a:r>
              <a:rPr lang="cs-CZ" dirty="0"/>
              <a:t>je uzavření </a:t>
            </a:r>
            <a:r>
              <a:rPr lang="cs-CZ" b="1" dirty="0"/>
              <a:t>kolektivní smlouvy</a:t>
            </a:r>
            <a:r>
              <a:rPr lang="cs-CZ" dirty="0"/>
              <a:t>. </a:t>
            </a:r>
            <a:endParaRPr lang="cs-CZ" b="1" dirty="0" smtClean="0"/>
          </a:p>
          <a:p>
            <a:pPr algn="just"/>
            <a:r>
              <a:rPr lang="cs-CZ" b="1" dirty="0"/>
              <a:t> </a:t>
            </a:r>
            <a:r>
              <a:rPr lang="cs-CZ" b="1" dirty="0" smtClean="0"/>
              <a:t>                             </a:t>
            </a:r>
          </a:p>
          <a:p>
            <a:pPr algn="just"/>
            <a:r>
              <a:rPr lang="cs-CZ" b="1" dirty="0" smtClean="0"/>
              <a:t>Principiální</a:t>
            </a:r>
            <a:r>
              <a:rPr lang="cs-CZ" dirty="0" smtClean="0"/>
              <a:t> se zaměřujeme na </a:t>
            </a:r>
            <a:r>
              <a:rPr lang="cs-CZ" dirty="0"/>
              <a:t>důležitou věc předmětu </a:t>
            </a:r>
            <a:r>
              <a:rPr lang="cs-CZ" dirty="0" smtClean="0"/>
              <a:t>vyjednávání.</a:t>
            </a:r>
          </a:p>
          <a:p>
            <a:pPr algn="just"/>
            <a:endParaRPr lang="cs-CZ" b="1" dirty="0"/>
          </a:p>
          <a:p>
            <a:pPr algn="just"/>
            <a:r>
              <a:rPr lang="cs-CZ" b="1" dirty="0" smtClean="0"/>
              <a:t>Virtuální</a:t>
            </a:r>
            <a:r>
              <a:rPr lang="cs-CZ" dirty="0" smtClean="0"/>
              <a:t> - cílem je se </a:t>
            </a:r>
            <a:r>
              <a:rPr lang="cs-CZ" dirty="0"/>
              <a:t>nedohodnout, i když okolí </a:t>
            </a:r>
            <a:r>
              <a:rPr lang="cs-CZ" dirty="0" smtClean="0"/>
              <a:t>reaguje opačně. </a:t>
            </a:r>
          </a:p>
          <a:p>
            <a:pPr algn="just"/>
            <a:endParaRPr lang="cs-CZ" b="1" dirty="0"/>
          </a:p>
          <a:p>
            <a:pPr algn="just"/>
            <a:r>
              <a:rPr lang="cs-CZ" b="1" dirty="0"/>
              <a:t>D</a:t>
            </a:r>
            <a:r>
              <a:rPr lang="cs-CZ" b="1" dirty="0" smtClean="0"/>
              <a:t>estruktivní</a:t>
            </a:r>
            <a:r>
              <a:rPr lang="cs-CZ" dirty="0" smtClean="0"/>
              <a:t> - cílem je poškodit </a:t>
            </a:r>
            <a:r>
              <a:rPr lang="cs-CZ" dirty="0"/>
              <a:t>druhou </a:t>
            </a:r>
            <a:r>
              <a:rPr lang="cs-CZ" dirty="0" smtClean="0"/>
              <a:t>stranu.</a:t>
            </a:r>
          </a:p>
          <a:p>
            <a:pPr algn="just"/>
            <a:endParaRPr lang="cs-CZ" b="1" dirty="0"/>
          </a:p>
          <a:p>
            <a:pPr algn="just"/>
            <a:r>
              <a:rPr lang="cs-CZ" b="1" dirty="0" smtClean="0"/>
              <a:t>Obětavé</a:t>
            </a:r>
            <a:r>
              <a:rPr lang="cs-CZ" dirty="0"/>
              <a:t> </a:t>
            </a:r>
            <a:r>
              <a:rPr lang="cs-CZ" dirty="0" smtClean="0"/>
              <a:t>- chceme </a:t>
            </a:r>
            <a:r>
              <a:rPr lang="cs-CZ" dirty="0"/>
              <a:t>pomoci protistraně na úkor větší </a:t>
            </a:r>
            <a:r>
              <a:rPr lang="cs-CZ" dirty="0" smtClean="0"/>
              <a:t>protislužby. 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6255112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05678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2060"/>
                </a:solidFill>
              </a:rPr>
              <a:t>Kulturní dimenze interkulturního vyjednávání</a:t>
            </a:r>
            <a:r>
              <a:rPr lang="cs-CZ" b="1" dirty="0">
                <a:solidFill>
                  <a:srgbClr val="002060"/>
                </a:solidFill>
              </a:rPr>
              <a:t/>
            </a:r>
            <a:br>
              <a:rPr lang="cs-CZ" b="1" dirty="0">
                <a:solidFill>
                  <a:srgbClr val="002060"/>
                </a:solidFill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627534"/>
            <a:ext cx="846043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>
              <a:solidFill>
                <a:srgbClr val="000000"/>
              </a:solidFill>
            </a:endParaRPr>
          </a:p>
          <a:p>
            <a:endParaRPr lang="cs-CZ" dirty="0" smtClean="0">
              <a:solidFill>
                <a:srgbClr val="000000"/>
              </a:solidFill>
            </a:endParaRPr>
          </a:p>
          <a:p>
            <a:r>
              <a:rPr lang="cs-CZ" dirty="0" smtClean="0">
                <a:solidFill>
                  <a:srgbClr val="000000"/>
                </a:solidFill>
              </a:rPr>
              <a:t>Chování </a:t>
            </a:r>
            <a:r>
              <a:rPr lang="cs-CZ" dirty="0">
                <a:solidFill>
                  <a:srgbClr val="000000"/>
                </a:solidFill>
              </a:rPr>
              <a:t>vyjednavačů v jednotlivých kulturách ovlivňují následující kulturní dimenze: </a:t>
            </a:r>
            <a:endParaRPr lang="cs-CZ" dirty="0" smtClean="0">
              <a:solidFill>
                <a:srgbClr val="000000"/>
              </a:solidFill>
            </a:endParaRPr>
          </a:p>
          <a:p>
            <a:endParaRPr lang="cs-CZ" b="1" dirty="0" smtClean="0"/>
          </a:p>
          <a:p>
            <a:r>
              <a:rPr lang="cs-CZ" b="1" dirty="0" smtClean="0"/>
              <a:t>1) mocenský odstup</a:t>
            </a:r>
            <a:r>
              <a:rPr lang="cs-CZ" dirty="0" smtClean="0"/>
              <a:t> </a:t>
            </a:r>
          </a:p>
          <a:p>
            <a:endParaRPr lang="cs-CZ" b="1" dirty="0" smtClean="0"/>
          </a:p>
          <a:p>
            <a:r>
              <a:rPr lang="cs-CZ" b="1" dirty="0" smtClean="0"/>
              <a:t>2) individualismus </a:t>
            </a:r>
            <a:r>
              <a:rPr lang="cs-CZ" dirty="0" smtClean="0"/>
              <a:t>a</a:t>
            </a:r>
            <a:r>
              <a:rPr lang="cs-CZ" b="1" dirty="0" smtClean="0"/>
              <a:t> kolektivismus</a:t>
            </a:r>
            <a:r>
              <a:rPr lang="cs-CZ" dirty="0" smtClean="0"/>
              <a:t> </a:t>
            </a:r>
          </a:p>
          <a:p>
            <a:endParaRPr lang="cs-CZ" b="1" dirty="0" smtClean="0"/>
          </a:p>
          <a:p>
            <a:r>
              <a:rPr lang="cs-CZ" b="1" dirty="0" smtClean="0"/>
              <a:t>3) maskulinní </a:t>
            </a:r>
            <a:r>
              <a:rPr lang="cs-CZ" dirty="0" smtClean="0"/>
              <a:t>kultura a </a:t>
            </a:r>
            <a:r>
              <a:rPr lang="cs-CZ" b="1" dirty="0" smtClean="0"/>
              <a:t>feministická</a:t>
            </a:r>
            <a:r>
              <a:rPr lang="cs-CZ" dirty="0" smtClean="0"/>
              <a:t> kultura</a:t>
            </a:r>
            <a:r>
              <a:rPr lang="cs-CZ" b="1" dirty="0" smtClean="0"/>
              <a:t> </a:t>
            </a:r>
          </a:p>
          <a:p>
            <a:endParaRPr lang="cs-CZ" b="1" dirty="0" smtClean="0"/>
          </a:p>
          <a:p>
            <a:r>
              <a:rPr lang="cs-CZ" b="1" dirty="0" smtClean="0"/>
              <a:t>4) </a:t>
            </a:r>
            <a:r>
              <a:rPr lang="cs-CZ" b="1" dirty="0" err="1" smtClean="0"/>
              <a:t>monochronismus</a:t>
            </a:r>
            <a:r>
              <a:rPr lang="cs-CZ" b="1" dirty="0" smtClean="0"/>
              <a:t> </a:t>
            </a:r>
            <a:r>
              <a:rPr lang="cs-CZ" dirty="0" smtClean="0"/>
              <a:t>a </a:t>
            </a:r>
            <a:r>
              <a:rPr lang="cs-CZ" b="1" dirty="0" err="1" smtClean="0"/>
              <a:t>polochronismus</a:t>
            </a:r>
            <a:endParaRPr lang="cs-CZ" dirty="0" smtClean="0"/>
          </a:p>
          <a:p>
            <a:endParaRPr lang="cs-CZ" b="1" dirty="0" smtClean="0"/>
          </a:p>
          <a:p>
            <a:r>
              <a:rPr lang="cs-CZ" b="1" dirty="0" smtClean="0"/>
              <a:t>5) nízká </a:t>
            </a:r>
            <a:r>
              <a:rPr lang="cs-CZ" dirty="0"/>
              <a:t>hodnota vyhýbání se nejistotě </a:t>
            </a:r>
            <a:r>
              <a:rPr lang="cs-CZ" dirty="0" smtClean="0"/>
              <a:t>a </a:t>
            </a:r>
            <a:r>
              <a:rPr lang="cs-CZ" b="1" dirty="0"/>
              <a:t>v</a:t>
            </a:r>
            <a:r>
              <a:rPr lang="cs-CZ" b="1" dirty="0" smtClean="0"/>
              <a:t>ysoká </a:t>
            </a:r>
            <a:r>
              <a:rPr lang="cs-CZ" dirty="0"/>
              <a:t>hodnota vyhýbání se </a:t>
            </a:r>
            <a:r>
              <a:rPr lang="cs-CZ" dirty="0" smtClean="0"/>
              <a:t>nejistotě </a:t>
            </a:r>
          </a:p>
          <a:p>
            <a:endParaRPr lang="cs-CZ" b="1" dirty="0" smtClean="0"/>
          </a:p>
          <a:p>
            <a:r>
              <a:rPr lang="cs-CZ" b="1" dirty="0" smtClean="0"/>
              <a:t>6) krátkodobě </a:t>
            </a:r>
            <a:r>
              <a:rPr lang="cs-CZ" dirty="0"/>
              <a:t>orientovaná</a:t>
            </a:r>
            <a:r>
              <a:rPr lang="cs-CZ" b="1" dirty="0"/>
              <a:t> </a:t>
            </a:r>
            <a:r>
              <a:rPr lang="cs-CZ" dirty="0"/>
              <a:t>kultura</a:t>
            </a:r>
            <a:r>
              <a:rPr lang="cs-CZ" b="1" dirty="0"/>
              <a:t> </a:t>
            </a:r>
            <a:r>
              <a:rPr lang="cs-CZ" dirty="0" smtClean="0"/>
              <a:t>a</a:t>
            </a:r>
            <a:r>
              <a:rPr lang="cs-CZ" b="1" dirty="0" smtClean="0"/>
              <a:t> </a:t>
            </a:r>
            <a:r>
              <a:rPr lang="cs-CZ" b="1" dirty="0"/>
              <a:t>d</a:t>
            </a:r>
            <a:r>
              <a:rPr lang="cs-CZ" b="1" dirty="0" smtClean="0"/>
              <a:t>louhodobě</a:t>
            </a:r>
            <a:r>
              <a:rPr lang="cs-CZ" dirty="0" smtClean="0"/>
              <a:t> </a:t>
            </a:r>
            <a:r>
              <a:rPr lang="cs-CZ" dirty="0"/>
              <a:t>orientovaná </a:t>
            </a:r>
            <a:r>
              <a:rPr lang="cs-CZ" dirty="0" smtClean="0"/>
              <a:t>kultura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315200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002060"/>
                </a:solidFill>
              </a:rPr>
              <a:t>Rady pro vyjednávání</a:t>
            </a:r>
            <a:br>
              <a:rPr lang="cs-CZ" b="1" dirty="0">
                <a:solidFill>
                  <a:srgbClr val="002060"/>
                </a:solidFill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35496" y="718256"/>
            <a:ext cx="784887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AutoNum type="arabicParenR"/>
            </a:pP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342900" indent="-342900" algn="just">
              <a:buAutoNum type="arabicParenR"/>
            </a:pP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Nevyužívejte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jednu taktiku příliš často, jinak si ji hráč zapamatuje, a bude tak schopný si včas připravit protizbraně. </a:t>
            </a: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342900" indent="-342900" algn="just">
              <a:buAutoNum type="arabicParenR"/>
            </a:pP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342900" indent="-342900" algn="just">
              <a:buAutoNum type="arabicParenR"/>
            </a:pPr>
            <a:r>
              <a:rPr lang="cs-CZ" dirty="0" smtClean="0">
                <a:solidFill>
                  <a:srgbClr val="000000"/>
                </a:solidFill>
              </a:rPr>
              <a:t>Využívejte </a:t>
            </a:r>
            <a:r>
              <a:rPr lang="cs-CZ" dirty="0">
                <a:solidFill>
                  <a:srgbClr val="000000"/>
                </a:solidFill>
              </a:rPr>
              <a:t>moment překvapení a klaďte otázky, se kterými protihráč nepočítal, tím znejistí a ztratí svoji silnou pozici. </a:t>
            </a:r>
            <a:endParaRPr lang="cs-CZ" dirty="0" smtClean="0">
              <a:solidFill>
                <a:srgbClr val="000000"/>
              </a:solidFill>
            </a:endParaRPr>
          </a:p>
          <a:p>
            <a:pPr marL="342900" indent="-342900" algn="just">
              <a:buAutoNum type="arabicParenR"/>
            </a:pPr>
            <a:endParaRPr lang="cs-CZ" dirty="0" smtClean="0">
              <a:solidFill>
                <a:srgbClr val="000000"/>
              </a:solidFill>
            </a:endParaRPr>
          </a:p>
          <a:p>
            <a:pPr marL="342900" indent="-342900" algn="just">
              <a:buAutoNum type="arabicParenR"/>
            </a:pPr>
            <a:r>
              <a:rPr lang="cs-CZ" dirty="0" smtClean="0">
                <a:solidFill>
                  <a:srgbClr val="000000"/>
                </a:solidFill>
              </a:rPr>
              <a:t>Není </a:t>
            </a:r>
            <a:r>
              <a:rPr lang="cs-CZ" dirty="0">
                <a:solidFill>
                  <a:srgbClr val="000000"/>
                </a:solidFill>
              </a:rPr>
              <a:t>vhodné hned od začátku dávat najevo velkou informovanost – můžete tím působit, že již nemáte k dispozici žádné silnější </a:t>
            </a:r>
            <a:r>
              <a:rPr lang="cs-CZ" dirty="0" smtClean="0">
                <a:solidFill>
                  <a:srgbClr val="000000"/>
                </a:solidFill>
              </a:rPr>
              <a:t>argumenty.</a:t>
            </a:r>
          </a:p>
          <a:p>
            <a:pPr marL="342900" indent="-342900" algn="just">
              <a:buAutoNum type="arabicParenR"/>
            </a:pPr>
            <a:endParaRPr lang="cs-CZ" dirty="0" smtClean="0">
              <a:solidFill>
                <a:srgbClr val="000000"/>
              </a:solidFill>
            </a:endParaRPr>
          </a:p>
          <a:p>
            <a:pPr marL="342900" indent="-342900" algn="just">
              <a:buAutoNum type="arabicParenR"/>
            </a:pPr>
            <a:r>
              <a:rPr lang="cs-CZ" dirty="0" smtClean="0">
                <a:solidFill>
                  <a:srgbClr val="000000"/>
                </a:solidFill>
              </a:rPr>
              <a:t>Improvizujte</a:t>
            </a:r>
            <a:r>
              <a:rPr lang="cs-CZ" dirty="0">
                <a:solidFill>
                  <a:srgbClr val="000000"/>
                </a:solidFill>
              </a:rPr>
              <a:t>. Střídejte různé taktické triky. Stratég sbírá informace. Pozorovatel předává informace. Mluvčí zpracovává informace</a:t>
            </a:r>
            <a:r>
              <a:rPr lang="cs-CZ" dirty="0" smtClean="0">
                <a:solidFill>
                  <a:srgbClr val="000000"/>
                </a:solidFill>
              </a:rPr>
              <a:t>. </a:t>
            </a:r>
            <a:r>
              <a:rPr lang="cs-CZ" dirty="0">
                <a:solidFill>
                  <a:srgbClr val="000000"/>
                </a:solidFill>
              </a:rPr>
              <a:t>	</a:t>
            </a:r>
          </a:p>
          <a:p>
            <a:pPr algn="just"/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14344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002060"/>
                </a:solidFill>
              </a:rPr>
              <a:t>Vědomé chyby při vyjednávání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/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727511"/>
            <a:ext cx="766834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>
              <a:solidFill>
                <a:srgbClr val="307871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dirty="0" smtClean="0">
                <a:solidFill>
                  <a:srgbClr val="307871"/>
                </a:solidFill>
                <a:latin typeface="Times New Roman" panose="02020603050405020304" pitchFamily="18" charset="0"/>
              </a:rPr>
              <a:t>1) Nezjistí 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</a:rPr>
              <a:t>si potřebné </a:t>
            </a:r>
            <a:r>
              <a:rPr lang="cs-CZ" dirty="0" smtClean="0">
                <a:solidFill>
                  <a:srgbClr val="307871"/>
                </a:solidFill>
                <a:latin typeface="Times New Roman" panose="02020603050405020304" pitchFamily="18" charset="0"/>
              </a:rPr>
              <a:t>informace 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</a:rPr>
              <a:t>a pozdě zjistí, </a:t>
            </a:r>
            <a:r>
              <a:rPr lang="cs-CZ" dirty="0" smtClean="0">
                <a:solidFill>
                  <a:srgbClr val="307871"/>
                </a:solidFill>
                <a:latin typeface="Times New Roman" panose="02020603050405020304" pitchFamily="18" charset="0"/>
              </a:rPr>
              <a:t>že bylo 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</a:rPr>
              <a:t>třeba se více připravit. </a:t>
            </a:r>
            <a:endParaRPr lang="cs-CZ" dirty="0" smtClean="0">
              <a:solidFill>
                <a:srgbClr val="307871"/>
              </a:solidFill>
              <a:latin typeface="Times New Roman" panose="02020603050405020304" pitchFamily="18" charset="0"/>
            </a:endParaRPr>
          </a:p>
          <a:p>
            <a:pPr marL="342900" indent="-342900" algn="just">
              <a:buAutoNum type="arabicParenR"/>
            </a:pPr>
            <a:endParaRPr lang="cs-CZ" dirty="0" smtClean="0">
              <a:solidFill>
                <a:srgbClr val="307871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dirty="0" smtClean="0"/>
              <a:t>2) Nevynaloží </a:t>
            </a:r>
            <a:r>
              <a:rPr lang="cs-CZ" dirty="0"/>
              <a:t>maximální úsilí na dosažení toho, co chce a předčasně uhne. 	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3) </a:t>
            </a:r>
            <a:r>
              <a:rPr lang="cs-CZ" dirty="0" smtClean="0">
                <a:solidFill>
                  <a:srgbClr val="307871"/>
                </a:solidFill>
              </a:rPr>
              <a:t>Nemá </a:t>
            </a:r>
            <a:r>
              <a:rPr lang="cs-CZ" dirty="0">
                <a:solidFill>
                  <a:srgbClr val="307871"/>
                </a:solidFill>
              </a:rPr>
              <a:t>dostatečnou víru, že </a:t>
            </a:r>
            <a:r>
              <a:rPr lang="cs-CZ" dirty="0" smtClean="0">
                <a:solidFill>
                  <a:srgbClr val="307871"/>
                </a:solidFill>
              </a:rPr>
              <a:t>protistrana </a:t>
            </a:r>
            <a:r>
              <a:rPr lang="cs-CZ" dirty="0">
                <a:solidFill>
                  <a:srgbClr val="307871"/>
                </a:solidFill>
              </a:rPr>
              <a:t>musí prohrát, aby jeho strana zvítězila. 	</a:t>
            </a:r>
            <a:endParaRPr lang="cs-CZ" dirty="0" smtClean="0">
              <a:solidFill>
                <a:srgbClr val="307871"/>
              </a:solidFill>
            </a:endParaRPr>
          </a:p>
          <a:p>
            <a:pPr algn="just"/>
            <a:r>
              <a:rPr lang="cs-CZ" dirty="0" smtClean="0"/>
              <a:t>4) Přemýšlí </a:t>
            </a:r>
            <a:r>
              <a:rPr lang="cs-CZ" dirty="0"/>
              <a:t>převážně o </a:t>
            </a:r>
            <a:r>
              <a:rPr lang="cs-CZ" dirty="0" smtClean="0"/>
              <a:t>ztrátách</a:t>
            </a:r>
            <a:r>
              <a:rPr lang="cs-CZ" dirty="0"/>
              <a:t>, bude zřejmě </a:t>
            </a:r>
            <a:r>
              <a:rPr lang="cs-CZ" dirty="0" smtClean="0"/>
              <a:t>vyžadovat </a:t>
            </a:r>
            <a:r>
              <a:rPr lang="cs-CZ" dirty="0"/>
              <a:t>více a ztratí všechno</a:t>
            </a:r>
            <a:r>
              <a:rPr lang="cs-CZ" dirty="0" smtClean="0"/>
              <a:t>.</a:t>
            </a:r>
          </a:p>
          <a:p>
            <a:pPr algn="just"/>
            <a:r>
              <a:rPr lang="cs-CZ" dirty="0" smtClean="0"/>
              <a:t> </a:t>
            </a:r>
            <a:r>
              <a:rPr lang="cs-CZ" dirty="0"/>
              <a:t>	</a:t>
            </a:r>
          </a:p>
          <a:p>
            <a:pPr algn="just"/>
            <a:r>
              <a:rPr lang="cs-CZ" dirty="0" smtClean="0"/>
              <a:t>5) Přeceňuje </a:t>
            </a:r>
            <a:r>
              <a:rPr lang="cs-CZ" dirty="0"/>
              <a:t>vlastní rozum a často vyjednává </a:t>
            </a:r>
            <a:r>
              <a:rPr lang="cs-CZ" b="1" dirty="0"/>
              <a:t>„buď všechno, nebo nic“</a:t>
            </a:r>
            <a:r>
              <a:rPr lang="cs-CZ" dirty="0"/>
              <a:t>. </a:t>
            </a:r>
            <a:endParaRPr lang="cs-CZ" dirty="0" smtClean="0"/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6) Myslí </a:t>
            </a:r>
            <a:r>
              <a:rPr lang="cs-CZ" dirty="0"/>
              <a:t>si, že má ve všem pravdu a drží </a:t>
            </a:r>
            <a:r>
              <a:rPr lang="cs-CZ" b="1" dirty="0"/>
              <a:t>„monopol na pravdu“</a:t>
            </a:r>
            <a:r>
              <a:rPr lang="cs-CZ" dirty="0"/>
              <a:t>. 	</a:t>
            </a:r>
          </a:p>
          <a:p>
            <a:r>
              <a:rPr lang="cs-CZ" dirty="0"/>
              <a:t>	</a:t>
            </a:r>
          </a:p>
          <a:p>
            <a:endParaRPr lang="cs-CZ" dirty="0"/>
          </a:p>
          <a:p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7510221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839769" y="432392"/>
            <a:ext cx="2365070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Shrnutí </a:t>
            </a: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přednášky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0" y="1131590"/>
            <a:ext cx="9143999" cy="400879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1600" b="1" dirty="0" smtClean="0">
                <a:solidFill>
                  <a:srgbClr val="002060"/>
                </a:solidFill>
              </a:rPr>
              <a:t>Podílet </a:t>
            </a:r>
            <a:r>
              <a:rPr lang="cs-CZ" sz="1600" b="1" dirty="0">
                <a:solidFill>
                  <a:srgbClr val="002060"/>
                </a:solidFill>
              </a:rPr>
              <a:t>se na vyjednávání mohou dvě a více osob. Jde o vyřešení problémů, o zhodnocení minulých zkušeností a nástin budoucí perspektivy. </a:t>
            </a:r>
            <a:endParaRPr lang="cs-CZ" sz="1600" b="1" dirty="0" smtClean="0">
              <a:solidFill>
                <a:srgbClr val="002060"/>
              </a:solidFill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1600" b="1" dirty="0" smtClean="0">
                <a:solidFill>
                  <a:srgbClr val="002060"/>
                </a:solidFill>
              </a:rPr>
              <a:t>Lze </a:t>
            </a:r>
            <a:r>
              <a:rPr lang="cs-CZ" sz="1600" b="1" dirty="0">
                <a:solidFill>
                  <a:srgbClr val="002060"/>
                </a:solidFill>
              </a:rPr>
              <a:t>vidět rozdíly mezi obchodním, </a:t>
            </a:r>
            <a:r>
              <a:rPr lang="cs-CZ" sz="1600" b="1" dirty="0" smtClean="0">
                <a:solidFill>
                  <a:srgbClr val="002060"/>
                </a:solidFill>
              </a:rPr>
              <a:t>politickým </a:t>
            </a:r>
            <a:r>
              <a:rPr lang="cs-CZ" sz="1600" b="1" dirty="0">
                <a:solidFill>
                  <a:srgbClr val="002060"/>
                </a:solidFill>
              </a:rPr>
              <a:t>a odborně vědeckým vyjednáváním. Každý z vyjednavačů má určité záměry, což si musí uvědomit druhá strana, včetně vztahové úrovně. </a:t>
            </a:r>
            <a:endParaRPr lang="cs-CZ" sz="1600" b="1" dirty="0" smtClean="0">
              <a:solidFill>
                <a:srgbClr val="002060"/>
              </a:solidFill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1600" b="1" dirty="0" smtClean="0">
                <a:solidFill>
                  <a:srgbClr val="002060"/>
                </a:solidFill>
              </a:rPr>
              <a:t>Po </a:t>
            </a:r>
            <a:r>
              <a:rPr lang="cs-CZ" sz="1600" b="1" dirty="0">
                <a:solidFill>
                  <a:srgbClr val="002060"/>
                </a:solidFill>
              </a:rPr>
              <a:t>ukončení vyjednávání je vhodné provést jeho rozbor, který </a:t>
            </a:r>
            <a:r>
              <a:rPr lang="cs-CZ" sz="1600" b="1" dirty="0" smtClean="0">
                <a:solidFill>
                  <a:srgbClr val="002060"/>
                </a:solidFill>
              </a:rPr>
              <a:t>zahrnuje: </a:t>
            </a: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1600" b="1" dirty="0" smtClean="0">
                <a:solidFill>
                  <a:srgbClr val="002060"/>
                </a:solidFill>
              </a:rPr>
              <a:t>zda </a:t>
            </a:r>
            <a:r>
              <a:rPr lang="cs-CZ" sz="1600" b="1" dirty="0">
                <a:solidFill>
                  <a:srgbClr val="002060"/>
                </a:solidFill>
              </a:rPr>
              <a:t>byl cíl vyjednávání oběma stranám jasný, </a:t>
            </a:r>
            <a:endParaRPr lang="cs-CZ" sz="1600" b="1" dirty="0" smtClean="0">
              <a:solidFill>
                <a:srgbClr val="002060"/>
              </a:solidFill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1600" b="1" dirty="0" smtClean="0">
                <a:solidFill>
                  <a:srgbClr val="002060"/>
                </a:solidFill>
              </a:rPr>
              <a:t>zda </a:t>
            </a:r>
            <a:r>
              <a:rPr lang="cs-CZ" sz="1600" b="1" dirty="0">
                <a:solidFill>
                  <a:srgbClr val="002060"/>
                </a:solidFill>
              </a:rPr>
              <a:t>bylo vyjednávání vedeno se správným vyjednavačem, </a:t>
            </a:r>
            <a:endParaRPr lang="cs-CZ" sz="1600" b="1" dirty="0" smtClean="0">
              <a:solidFill>
                <a:srgbClr val="002060"/>
              </a:solidFill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1600" b="1" dirty="0" smtClean="0">
                <a:solidFill>
                  <a:srgbClr val="002060"/>
                </a:solidFill>
              </a:rPr>
              <a:t>zda </a:t>
            </a:r>
            <a:r>
              <a:rPr lang="cs-CZ" sz="1600" b="1" dirty="0">
                <a:solidFill>
                  <a:srgbClr val="002060"/>
                </a:solidFill>
              </a:rPr>
              <a:t>bylo vedeno ve správný čas a na správném místě, </a:t>
            </a:r>
            <a:endParaRPr lang="cs-CZ" sz="1600" b="1" dirty="0" smtClean="0">
              <a:solidFill>
                <a:srgbClr val="002060"/>
              </a:solidFill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1600" b="1" dirty="0" smtClean="0">
                <a:solidFill>
                  <a:srgbClr val="002060"/>
                </a:solidFill>
              </a:rPr>
              <a:t>zda </a:t>
            </a:r>
            <a:r>
              <a:rPr lang="cs-CZ" sz="1600" b="1" dirty="0">
                <a:solidFill>
                  <a:srgbClr val="002060"/>
                </a:solidFill>
              </a:rPr>
              <a:t>byla splněna všechna očekávání, </a:t>
            </a:r>
            <a:endParaRPr lang="cs-CZ" sz="1600" b="1" dirty="0" smtClean="0">
              <a:solidFill>
                <a:srgbClr val="002060"/>
              </a:solidFill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1600" b="1" dirty="0" smtClean="0">
                <a:solidFill>
                  <a:srgbClr val="002060"/>
                </a:solidFill>
              </a:rPr>
              <a:t>zda </a:t>
            </a:r>
            <a:r>
              <a:rPr lang="cs-CZ" sz="1600" b="1" dirty="0">
                <a:solidFill>
                  <a:srgbClr val="002060"/>
                </a:solidFill>
              </a:rPr>
              <a:t>vyjednavači dostatečně naslouchali a kdo více mluvil, </a:t>
            </a:r>
            <a:endParaRPr lang="cs-CZ" sz="1600" b="1" dirty="0" smtClean="0">
              <a:solidFill>
                <a:srgbClr val="002060"/>
              </a:solidFill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1600" b="1" dirty="0" smtClean="0">
                <a:solidFill>
                  <a:srgbClr val="002060"/>
                </a:solidFill>
              </a:rPr>
              <a:t>zda </a:t>
            </a:r>
            <a:r>
              <a:rPr lang="cs-CZ" sz="1600" b="1" dirty="0">
                <a:solidFill>
                  <a:srgbClr val="002060"/>
                </a:solidFill>
              </a:rPr>
              <a:t>byly brány rovněž názory protistrany, a když ne, tak proč, </a:t>
            </a:r>
            <a:endParaRPr lang="cs-CZ" sz="1600" b="1" dirty="0" smtClean="0">
              <a:solidFill>
                <a:srgbClr val="002060"/>
              </a:solidFill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1600" b="1" dirty="0" smtClean="0">
                <a:solidFill>
                  <a:srgbClr val="002060"/>
                </a:solidFill>
              </a:rPr>
              <a:t>zda </a:t>
            </a:r>
            <a:r>
              <a:rPr lang="cs-CZ" sz="1600" b="1" dirty="0">
                <a:solidFill>
                  <a:srgbClr val="002060"/>
                </a:solidFill>
              </a:rPr>
              <a:t>byl čas dobře zužitkován</a:t>
            </a:r>
            <a:r>
              <a:rPr lang="cs-CZ" sz="1600" b="1" dirty="0" smtClean="0">
                <a:solidFill>
                  <a:srgbClr val="002060"/>
                </a:solidFill>
              </a:rPr>
              <a:t>,</a:t>
            </a: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1600" b="1" dirty="0" smtClean="0">
                <a:solidFill>
                  <a:srgbClr val="002060"/>
                </a:solidFill>
              </a:rPr>
              <a:t>jaká </a:t>
            </a:r>
            <a:r>
              <a:rPr lang="cs-CZ" sz="1600" b="1" dirty="0">
                <a:solidFill>
                  <a:srgbClr val="002060"/>
                </a:solidFill>
              </a:rPr>
              <a:t>byla verbalizace a argumenty, </a:t>
            </a:r>
            <a:endParaRPr lang="cs-CZ" sz="1600" b="1" dirty="0" smtClean="0">
              <a:solidFill>
                <a:srgbClr val="002060"/>
              </a:solidFill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1600" b="1" dirty="0" smtClean="0">
                <a:solidFill>
                  <a:srgbClr val="002060"/>
                </a:solidFill>
              </a:rPr>
              <a:t>v </a:t>
            </a:r>
            <a:r>
              <a:rPr lang="cs-CZ" sz="1600" b="1" dirty="0">
                <a:solidFill>
                  <a:srgbClr val="002060"/>
                </a:solidFill>
              </a:rPr>
              <a:t>jakém tónu bylo vyjednávání vedeno, </a:t>
            </a:r>
            <a:endParaRPr lang="cs-CZ" sz="1600" b="1" dirty="0" smtClean="0">
              <a:solidFill>
                <a:srgbClr val="002060"/>
              </a:solidFill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1600" b="1" dirty="0" smtClean="0">
                <a:solidFill>
                  <a:srgbClr val="002060"/>
                </a:solidFill>
              </a:rPr>
              <a:t>zda </a:t>
            </a:r>
            <a:r>
              <a:rPr lang="cs-CZ" sz="1600" b="1" dirty="0">
                <a:solidFill>
                  <a:srgbClr val="002060"/>
                </a:solidFill>
              </a:rPr>
              <a:t>se objevovala </a:t>
            </a:r>
            <a:r>
              <a:rPr lang="cs-CZ" sz="1600" b="1" dirty="0" smtClean="0">
                <a:solidFill>
                  <a:srgbClr val="002060"/>
                </a:solidFill>
              </a:rPr>
              <a:t>kritika. </a:t>
            </a: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1600" b="1" dirty="0" smtClean="0">
                <a:solidFill>
                  <a:srgbClr val="002060"/>
                </a:solidFill>
              </a:rPr>
              <a:t>Pozornost </a:t>
            </a:r>
            <a:r>
              <a:rPr lang="cs-CZ" sz="1600" b="1" dirty="0">
                <a:solidFill>
                  <a:srgbClr val="002060"/>
                </a:solidFill>
              </a:rPr>
              <a:t>je třeba věnovat také neverbálním parametrům.</a:t>
            </a:r>
            <a:endParaRPr lang="cs-CZ" sz="15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2611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393883" y="385667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500105" y="873903"/>
            <a:ext cx="3222810" cy="1712888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>
              <a:solidFill>
                <a:schemeClr val="bg1"/>
              </a:solidFill>
            </a:endParaRPr>
          </a:p>
          <a:p>
            <a:pPr algn="l"/>
            <a:endParaRPr lang="cs-CZ" sz="3000" b="1" dirty="0">
              <a:solidFill>
                <a:schemeClr val="bg1"/>
              </a:solidFill>
            </a:endParaRPr>
          </a:p>
          <a:p>
            <a:r>
              <a:rPr lang="pl-PL" sz="3000" b="1" dirty="0" smtClean="0">
                <a:solidFill>
                  <a:schemeClr val="bg1"/>
                </a:solidFill>
              </a:rPr>
              <a:t>Vyjednávání jako komunikačí dovednost</a:t>
            </a:r>
            <a:endParaRPr lang="pl-PL" sz="3000" b="1" dirty="0">
              <a:solidFill>
                <a:schemeClr val="bg1"/>
              </a:solidFill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4276052" y="385667"/>
            <a:ext cx="3375655" cy="233009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</a:rPr>
              <a:t>Základní strategie </a:t>
            </a:r>
            <a:r>
              <a:rPr lang="cs-CZ" sz="1800" b="1" dirty="0" smtClean="0">
                <a:solidFill>
                  <a:srgbClr val="002060"/>
                </a:solidFill>
              </a:rPr>
              <a:t>vyjednávání</a:t>
            </a: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</a:rPr>
              <a:t>Taktiky </a:t>
            </a:r>
            <a:r>
              <a:rPr lang="cs-CZ" sz="1800" b="1" dirty="0" smtClean="0">
                <a:solidFill>
                  <a:srgbClr val="002060"/>
                </a:solidFill>
              </a:rPr>
              <a:t>a triky vyjednávání</a:t>
            </a: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</a:rPr>
              <a:t>Osobnost vyjednavače</a:t>
            </a: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</a:rPr>
              <a:t>Interkulturní </a:t>
            </a:r>
            <a:r>
              <a:rPr lang="cs-CZ" sz="1800" b="1" dirty="0" smtClean="0">
                <a:solidFill>
                  <a:srgbClr val="002060"/>
                </a:solidFill>
              </a:rPr>
              <a:t>vyjednávání</a:t>
            </a:r>
          </a:p>
          <a:p>
            <a:pPr marL="0" indent="0">
              <a:buNone/>
            </a:pPr>
            <a:r>
              <a:rPr lang="cs-CZ" sz="1800" b="1" dirty="0" smtClean="0">
                <a:solidFill>
                  <a:srgbClr val="002060"/>
                </a:solidFill>
              </a:rPr>
              <a:t>Rady pro vyjednávání</a:t>
            </a:r>
          </a:p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</a:rPr>
              <a:t>Vědomé chyby při vyjednávání</a:t>
            </a: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5459" y="2904565"/>
            <a:ext cx="3134453" cy="438581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/>
            <a:r>
              <a:rPr lang="cs-CZ" sz="2400" dirty="0">
                <a:solidFill>
                  <a:schemeClr val="bg1"/>
                </a:solidFill>
              </a:rPr>
              <a:t>Struktura přednášky</a:t>
            </a: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55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336819" y="312822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297632" y="540454"/>
            <a:ext cx="3627756" cy="2545646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>
              <a:solidFill>
                <a:schemeClr val="bg1">
                  <a:lumMod val="95000"/>
                </a:schemeClr>
              </a:solidFill>
            </a:endParaRPr>
          </a:p>
          <a:p>
            <a:pPr algn="l"/>
            <a:endParaRPr lang="cs-CZ" sz="3000" b="1" dirty="0">
              <a:solidFill>
                <a:schemeClr val="bg1">
                  <a:lumMod val="95000"/>
                </a:schemeClr>
              </a:solidFill>
            </a:endParaRPr>
          </a:p>
          <a:p>
            <a:pPr lvl="0"/>
            <a:endParaRPr lang="cs-CZ" sz="3000" b="1" cap="all" dirty="0">
              <a:solidFill>
                <a:schemeClr val="bg1">
                  <a:lumMod val="95000"/>
                </a:schemeClr>
              </a:solidFill>
            </a:endParaRPr>
          </a:p>
          <a:p>
            <a:pPr lvl="0"/>
            <a:endParaRPr lang="cs-CZ" sz="3000" b="1" cap="all" dirty="0">
              <a:solidFill>
                <a:schemeClr val="bg1">
                  <a:lumMod val="95000"/>
                </a:schemeClr>
              </a:solidFill>
            </a:endParaRPr>
          </a:p>
          <a:p>
            <a:pPr lvl="0"/>
            <a:r>
              <a:rPr lang="cs-CZ" sz="3000" b="1" cap="all" dirty="0" smtClean="0">
                <a:solidFill>
                  <a:schemeClr val="bg1">
                    <a:lumMod val="95000"/>
                  </a:schemeClr>
                </a:solidFill>
              </a:rPr>
              <a:t>vyjednávání </a:t>
            </a:r>
          </a:p>
          <a:p>
            <a:pPr lvl="0"/>
            <a:r>
              <a:rPr lang="cs-CZ" sz="3000" b="1" cap="all" dirty="0" smtClean="0">
                <a:solidFill>
                  <a:schemeClr val="bg1">
                    <a:lumMod val="95000"/>
                  </a:schemeClr>
                </a:solidFill>
              </a:rPr>
              <a:t>Jako komunikační dovednost</a:t>
            </a:r>
          </a:p>
          <a:p>
            <a:pPr lvl="0"/>
            <a:endParaRPr lang="cs-CZ" sz="3000" b="1" cap="all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4276052" y="312823"/>
            <a:ext cx="3890486" cy="351031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1800" b="1" i="1" dirty="0">
                <a:solidFill>
                  <a:srgbClr val="002060"/>
                </a:solidFill>
              </a:rPr>
              <a:t>Cílem přednášky je:</a:t>
            </a:r>
          </a:p>
          <a:p>
            <a:r>
              <a:rPr lang="cs-CZ" sz="1400" b="1" dirty="0" smtClean="0">
                <a:solidFill>
                  <a:srgbClr val="002060"/>
                </a:solidFill>
              </a:rPr>
              <a:t>Sestavit </a:t>
            </a:r>
            <a:r>
              <a:rPr lang="cs-CZ" sz="1400" b="1" dirty="0">
                <a:solidFill>
                  <a:srgbClr val="002060"/>
                </a:solidFill>
              </a:rPr>
              <a:t>plán vyjednávání. </a:t>
            </a:r>
          </a:p>
          <a:p>
            <a:r>
              <a:rPr lang="cs-CZ" sz="1400" b="1" dirty="0" smtClean="0">
                <a:solidFill>
                  <a:srgbClr val="002060"/>
                </a:solidFill>
              </a:rPr>
              <a:t>Rozlišit </a:t>
            </a:r>
            <a:r>
              <a:rPr lang="cs-CZ" sz="1400" b="1" dirty="0">
                <a:solidFill>
                  <a:srgbClr val="002060"/>
                </a:solidFill>
              </a:rPr>
              <a:t>fáze vyjednávání a řídit se jejich specifiky. </a:t>
            </a:r>
          </a:p>
          <a:p>
            <a:r>
              <a:rPr lang="cs-CZ" sz="1400" b="1" dirty="0" smtClean="0">
                <a:solidFill>
                  <a:srgbClr val="002060"/>
                </a:solidFill>
              </a:rPr>
              <a:t>Efektivně </a:t>
            </a:r>
            <a:r>
              <a:rPr lang="cs-CZ" sz="1400" b="1" dirty="0">
                <a:solidFill>
                  <a:srgbClr val="002060"/>
                </a:solidFill>
              </a:rPr>
              <a:t>reagovat na opakované situace ve vyjednávání. </a:t>
            </a:r>
          </a:p>
          <a:p>
            <a:r>
              <a:rPr lang="cs-CZ" sz="1400" b="1" dirty="0" smtClean="0">
                <a:solidFill>
                  <a:srgbClr val="002060"/>
                </a:solidFill>
              </a:rPr>
              <a:t>Aplikovat </a:t>
            </a:r>
            <a:r>
              <a:rPr lang="cs-CZ" sz="1400" b="1" dirty="0">
                <a:solidFill>
                  <a:srgbClr val="002060"/>
                </a:solidFill>
              </a:rPr>
              <a:t>základní pravidla obchodního vyjednávání. </a:t>
            </a:r>
          </a:p>
          <a:p>
            <a:r>
              <a:rPr lang="cs-CZ" sz="1400" b="1" dirty="0" smtClean="0">
                <a:solidFill>
                  <a:srgbClr val="002060"/>
                </a:solidFill>
              </a:rPr>
              <a:t>Pochopit </a:t>
            </a:r>
            <a:r>
              <a:rPr lang="cs-CZ" sz="1400" b="1" dirty="0">
                <a:solidFill>
                  <a:srgbClr val="002060"/>
                </a:solidFill>
              </a:rPr>
              <a:t>vyjednávací mluvu svou a svého partnera. </a:t>
            </a:r>
          </a:p>
          <a:p>
            <a:r>
              <a:rPr lang="cs-CZ" sz="1400" b="1" dirty="0" smtClean="0">
                <a:solidFill>
                  <a:srgbClr val="002060"/>
                </a:solidFill>
              </a:rPr>
              <a:t>Respektovat </a:t>
            </a:r>
            <a:r>
              <a:rPr lang="cs-CZ" sz="1400" b="1" dirty="0">
                <a:solidFill>
                  <a:srgbClr val="002060"/>
                </a:solidFill>
              </a:rPr>
              <a:t>v interkulturním vyjednávání rozdílné kultury. </a:t>
            </a:r>
          </a:p>
          <a:p>
            <a:endParaRPr lang="cs-CZ" sz="1400" dirty="0">
              <a:solidFill>
                <a:srgbClr val="002060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Podnadpis 2"/>
          <p:cNvSpPr txBox="1">
            <a:spLocks/>
          </p:cNvSpPr>
          <p:nvPr/>
        </p:nvSpPr>
        <p:spPr>
          <a:xfrm>
            <a:off x="6963021" y="3908399"/>
            <a:ext cx="2016224" cy="57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n-GB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116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002060"/>
                </a:solidFill>
              </a:rPr>
              <a:t>Základní strategie vyjednávání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/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107504" y="703189"/>
            <a:ext cx="777686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b="1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BATNA 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vyjednávání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je </a:t>
            </a:r>
            <a:r>
              <a:rPr lang="cs-CZ" b="1" dirty="0">
                <a:solidFill>
                  <a:srgbClr val="000000"/>
                </a:solidFill>
                <a:latin typeface="Times New Roman" panose="02020603050405020304" pitchFamily="18" charset="0"/>
              </a:rPr>
              <a:t>Best </a:t>
            </a:r>
            <a:r>
              <a:rPr lang="cs-CZ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Alternative</a:t>
            </a:r>
            <a:r>
              <a:rPr lang="cs-CZ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to Non-</a:t>
            </a:r>
            <a:r>
              <a:rPr lang="cs-CZ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Agreement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, kam patří další varianty příslušného 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vyjednávání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Jedná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se v podstatě o všechny možnosti mimo stanovený kontext vyjednávání. </a:t>
            </a: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Nejvíce </a:t>
            </a:r>
            <a:r>
              <a:rPr lang="cs-CZ" dirty="0"/>
              <a:t>doporučovanou je </a:t>
            </a:r>
            <a:r>
              <a:rPr lang="cs-CZ" b="1" dirty="0"/>
              <a:t>kooperativní strategie</a:t>
            </a:r>
            <a:r>
              <a:rPr lang="cs-CZ" dirty="0"/>
              <a:t>. 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Účelem </a:t>
            </a:r>
            <a:r>
              <a:rPr lang="cs-CZ" dirty="0"/>
              <a:t>kooperativní strategie je dát oponentovi najevo, že s ním chce vyjednavač maximálně spolupracovat na úspěšném </a:t>
            </a:r>
            <a:r>
              <a:rPr lang="cs-CZ" dirty="0" smtClean="0"/>
              <a:t>výsledku </a:t>
            </a:r>
            <a:r>
              <a:rPr lang="cs-CZ" dirty="0"/>
              <a:t>vyjednávání. 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8344219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002060"/>
                </a:solidFill>
              </a:rPr>
              <a:t>Výsledky </a:t>
            </a:r>
            <a:r>
              <a:rPr lang="cs-CZ" b="1" dirty="0">
                <a:solidFill>
                  <a:srgbClr val="002060"/>
                </a:solidFill>
              </a:rPr>
              <a:t>vyjednávání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/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107504" y="703189"/>
            <a:ext cx="777686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b="1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b="1" dirty="0" smtClean="0"/>
              <a:t>Typy výsledků vyjednávání: </a:t>
            </a:r>
          </a:p>
          <a:p>
            <a:pPr algn="just"/>
            <a:endParaRPr lang="cs-CZ" b="1" dirty="0" smtClean="0"/>
          </a:p>
          <a:p>
            <a:pPr algn="just"/>
            <a:r>
              <a:rPr lang="cs-CZ" dirty="0" smtClean="0"/>
              <a:t>1) Vyjednavači </a:t>
            </a:r>
            <a:r>
              <a:rPr lang="cs-CZ" dirty="0"/>
              <a:t>se rozejdou bez dohody a přeruší vzájemné vztahy. Výsledek vyjednávání označujeme </a:t>
            </a:r>
            <a:r>
              <a:rPr lang="cs-CZ" b="1" dirty="0"/>
              <a:t>lose-lose</a:t>
            </a:r>
            <a:r>
              <a:rPr lang="cs-CZ" dirty="0"/>
              <a:t>. </a:t>
            </a:r>
            <a:endParaRPr lang="cs-CZ" dirty="0" smtClean="0"/>
          </a:p>
          <a:p>
            <a:pPr marL="342900" indent="-342900" algn="just">
              <a:buAutoNum type="arabicParenR"/>
            </a:pPr>
            <a:endParaRPr lang="cs-CZ" dirty="0" smtClean="0"/>
          </a:p>
          <a:p>
            <a:pPr algn="just"/>
            <a:r>
              <a:rPr lang="cs-CZ" dirty="0" smtClean="0"/>
              <a:t>2) Druhým </a:t>
            </a:r>
            <a:r>
              <a:rPr lang="cs-CZ" dirty="0"/>
              <a:t>typem je situace, kdy je výsledkem </a:t>
            </a:r>
            <a:r>
              <a:rPr lang="cs-CZ" b="1" dirty="0" err="1"/>
              <a:t>win</a:t>
            </a:r>
            <a:r>
              <a:rPr lang="cs-CZ" b="1" dirty="0"/>
              <a:t>-lose</a:t>
            </a:r>
            <a:r>
              <a:rPr lang="cs-CZ" dirty="0"/>
              <a:t>. V tomto případě jeden z </a:t>
            </a:r>
            <a:r>
              <a:rPr lang="cs-CZ" dirty="0" smtClean="0"/>
              <a:t>vyjednavačů </a:t>
            </a:r>
            <a:r>
              <a:rPr lang="cs-CZ" dirty="0"/>
              <a:t>vyhrává a získává maximální možné výhody na úkor druhého vyjednavače, </a:t>
            </a:r>
            <a:r>
              <a:rPr lang="cs-CZ" dirty="0" smtClean="0"/>
              <a:t>který hodně </a:t>
            </a:r>
            <a:r>
              <a:rPr lang="cs-CZ" dirty="0"/>
              <a:t>ztratí. </a:t>
            </a:r>
            <a:endParaRPr lang="cs-CZ" dirty="0" smtClean="0"/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3) Ideální </a:t>
            </a:r>
            <a:r>
              <a:rPr lang="cs-CZ" dirty="0"/>
              <a:t>situací je, když vyjednávání končí výhrou pro obě strany. Hovoříme o výsledku </a:t>
            </a:r>
            <a:r>
              <a:rPr lang="cs-CZ" b="1" dirty="0" err="1"/>
              <a:t>win-win</a:t>
            </a:r>
            <a:r>
              <a:rPr lang="cs-CZ" dirty="0"/>
              <a:t>, které vyžaduje spolupráci oponentů na výsledku jednání. </a:t>
            </a:r>
          </a:p>
        </p:txBody>
      </p:sp>
    </p:spTree>
    <p:extLst>
      <p:ext uri="{BB962C8B-B14F-4D97-AF65-F5344CB8AC3E}">
        <p14:creationId xmlns:p14="http://schemas.microsoft.com/office/powerpoint/2010/main" val="41845922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002060"/>
                </a:solidFill>
              </a:rPr>
              <a:t>Taktiky </a:t>
            </a:r>
            <a:r>
              <a:rPr lang="cs-CZ" b="1" dirty="0" smtClean="0">
                <a:solidFill>
                  <a:srgbClr val="002060"/>
                </a:solidFill>
              </a:rPr>
              <a:t>vyjednávání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/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703189"/>
            <a:ext cx="810039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Taktika </a:t>
            </a:r>
            <a:r>
              <a:rPr lang="cs-CZ" b="1" dirty="0">
                <a:solidFill>
                  <a:srgbClr val="000000"/>
                </a:solidFill>
                <a:latin typeface="Times New Roman" panose="02020603050405020304" pitchFamily="18" charset="0"/>
              </a:rPr>
              <a:t>jít vlastní cestou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je charakteristická pro vyjednavače, který je 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aktivní a přebírá iniciativu. </a:t>
            </a:r>
          </a:p>
          <a:p>
            <a:pPr algn="just"/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dirty="0" smtClean="0"/>
              <a:t>Opačné </a:t>
            </a:r>
            <a:r>
              <a:rPr lang="cs-CZ" dirty="0"/>
              <a:t>charakteristiky vykazuje taktika </a:t>
            </a:r>
            <a:r>
              <a:rPr lang="cs-CZ" b="1" dirty="0"/>
              <a:t>následovat</a:t>
            </a:r>
            <a:r>
              <a:rPr lang="cs-CZ" dirty="0" smtClean="0"/>
              <a:t>. 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Následování </a:t>
            </a:r>
            <a:r>
              <a:rPr lang="cs-CZ" dirty="0"/>
              <a:t>může být </a:t>
            </a:r>
            <a:r>
              <a:rPr lang="cs-CZ" dirty="0" smtClean="0"/>
              <a:t>součástí </a:t>
            </a:r>
            <a:r>
              <a:rPr lang="cs-CZ" b="1" dirty="0"/>
              <a:t>kompetitivní </a:t>
            </a:r>
            <a:r>
              <a:rPr lang="cs-CZ" dirty="0" smtClean="0"/>
              <a:t>strategie. 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Vyjednavač </a:t>
            </a:r>
            <a:r>
              <a:rPr lang="cs-CZ" dirty="0"/>
              <a:t>není ochoten oponentovi vyjít </a:t>
            </a:r>
            <a:r>
              <a:rPr lang="cs-CZ" dirty="0" smtClean="0"/>
              <a:t>vstříc a </a:t>
            </a:r>
            <a:r>
              <a:rPr lang="cs-CZ" dirty="0"/>
              <a:t>tak dochází k </a:t>
            </a:r>
            <a:r>
              <a:rPr lang="cs-CZ" b="1" dirty="0"/>
              <a:t>mrtvému bodu </a:t>
            </a:r>
            <a:r>
              <a:rPr lang="cs-CZ" dirty="0"/>
              <a:t>ve vyjednávání. 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Kompetitivní </a:t>
            </a:r>
            <a:r>
              <a:rPr lang="cs-CZ" dirty="0"/>
              <a:t>taktikou je </a:t>
            </a:r>
            <a:r>
              <a:rPr lang="cs-CZ" b="1" dirty="0"/>
              <a:t>neustoupit ani o </a:t>
            </a:r>
            <a:r>
              <a:rPr lang="cs-CZ" b="1" dirty="0" smtClean="0"/>
              <a:t>krok </a:t>
            </a:r>
            <a:r>
              <a:rPr lang="cs-CZ" dirty="0" smtClean="0"/>
              <a:t>nebo</a:t>
            </a:r>
            <a:r>
              <a:rPr lang="cs-CZ" b="1" dirty="0" smtClean="0"/>
              <a:t> záměrné zdržování</a:t>
            </a:r>
            <a:r>
              <a:rPr lang="cs-CZ" dirty="0" smtClean="0"/>
              <a:t>. 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650317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002060"/>
                </a:solidFill>
              </a:rPr>
              <a:t>Taktiky </a:t>
            </a:r>
            <a:r>
              <a:rPr lang="cs-CZ" b="1" dirty="0" smtClean="0">
                <a:solidFill>
                  <a:srgbClr val="002060"/>
                </a:solidFill>
              </a:rPr>
              <a:t>vyjednávání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/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703189"/>
            <a:ext cx="810039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/>
          </a:p>
          <a:p>
            <a:pPr algn="just"/>
            <a:r>
              <a:rPr lang="cs-CZ" dirty="0" smtClean="0"/>
              <a:t>Neustoupení </a:t>
            </a:r>
            <a:r>
              <a:rPr lang="cs-CZ" dirty="0"/>
              <a:t>ani o krok v sobě </a:t>
            </a:r>
            <a:r>
              <a:rPr lang="cs-CZ" dirty="0" smtClean="0"/>
              <a:t>zahrnuje </a:t>
            </a:r>
            <a:r>
              <a:rPr lang="cs-CZ" b="1" dirty="0" smtClean="0"/>
              <a:t>ultimativní taktiku</a:t>
            </a:r>
            <a:r>
              <a:rPr lang="cs-CZ" dirty="0"/>
              <a:t> „ber nebo nech být</a:t>
            </a:r>
            <a:r>
              <a:rPr lang="cs-CZ" dirty="0" smtClean="0"/>
              <a:t>“. 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Výhodnější je však taktika </a:t>
            </a:r>
            <a:r>
              <a:rPr lang="en-US" b="1" dirty="0" smtClean="0"/>
              <a:t>„co </a:t>
            </a:r>
            <a:r>
              <a:rPr lang="en-US" b="1" dirty="0" err="1" smtClean="0"/>
              <a:t>kdyby</a:t>
            </a:r>
            <a:r>
              <a:rPr lang="en-US" b="1" dirty="0" smtClean="0"/>
              <a:t>“</a:t>
            </a:r>
            <a:r>
              <a:rPr lang="cs-CZ" dirty="0" smtClean="0"/>
              <a:t>.</a:t>
            </a:r>
            <a:r>
              <a:rPr lang="en-US" dirty="0" smtClean="0"/>
              <a:t> </a:t>
            </a:r>
            <a:endParaRPr lang="cs-CZ" dirty="0" smtClean="0"/>
          </a:p>
          <a:p>
            <a:pPr algn="just"/>
            <a:endParaRPr lang="cs-CZ" b="1" dirty="0"/>
          </a:p>
          <a:p>
            <a:pPr algn="just"/>
            <a:r>
              <a:rPr lang="cs-CZ" b="1" dirty="0" smtClean="0"/>
              <a:t>Uhnout </a:t>
            </a:r>
            <a:r>
              <a:rPr lang="cs-CZ" b="1" dirty="0"/>
              <a:t>jinam </a:t>
            </a:r>
            <a:r>
              <a:rPr lang="cs-CZ" dirty="0"/>
              <a:t>lze citlivě </a:t>
            </a:r>
            <a:r>
              <a:rPr lang="cs-CZ" dirty="0" smtClean="0"/>
              <a:t>uplatnit </a:t>
            </a:r>
            <a:r>
              <a:rPr lang="cs-CZ" dirty="0"/>
              <a:t>v </a:t>
            </a:r>
            <a:r>
              <a:rPr lang="cs-CZ" b="1" dirty="0"/>
              <a:t>kooperativní </a:t>
            </a:r>
            <a:r>
              <a:rPr lang="cs-CZ" dirty="0" smtClean="0"/>
              <a:t>strategii.</a:t>
            </a:r>
            <a:r>
              <a:rPr lang="cs-CZ" dirty="0"/>
              <a:t> 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Může </a:t>
            </a:r>
            <a:r>
              <a:rPr lang="cs-CZ" dirty="0"/>
              <a:t>být </a:t>
            </a:r>
            <a:r>
              <a:rPr lang="cs-CZ" dirty="0" smtClean="0"/>
              <a:t>také součástí </a:t>
            </a:r>
            <a:r>
              <a:rPr lang="cs-CZ" b="1" dirty="0"/>
              <a:t>kompetitivní </a:t>
            </a:r>
            <a:r>
              <a:rPr lang="cs-CZ" dirty="0" smtClean="0"/>
              <a:t>strategie, když </a:t>
            </a:r>
            <a:r>
              <a:rPr lang="cs-CZ" dirty="0"/>
              <a:t>vyjednavač </a:t>
            </a:r>
            <a:r>
              <a:rPr lang="cs-CZ" dirty="0" smtClean="0"/>
              <a:t>protahuje vyjednávání. </a:t>
            </a:r>
          </a:p>
          <a:p>
            <a:pPr algn="just"/>
            <a:endParaRPr lang="cs-CZ" b="1" dirty="0" smtClean="0"/>
          </a:p>
          <a:p>
            <a:pPr algn="just"/>
            <a:r>
              <a:rPr lang="cs-CZ" b="1" dirty="0" smtClean="0"/>
              <a:t>Salámová taktika</a:t>
            </a:r>
            <a:r>
              <a:rPr lang="cs-CZ" dirty="0" smtClean="0"/>
              <a:t>: </a:t>
            </a:r>
            <a:r>
              <a:rPr lang="cs-CZ" dirty="0"/>
              <a:t>„Příště mi předložte všechny své požadavky hned a na rovinu.“ 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0047397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002060"/>
                </a:solidFill>
              </a:rPr>
              <a:t>Triky </a:t>
            </a:r>
            <a:r>
              <a:rPr lang="cs-CZ" b="1" dirty="0">
                <a:solidFill>
                  <a:srgbClr val="002060"/>
                </a:solidFill>
              </a:rPr>
              <a:t>vyjednávání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/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703189"/>
            <a:ext cx="810039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>
                <a:solidFill>
                  <a:srgbClr val="000000"/>
                </a:solidFill>
              </a:rPr>
              <a:t>V </a:t>
            </a:r>
            <a:r>
              <a:rPr lang="cs-CZ" dirty="0">
                <a:solidFill>
                  <a:srgbClr val="000000"/>
                </a:solidFill>
              </a:rPr>
              <a:t>situacích, kdy druhá strana </a:t>
            </a:r>
            <a:r>
              <a:rPr lang="cs-CZ" dirty="0" smtClean="0">
                <a:solidFill>
                  <a:srgbClr val="000000"/>
                </a:solidFill>
              </a:rPr>
              <a:t>skutečnosti zamlžuje, </a:t>
            </a:r>
            <a:r>
              <a:rPr lang="cs-CZ" dirty="0">
                <a:solidFill>
                  <a:srgbClr val="000000"/>
                </a:solidFill>
              </a:rPr>
              <a:t>se ve vyjednávání uplatňují </a:t>
            </a:r>
            <a:endParaRPr lang="cs-CZ" dirty="0" smtClean="0">
              <a:solidFill>
                <a:srgbClr val="000000"/>
              </a:solidFill>
            </a:endParaRPr>
          </a:p>
          <a:p>
            <a:r>
              <a:rPr lang="cs-CZ" dirty="0" smtClean="0">
                <a:solidFill>
                  <a:srgbClr val="000000"/>
                </a:solidFill>
              </a:rPr>
              <a:t>různé triky: </a:t>
            </a:r>
          </a:p>
          <a:p>
            <a:endParaRPr lang="cs-CZ" b="1" dirty="0">
              <a:solidFill>
                <a:srgbClr val="000000"/>
              </a:solidFill>
            </a:endParaRPr>
          </a:p>
          <a:p>
            <a:r>
              <a:rPr lang="cs-CZ" b="1" dirty="0" smtClean="0">
                <a:solidFill>
                  <a:srgbClr val="000000"/>
                </a:solidFill>
              </a:rPr>
              <a:t>1) maskování</a:t>
            </a:r>
          </a:p>
          <a:p>
            <a:pPr marL="342900" indent="-342900">
              <a:buAutoNum type="arabicParenR"/>
            </a:pPr>
            <a:endParaRPr lang="cs-CZ" b="1" dirty="0" smtClean="0">
              <a:solidFill>
                <a:srgbClr val="000000"/>
              </a:solidFill>
            </a:endParaRPr>
          </a:p>
          <a:p>
            <a:r>
              <a:rPr lang="cs-CZ" b="1" dirty="0" smtClean="0">
                <a:solidFill>
                  <a:srgbClr val="000000"/>
                </a:solidFill>
              </a:rPr>
              <a:t>2) zainteresovaný protihráč </a:t>
            </a:r>
          </a:p>
          <a:p>
            <a:endParaRPr lang="cs-CZ" b="1" dirty="0" smtClean="0">
              <a:solidFill>
                <a:srgbClr val="000000"/>
              </a:solidFill>
            </a:endParaRPr>
          </a:p>
          <a:p>
            <a:r>
              <a:rPr lang="cs-CZ" b="1" dirty="0" smtClean="0">
                <a:solidFill>
                  <a:srgbClr val="000000"/>
                </a:solidFill>
              </a:rPr>
              <a:t>3) podceněný soupeř</a:t>
            </a:r>
          </a:p>
          <a:p>
            <a:endParaRPr lang="cs-CZ" b="1" dirty="0" smtClean="0">
              <a:solidFill>
                <a:srgbClr val="000000"/>
              </a:solidFill>
            </a:endParaRPr>
          </a:p>
          <a:p>
            <a:r>
              <a:rPr lang="cs-CZ" b="1" dirty="0" smtClean="0">
                <a:solidFill>
                  <a:srgbClr val="000000"/>
                </a:solidFill>
              </a:rPr>
              <a:t>4) zvídavý školák </a:t>
            </a:r>
          </a:p>
          <a:p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04350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002060"/>
                </a:solidFill>
              </a:rPr>
              <a:t>Triky </a:t>
            </a:r>
            <a:r>
              <a:rPr lang="cs-CZ" b="1" dirty="0">
                <a:solidFill>
                  <a:srgbClr val="002060"/>
                </a:solidFill>
              </a:rPr>
              <a:t>vyjednávání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/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703189"/>
            <a:ext cx="810039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>
                <a:solidFill>
                  <a:srgbClr val="000000"/>
                </a:solidFill>
              </a:rPr>
              <a:t>V </a:t>
            </a:r>
            <a:r>
              <a:rPr lang="cs-CZ" dirty="0">
                <a:solidFill>
                  <a:srgbClr val="000000"/>
                </a:solidFill>
              </a:rPr>
              <a:t>situacích, kdy druhá strana </a:t>
            </a:r>
            <a:r>
              <a:rPr lang="cs-CZ" dirty="0" smtClean="0">
                <a:solidFill>
                  <a:srgbClr val="000000"/>
                </a:solidFill>
              </a:rPr>
              <a:t>skutečnosti zamlžuje </a:t>
            </a:r>
            <a:r>
              <a:rPr lang="cs-CZ" dirty="0">
                <a:solidFill>
                  <a:srgbClr val="000000"/>
                </a:solidFill>
              </a:rPr>
              <a:t>se ve vyjednávání uplatňují </a:t>
            </a:r>
            <a:endParaRPr lang="cs-CZ" dirty="0" smtClean="0">
              <a:solidFill>
                <a:srgbClr val="000000"/>
              </a:solidFill>
            </a:endParaRPr>
          </a:p>
          <a:p>
            <a:r>
              <a:rPr lang="cs-CZ" dirty="0" smtClean="0">
                <a:solidFill>
                  <a:srgbClr val="000000"/>
                </a:solidFill>
              </a:rPr>
              <a:t>různé triky: </a:t>
            </a:r>
          </a:p>
          <a:p>
            <a:endParaRPr lang="cs-CZ" dirty="0" smtClean="0">
              <a:solidFill>
                <a:srgbClr val="000000"/>
              </a:solidFill>
            </a:endParaRPr>
          </a:p>
          <a:p>
            <a:r>
              <a:rPr lang="cs-CZ" b="1" dirty="0" smtClean="0">
                <a:solidFill>
                  <a:srgbClr val="000000"/>
                </a:solidFill>
              </a:rPr>
              <a:t>5) klamný cíl</a:t>
            </a:r>
          </a:p>
          <a:p>
            <a:endParaRPr lang="cs-CZ" b="1" dirty="0">
              <a:solidFill>
                <a:srgbClr val="000000"/>
              </a:solidFill>
            </a:endParaRPr>
          </a:p>
          <a:p>
            <a:r>
              <a:rPr lang="cs-CZ" b="1" dirty="0">
                <a:solidFill>
                  <a:srgbClr val="000000"/>
                </a:solidFill>
              </a:rPr>
              <a:t>6) změna </a:t>
            </a:r>
            <a:r>
              <a:rPr lang="cs-CZ" b="1" dirty="0" smtClean="0">
                <a:solidFill>
                  <a:srgbClr val="000000"/>
                </a:solidFill>
              </a:rPr>
              <a:t>tématu</a:t>
            </a:r>
          </a:p>
          <a:p>
            <a:endParaRPr lang="cs-CZ" b="1" dirty="0">
              <a:solidFill>
                <a:srgbClr val="000000"/>
              </a:solidFill>
            </a:endParaRPr>
          </a:p>
          <a:p>
            <a:r>
              <a:rPr lang="cs-CZ" b="1" dirty="0">
                <a:solidFill>
                  <a:srgbClr val="000000"/>
                </a:solidFill>
              </a:rPr>
              <a:t>7) využití lidské </a:t>
            </a:r>
            <a:r>
              <a:rPr lang="cs-CZ" b="1" dirty="0" smtClean="0">
                <a:solidFill>
                  <a:srgbClr val="000000"/>
                </a:solidFill>
              </a:rPr>
              <a:t>ješitnosti</a:t>
            </a:r>
          </a:p>
          <a:p>
            <a:endParaRPr lang="cs-CZ" b="1" dirty="0">
              <a:solidFill>
                <a:srgbClr val="000000"/>
              </a:solidFill>
            </a:endParaRPr>
          </a:p>
          <a:p>
            <a:r>
              <a:rPr lang="cs-CZ" b="1" dirty="0" smtClean="0">
                <a:solidFill>
                  <a:srgbClr val="000000"/>
                </a:solidFill>
              </a:rPr>
              <a:t>8) nečekaná omluva</a:t>
            </a:r>
          </a:p>
          <a:p>
            <a:endParaRPr lang="cs-CZ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0357324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2421</TotalTime>
  <Words>1133</Words>
  <Application>Microsoft Office PowerPoint</Application>
  <PresentationFormat>Předvádění na obrazovce (16:9)</PresentationFormat>
  <Paragraphs>241</Paragraphs>
  <Slides>19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3" baseType="lpstr">
      <vt:lpstr>Arial</vt:lpstr>
      <vt:lpstr>Calibri</vt:lpstr>
      <vt:lpstr>Times New Roman</vt:lpstr>
      <vt:lpstr>SLU</vt:lpstr>
      <vt:lpstr>Název prezentace</vt:lpstr>
      <vt:lpstr>Prezentace aplikace PowerPoint</vt:lpstr>
      <vt:lpstr>Prezentace aplikace PowerPoint</vt:lpstr>
      <vt:lpstr>Základní strategie vyjednávání </vt:lpstr>
      <vt:lpstr>Výsledky vyjednávání </vt:lpstr>
      <vt:lpstr>Taktiky vyjednávání </vt:lpstr>
      <vt:lpstr>Taktiky vyjednávání </vt:lpstr>
      <vt:lpstr>Triky vyjednávání </vt:lpstr>
      <vt:lpstr>Triky vyjednávání </vt:lpstr>
      <vt:lpstr>Triky vyjednávání </vt:lpstr>
      <vt:lpstr>Osobnost vyjednavače </vt:lpstr>
      <vt:lpstr>Fáze vyjednávání </vt:lpstr>
      <vt:lpstr>Interkulturní vyjednávání jako kompetence </vt:lpstr>
      <vt:lpstr>Interkulturní komunikace </vt:lpstr>
      <vt:lpstr>Typy interkulturního vyjednávání </vt:lpstr>
      <vt:lpstr>Kulturní dimenze interkulturního vyjednávání </vt:lpstr>
      <vt:lpstr>Rady pro vyjednávání </vt:lpstr>
      <vt:lpstr>Vědomé chyby při vyjednávání 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svobodovad</cp:lastModifiedBy>
  <cp:revision>63</cp:revision>
  <cp:lastPrinted>2018-03-27T09:30:31Z</cp:lastPrinted>
  <dcterms:created xsi:type="dcterms:W3CDTF">2016-07-06T15:42:34Z</dcterms:created>
  <dcterms:modified xsi:type="dcterms:W3CDTF">2018-04-21T08:21:26Z</dcterms:modified>
</cp:coreProperties>
</file>