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sldIdLst>
    <p:sldId id="323" r:id="rId2"/>
    <p:sldId id="321" r:id="rId3"/>
    <p:sldId id="342" r:id="rId4"/>
    <p:sldId id="333" r:id="rId5"/>
    <p:sldId id="338" r:id="rId6"/>
    <p:sldId id="340" r:id="rId7"/>
    <p:sldId id="337" r:id="rId8"/>
    <p:sldId id="280" r:id="rId9"/>
    <p:sldId id="281" r:id="rId10"/>
    <p:sldId id="282" r:id="rId11"/>
    <p:sldId id="267" r:id="rId12"/>
    <p:sldId id="301" r:id="rId13"/>
    <p:sldId id="341" r:id="rId14"/>
    <p:sldId id="28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bomír Nenička" initials="LN" lastIdx="1" clrIdx="0">
    <p:extLst>
      <p:ext uri="{19B8F6BF-5375-455C-9EA6-DF929625EA0E}">
        <p15:presenceInfo xmlns:p15="http://schemas.microsoft.com/office/powerpoint/2012/main" userId="S-1-5-21-3703036347-3634858273-2460730016-10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>
      <p:cViewPr varScale="1">
        <p:scale>
          <a:sx n="116" d="100"/>
          <a:sy n="116" d="100"/>
        </p:scale>
        <p:origin x="8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30T09:17:02.34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F5227-8864-490D-A6FA-3C18BF677EB1}" type="datetimeFigureOut">
              <a:rPr lang="cs-CZ" smtClean="0"/>
              <a:t>01.10.2021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E206C-2E20-43F2-9D23-32B9B0A0CD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0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341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627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0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8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459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62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591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257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97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581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30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33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82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66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43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412776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112474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55679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sociální politiky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informace</a:t>
            </a:r>
            <a:br>
              <a:rPr lang="cs-CZ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základních pojmů</a:t>
            </a:r>
            <a:br>
              <a:rPr lang="cs-CZ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Počátky moderní sociální politiky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9" y="458112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13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84482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71500" indent="-571500">
              <a:buAutoNum type="romanUcPeriod"/>
            </a:pPr>
            <a:r>
              <a:rPr lang="cs-CZ" sz="2400" b="1" dirty="0"/>
              <a:t>Převaha chudinské péče </a:t>
            </a:r>
            <a:r>
              <a:rPr lang="cs-CZ" sz="2400" dirty="0"/>
              <a:t>(do poslední čtvrtiny 19. století</a:t>
            </a:r>
          </a:p>
          <a:p>
            <a:pPr marL="571500" indent="-571500">
              <a:buAutoNum type="romanUcPeriod"/>
            </a:pPr>
            <a:r>
              <a:rPr lang="cs-CZ" sz="2400" b="1" dirty="0"/>
              <a:t>Rozmach povinného sociálního pojištění</a:t>
            </a:r>
            <a:r>
              <a:rPr lang="cs-CZ" sz="2400" dirty="0"/>
              <a:t> (konec 19. století a I. polovina 20. století)</a:t>
            </a:r>
          </a:p>
          <a:p>
            <a:pPr marL="571500" indent="-571500">
              <a:buAutoNum type="romanUcPeriod"/>
            </a:pPr>
            <a:r>
              <a:rPr lang="cs-CZ" sz="2400" dirty="0"/>
              <a:t>„</a:t>
            </a:r>
            <a:r>
              <a:rPr lang="cs-CZ" sz="2400" b="1" dirty="0"/>
              <a:t>Zlatá éra“ sociálního státu</a:t>
            </a:r>
            <a:r>
              <a:rPr lang="cs-CZ" sz="2400" dirty="0"/>
              <a:t>, </a:t>
            </a:r>
            <a:r>
              <a:rPr lang="cs-CZ" sz="2400" b="1" dirty="0"/>
              <a:t>nárůst sociálních výdajů </a:t>
            </a:r>
            <a:br>
              <a:rPr lang="cs-CZ" sz="2400" b="1" dirty="0"/>
            </a:br>
            <a:r>
              <a:rPr lang="cs-CZ" sz="2400" dirty="0"/>
              <a:t>(po r. 1945)</a:t>
            </a:r>
          </a:p>
          <a:p>
            <a:pPr marL="571500" indent="-571500">
              <a:buAutoNum type="romanUcPeriod"/>
            </a:pPr>
            <a:r>
              <a:rPr lang="cs-CZ" sz="2400" b="1" dirty="0"/>
              <a:t>Krize sociálního státu </a:t>
            </a:r>
            <a:r>
              <a:rPr lang="cs-CZ" sz="2400" dirty="0"/>
              <a:t>(od 70. let 20. století) 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052736"/>
            <a:ext cx="7632848" cy="648072"/>
          </a:xfrm>
        </p:spPr>
        <p:txBody>
          <a:bodyPr/>
          <a:lstStyle/>
          <a:p>
            <a:r>
              <a:rPr lang="cs-CZ" sz="2800" b="1" dirty="0"/>
              <a:t>Etapy vývoj sociálního státu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2447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84482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052737"/>
            <a:ext cx="7632848" cy="507703"/>
          </a:xfrm>
        </p:spPr>
        <p:txBody>
          <a:bodyPr/>
          <a:lstStyle/>
          <a:p>
            <a:r>
              <a:rPr lang="cs-CZ" sz="3200" b="1" dirty="0"/>
              <a:t>„</a:t>
            </a:r>
            <a:r>
              <a:rPr lang="cs-CZ" sz="2800" b="1" dirty="0"/>
              <a:t>Cukr a bič“ – Bismarckova sociální politika</a:t>
            </a:r>
            <a:br>
              <a:rPr lang="cs-CZ" sz="2800" b="1" dirty="0"/>
            </a:br>
            <a:endParaRPr lang="cs-CZ" sz="2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73" y="2132856"/>
            <a:ext cx="3655567" cy="26044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339" y="2132856"/>
            <a:ext cx="3511021" cy="260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9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84482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Nefunkčnost dosavadní chudinské péče, kterou zajišťovaly obce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Snaha potlačit rostoucí vliv socialistického hnutí 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Snaha posílit vlastní mocenské postavení v německém parlamentu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052736"/>
            <a:ext cx="7632848" cy="648072"/>
          </a:xfrm>
        </p:spPr>
        <p:txBody>
          <a:bodyPr/>
          <a:lstStyle/>
          <a:p>
            <a:r>
              <a:rPr lang="cs-CZ" sz="2800" b="1" dirty="0"/>
              <a:t>Motivace k zavedení reforem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4296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F5B198-8A01-4BF5-A35B-92535635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9"/>
            <a:ext cx="7560840" cy="676937"/>
          </a:xfrm>
        </p:spPr>
        <p:txBody>
          <a:bodyPr/>
          <a:lstStyle/>
          <a:p>
            <a:r>
              <a:rPr lang="cs-CZ" sz="3200" dirty="0"/>
              <a:t>Výsledky reformy v 80. letech 19. století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603F3B1-7921-452E-9AB8-D79B53345811}"/>
              </a:ext>
            </a:extLst>
          </p:cNvPr>
          <p:cNvSpPr txBox="1"/>
          <p:nvPr/>
        </p:nvSpPr>
        <p:spPr>
          <a:xfrm>
            <a:off x="1043608" y="1268761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Postupné zavedení tří druhů sociálního pojištění: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Nemocenského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Úrazového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Starobního a invalidního </a:t>
            </a:r>
            <a:r>
              <a:rPr lang="cs-CZ" sz="2400" dirty="0"/>
              <a:t>(Výše penzí byla odvozována od předchozích příjmů)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dirty="0"/>
              <a:t>Po vzoru Německa bylo sociální pojištění zaváděno na přelomu 19. a 20. století i v dalších evropských zemích.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38475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484784"/>
            <a:ext cx="8568952" cy="460851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modernizace přinesl proměny sociální struktury ve společnosti, populační růst, růst urbanizace, migraci i oslabování tradičních rodinných vazeb. Začal se také měnit charakter států, který ovlivnila postupná demokratizace i nástup moderní byrokracie 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Mezníkem ve vývoji moderní sociální politiky se stala sociální reforma zavedená v Německu v 80. letech 19. století, jejímž cílem byly změna systému dosavadní chudinské péče a snaha o oslabení vlivu sociální demokracie. </a:t>
            </a:r>
          </a:p>
          <a:p>
            <a:pPr marL="0" indent="0">
              <a:buNone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Iniciátorem této reformy byl kancléř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Otto von Bismarck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její podstatou bylo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zavedení sociálního pojištění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(nemocenského, úrazového, starobního a invalidního).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60648"/>
            <a:ext cx="7632848" cy="648072"/>
          </a:xfrm>
        </p:spPr>
        <p:txBody>
          <a:bodyPr/>
          <a:lstStyle/>
          <a:p>
            <a:r>
              <a:rPr lang="cs-CZ" sz="2800" b="1" dirty="0"/>
              <a:t>Shrnutí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1466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052737"/>
            <a:ext cx="7632848" cy="507703"/>
          </a:xfrm>
        </p:spPr>
        <p:txBody>
          <a:bodyPr/>
          <a:lstStyle/>
          <a:p>
            <a:r>
              <a:rPr lang="cs-CZ" sz="3200" b="1" dirty="0"/>
              <a:t>Cíle kurzu a povinnosti studentů</a:t>
            </a:r>
            <a:br>
              <a:rPr lang="cs-CZ" sz="3200" b="1" dirty="0"/>
            </a:b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844675"/>
            <a:ext cx="7886452" cy="352901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2800" i="1" dirty="0">
                <a:solidFill>
                  <a:srgbClr val="307871"/>
                </a:solidFill>
              </a:rPr>
              <a:t>Nastínit vývoj sociální politiky a sociálního státu, jeho typy a současné problémy </a:t>
            </a: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r>
              <a:rPr lang="cs-CZ" sz="2800" i="1" dirty="0">
                <a:solidFill>
                  <a:srgbClr val="307871"/>
                </a:solidFill>
              </a:rPr>
              <a:t>Zprostředkovat znalosti o tvorbě a aplikaci regionální sociální politiky</a:t>
            </a: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r>
              <a:rPr lang="cs-CZ" sz="2800" b="1" dirty="0">
                <a:solidFill>
                  <a:srgbClr val="307871"/>
                </a:solidFill>
              </a:rPr>
              <a:t>Závěrečný písemný test</a:t>
            </a: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2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1D0C5-A96D-4BB5-ADF4-E7EC4DE8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Studijní materiály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D19E99D-1F43-4B93-A422-5AA1F78B2D87}"/>
              </a:ext>
            </a:extLst>
          </p:cNvPr>
          <p:cNvSpPr txBox="1"/>
          <p:nvPr/>
        </p:nvSpPr>
        <p:spPr>
          <a:xfrm>
            <a:off x="611560" y="1988840"/>
            <a:ext cx="79208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BURYOVÁ, I.-NENIČKA, L. 2019. </a:t>
            </a:r>
            <a:r>
              <a:rPr lang="cs-CZ" sz="2800" i="1" dirty="0"/>
              <a:t>Teorie sociální politiky. Distanční studijní opora</a:t>
            </a:r>
            <a:r>
              <a:rPr lang="cs-CZ" sz="2800" dirty="0"/>
              <a:t>. Karviná: OPF SLU.</a:t>
            </a:r>
          </a:p>
          <a:p>
            <a:endParaRPr lang="cs-CZ" sz="2800" dirty="0"/>
          </a:p>
          <a:p>
            <a:r>
              <a:rPr lang="cs-CZ" sz="2800" dirty="0"/>
              <a:t>(K dispozici na IS SU).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08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280920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„</a:t>
            </a:r>
            <a:r>
              <a:rPr lang="cs-CZ" sz="2800" i="1" dirty="0"/>
              <a:t>Soustavné a cílevědomé úsilí sociálních subjektů o změnu nebo udržení sociálních systémů</a:t>
            </a:r>
            <a:r>
              <a:rPr lang="cs-CZ" dirty="0"/>
              <a:t>“ (</a:t>
            </a:r>
            <a:r>
              <a:rPr lang="cs-CZ" sz="2400" dirty="0"/>
              <a:t>TOMEŠ, I., 2010. </a:t>
            </a:r>
            <a:r>
              <a:rPr lang="cs-CZ" sz="2400" i="1" dirty="0"/>
              <a:t>Úvod do teorie a metodologie sociální politiky</a:t>
            </a:r>
            <a:r>
              <a:rPr lang="cs-CZ" sz="2400" dirty="0"/>
              <a:t>).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sz="2800" i="1" dirty="0"/>
              <a:t>Soubor aktivit, opatření, které cílevědomě směřují k rozvoji člověka, způsobu jeho života, k zabezpečení sociální suverenity, či bezpečí v rámci daných politických a hospodářských možností země</a:t>
            </a:r>
            <a:r>
              <a:rPr lang="cs-CZ" sz="2800" dirty="0"/>
              <a:t>.“ (</a:t>
            </a:r>
            <a:r>
              <a:rPr lang="cs-CZ" sz="2400" dirty="0"/>
              <a:t>Zákon č.108/2006, ve znění pozdějších předpisů</a:t>
            </a:r>
            <a:r>
              <a:rPr lang="cs-CZ" sz="2800" dirty="0"/>
              <a:t>)</a:t>
            </a: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7776864" cy="792087"/>
          </a:xfrm>
        </p:spPr>
        <p:txBody>
          <a:bodyPr/>
          <a:lstStyle/>
          <a:p>
            <a:r>
              <a:rPr lang="cs-CZ" sz="2800" b="1" dirty="0"/>
              <a:t>Vymezení sociální politiky</a:t>
            </a:r>
          </a:p>
        </p:txBody>
      </p:sp>
    </p:spTree>
    <p:extLst>
      <p:ext uri="{BB962C8B-B14F-4D97-AF65-F5344CB8AC3E}">
        <p14:creationId xmlns:p14="http://schemas.microsoft.com/office/powerpoint/2010/main" val="247000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3960440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 sociální spravedlnosti</a:t>
            </a:r>
          </a:p>
          <a:p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 solidarity</a:t>
            </a:r>
          </a:p>
          <a:p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 subsidiarity</a:t>
            </a:r>
          </a:p>
          <a:p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 participace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7632848" cy="648071"/>
          </a:xfrm>
        </p:spPr>
        <p:txBody>
          <a:bodyPr/>
          <a:lstStyle/>
          <a:p>
            <a:r>
              <a:rPr lang="cs-CZ" sz="3600" b="1" dirty="0"/>
              <a:t>Principy  a funkce sociální politiky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1169E4-0119-44EA-8A32-E7F4300CA782}"/>
              </a:ext>
            </a:extLst>
          </p:cNvPr>
          <p:cNvSpPr txBox="1"/>
          <p:nvPr/>
        </p:nvSpPr>
        <p:spPr>
          <a:xfrm>
            <a:off x="4572000" y="1556792"/>
            <a:ext cx="36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Ochranná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Přerozdělovací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Homogenizační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Stimulační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Preventivní</a:t>
            </a:r>
          </a:p>
        </p:txBody>
      </p:sp>
    </p:spTree>
    <p:extLst>
      <p:ext uri="{BB962C8B-B14F-4D97-AF65-F5344CB8AC3E}">
        <p14:creationId xmlns:p14="http://schemas.microsoft.com/office/powerpoint/2010/main" val="37115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280920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ten, kdo sociální politiku provádí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ten, komu je sociální politika určena. Zpravidla tvoří sociální skupiny charakterizované trvalým kontaktem svých členů (primární) či vědomím společných zájmů (sekundární)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7632848" cy="648071"/>
          </a:xfrm>
        </p:spPr>
        <p:txBody>
          <a:bodyPr/>
          <a:lstStyle/>
          <a:p>
            <a:r>
              <a:rPr lang="cs-CZ" sz="3600" b="1" dirty="0"/>
              <a:t>Objekty a subjekty sociální politiky</a:t>
            </a:r>
          </a:p>
        </p:txBody>
      </p:sp>
    </p:spTree>
    <p:extLst>
      <p:ext uri="{BB962C8B-B14F-4D97-AF65-F5344CB8AC3E}">
        <p14:creationId xmlns:p14="http://schemas.microsoft.com/office/powerpoint/2010/main" val="364099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280920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 organizované moci, která prostřednictvím sociálního zákonodárství a institucí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garantuje základní příjem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poskytuje sociální dávky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zajišťuje realizaci veřejných sociálních služeb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7632848" cy="648071"/>
          </a:xfrm>
        </p:spPr>
        <p:txBody>
          <a:bodyPr/>
          <a:lstStyle/>
          <a:p>
            <a:r>
              <a:rPr lang="cs-CZ" sz="3200" b="1" dirty="0"/>
              <a:t>Sociální stát</a:t>
            </a:r>
          </a:p>
        </p:txBody>
      </p:sp>
    </p:spTree>
    <p:extLst>
      <p:ext uri="{BB962C8B-B14F-4D97-AF65-F5344CB8AC3E}">
        <p14:creationId xmlns:p14="http://schemas.microsoft.com/office/powerpoint/2010/main" val="315143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84482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b="1" dirty="0"/>
              <a:t>Industrializace</a:t>
            </a:r>
            <a:r>
              <a:rPr lang="cs-CZ" sz="2800" dirty="0"/>
              <a:t> </a:t>
            </a:r>
          </a:p>
          <a:p>
            <a:r>
              <a:rPr lang="cs-CZ" sz="2800" b="1" dirty="0"/>
              <a:t>Růst obyvatelstva a jeho měnící se struktura</a:t>
            </a:r>
          </a:p>
          <a:p>
            <a:r>
              <a:rPr lang="cs-CZ" sz="2800" b="1" dirty="0"/>
              <a:t>Vzestup národních států </a:t>
            </a:r>
            <a:r>
              <a:rPr lang="cs-CZ" sz="2800" dirty="0"/>
              <a:t>(centralizace moci a nárůst státní byrokracie)</a:t>
            </a:r>
          </a:p>
          <a:p>
            <a:r>
              <a:rPr lang="cs-CZ" sz="2800" b="1" dirty="0"/>
              <a:t>Rozvoj demokracie a politického občanství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052736"/>
            <a:ext cx="7632848" cy="648072"/>
          </a:xfrm>
        </p:spPr>
        <p:txBody>
          <a:bodyPr/>
          <a:lstStyle/>
          <a:p>
            <a:r>
              <a:rPr lang="cs-CZ" sz="2800" b="1" dirty="0"/>
              <a:t>Společenské faktory vzniku sociálního státu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39474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84482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Přechod od individuálních a lokálních aktivit (rodin nebo obcí) k aktivitám, které organizuje a garantuje stát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Přechod od jednotlivých opatření k systémovému řešení sociálních  problémů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052736"/>
            <a:ext cx="7632848" cy="648072"/>
          </a:xfrm>
        </p:spPr>
        <p:txBody>
          <a:bodyPr/>
          <a:lstStyle/>
          <a:p>
            <a:r>
              <a:rPr lang="cs-CZ" sz="2800" b="1" dirty="0"/>
              <a:t>Obecné tendence vývoje sociální politiky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716028810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2845</TotalTime>
  <Words>595</Words>
  <Application>Microsoft Office PowerPoint</Application>
  <PresentationFormat>Předvádění na obrazovce (4:3)</PresentationFormat>
  <Paragraphs>97</Paragraphs>
  <Slides>14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SLU</vt:lpstr>
      <vt:lpstr>Teorie sociální politiky  Úvodní informace Vymezení základních pojmů Počátky moderní sociální politiky     </vt:lpstr>
      <vt:lpstr>Cíle kurzu a povinnosti studentů </vt:lpstr>
      <vt:lpstr>Studijní materiály</vt:lpstr>
      <vt:lpstr>Vymezení sociální politiky</vt:lpstr>
      <vt:lpstr>Principy  a funkce sociální politiky</vt:lpstr>
      <vt:lpstr>Objekty a subjekty sociální politiky</vt:lpstr>
      <vt:lpstr>Sociální stát</vt:lpstr>
      <vt:lpstr>Společenské faktory vzniku sociálního státu </vt:lpstr>
      <vt:lpstr>Obecné tendence vývoje sociální politiky </vt:lpstr>
      <vt:lpstr>Etapy vývoj sociálního státu </vt:lpstr>
      <vt:lpstr>„Cukr a bič“ – Bismarckova sociální politika </vt:lpstr>
      <vt:lpstr>Motivace k zavedení reforem </vt:lpstr>
      <vt:lpstr>Výsledky reformy v 80. letech 19. století</vt:lpstr>
      <vt:lpstr>Shrnutí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sociální politiky</dc:title>
  <dc:creator>nenicka</dc:creator>
  <cp:lastModifiedBy>Lubomír Nenička</cp:lastModifiedBy>
  <cp:revision>161</cp:revision>
  <dcterms:modified xsi:type="dcterms:W3CDTF">2021-10-01T05:34:57Z</dcterms:modified>
</cp:coreProperties>
</file>