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6" r:id="rId2"/>
    <p:sldId id="257" r:id="rId3"/>
    <p:sldId id="279" r:id="rId4"/>
    <p:sldId id="283" r:id="rId5"/>
    <p:sldId id="284" r:id="rId6"/>
    <p:sldId id="287" r:id="rId7"/>
    <p:sldId id="288" r:id="rId8"/>
    <p:sldId id="289" r:id="rId9"/>
    <p:sldId id="281" r:id="rId10"/>
    <p:sldId id="282" r:id="rId11"/>
    <p:sldId id="290" r:id="rId12"/>
    <p:sldId id="291" r:id="rId13"/>
    <p:sldId id="280" r:id="rId14"/>
  </p:sldIdLst>
  <p:sldSz cx="9144000" cy="6858000" type="screen4x3"/>
  <p:notesSz cx="6761163" cy="9942513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84768" autoAdjust="0"/>
  </p:normalViewPr>
  <p:slideViewPr>
    <p:cSldViewPr>
      <p:cViewPr varScale="1">
        <p:scale>
          <a:sx n="71" d="100"/>
          <a:sy n="71" d="100"/>
        </p:scale>
        <p:origin x="1714" y="43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29762" y="0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5572A98-CB2F-44F4-AF25-2156C3275E64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895350" y="746125"/>
            <a:ext cx="4970463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6117" y="4722694"/>
            <a:ext cx="5408930" cy="447413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29762" y="9443661"/>
            <a:ext cx="2929837" cy="4971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515D28-ACCA-46CC-8747-1CED28011589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713726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228600" indent="-228600">
              <a:buNone/>
            </a:pPr>
            <a:endParaRPr lang="cs-CZ" b="1" baseline="0" dirty="0" smtClean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2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41928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9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225794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0" i="0" u="none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3515D28-ACCA-46CC-8747-1CED28011589}" type="slidenum">
              <a:rPr lang="cs-CZ" smtClean="0"/>
              <a:pPr/>
              <a:t>13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943051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10" name="Obdélník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Obdélník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Obdélník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Přímá spojovací čára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Přímá spojovací čára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Obdélník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Elipsa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Elipsa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Elipsa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0" name="Zástupný symbol pro zápatí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cs-CZ"/>
          </a:p>
        </p:txBody>
      </p:sp>
      <p:sp>
        <p:nvSpPr>
          <p:cNvPr id="9" name="Obdélník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Přímá spojovací čára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Přímá spojovací čára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Přímá spojovací čára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Obdélník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Elipsa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Elipsa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Elipsa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Elipsa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Elipsa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Přímá spojovací čára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2" name="Zástupný symbol pro text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6" name="Zástupný symbol pro datum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Přímá spojovací čára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bdélník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Přímá spojovací čára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Elipsa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Zástupný symbol pro obsah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21" name="Zástupný symbol pro datum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22" name="Zástupný symbol pro číslo snímk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3" name="Zástupný symbol pro zápatí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Elipsa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0" name="Přímá spojovací čára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Obdélník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Přímá spojovací čára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Přímá spojovací čára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Přímá spojovací čára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Zástupný symbol pro datum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21" name="Zástupný symbol pro zápatí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římá spojovací čára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331402A5-CF29-4560-8312-1343C2C28A1C}" type="datetimeFigureOut">
              <a:rPr lang="cs-CZ" smtClean="0"/>
              <a:pPr/>
              <a:t>28.08.2021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Přímá spojovací čára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Přímá spojovací čára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Obdélník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Přímá spojovací čára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Elipsa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C16BCAA6-4C74-470E-9EBD-A7A7AEE06FD6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kotlanova@opf.slu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2411760" y="609600"/>
            <a:ext cx="6172200" cy="5819796"/>
          </a:xfrm>
        </p:spPr>
        <p:txBody>
          <a:bodyPr>
            <a:noAutofit/>
          </a:bodyPr>
          <a:lstStyle/>
          <a:p>
            <a:pPr algn="ctr">
              <a:spcAft>
                <a:spcPts val="600"/>
              </a:spcAft>
            </a:pP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>
                <a:solidFill>
                  <a:schemeClr val="tx1"/>
                </a:solidFill>
              </a:rPr>
              <a:t/>
            </a:r>
            <a:br>
              <a:rPr lang="cs-CZ" sz="6000" dirty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>Teorie hospodářské politiky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> </a:t>
            </a:r>
            <a:r>
              <a:rPr lang="cs-CZ" sz="4000" dirty="0" smtClean="0">
                <a:solidFill>
                  <a:schemeClr val="tx1"/>
                </a:solidFill>
              </a:rPr>
              <a:t>(NPHPB)</a:t>
            </a:r>
            <a:r>
              <a:rPr lang="cs-CZ" sz="6000" dirty="0" smtClean="0">
                <a:solidFill>
                  <a:schemeClr val="tx1"/>
                </a:solidFill>
              </a:rPr>
              <a:t>         </a:t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/>
            </a:r>
            <a:br>
              <a:rPr lang="cs-CZ" sz="6000" dirty="0" smtClean="0">
                <a:solidFill>
                  <a:schemeClr val="tx1"/>
                </a:solidFill>
              </a:rPr>
            </a:br>
            <a:r>
              <a:rPr lang="cs-CZ" sz="6000" dirty="0" smtClean="0">
                <a:solidFill>
                  <a:schemeClr val="tx1"/>
                </a:solidFill>
              </a:rPr>
              <a:t>                  </a:t>
            </a:r>
            <a:r>
              <a:rPr lang="cs-CZ" sz="3600" b="0" dirty="0" smtClean="0">
                <a:solidFill>
                  <a:schemeClr val="tx1"/>
                </a:solidFill>
              </a:rPr>
              <a:t>ZS </a:t>
            </a:r>
            <a:r>
              <a:rPr lang="cs-CZ" sz="3600" b="0" dirty="0" smtClean="0">
                <a:solidFill>
                  <a:schemeClr val="tx1"/>
                </a:solidFill>
              </a:rPr>
              <a:t>2021/2022</a:t>
            </a:r>
            <a:endParaRPr lang="cs-CZ" sz="360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15962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Doporučená literatura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003232" cy="5205192"/>
          </a:xfrm>
        </p:spPr>
        <p:txBody>
          <a:bodyPr>
            <a:noAutofit/>
          </a:bodyPr>
          <a:lstStyle/>
          <a:p>
            <a:r>
              <a:rPr lang="cs-CZ" sz="2200" dirty="0"/>
              <a:t>KASAN J. a </a:t>
            </a:r>
            <a:r>
              <a:rPr lang="cs-CZ" sz="2200" dirty="0" smtClean="0"/>
              <a:t>M. ŽÁK, </a:t>
            </a:r>
            <a:r>
              <a:rPr lang="cs-CZ" sz="2200" dirty="0"/>
              <a:t>Hospodářská politika A </a:t>
            </a:r>
            <a:r>
              <a:rPr lang="cs-CZ" sz="2200" dirty="0" err="1"/>
              <a:t>a</a:t>
            </a:r>
            <a:r>
              <a:rPr lang="cs-CZ" sz="2200" dirty="0"/>
              <a:t> B. Praha: VŠE, 1994. ISBN 80-7079-902-1.</a:t>
            </a:r>
          </a:p>
          <a:p>
            <a:r>
              <a:rPr lang="cs-CZ" sz="2200" dirty="0"/>
              <a:t>MLČOCH, L.: Institucionální ekonomie. Praha: Karolinum, 1996, ISBN 80­7184-270-2 </a:t>
            </a:r>
          </a:p>
          <a:p>
            <a:r>
              <a:rPr lang="cs-CZ" sz="2200" dirty="0"/>
              <a:t>NĚMCOVÁ I. a </a:t>
            </a:r>
            <a:r>
              <a:rPr lang="cs-CZ" sz="2200" dirty="0" smtClean="0"/>
              <a:t>M. ŽÁK , </a:t>
            </a:r>
            <a:r>
              <a:rPr lang="cs-CZ" sz="2200" dirty="0"/>
              <a:t>Hospodářská politika. 1. vyd. Praha: </a:t>
            </a:r>
            <a:r>
              <a:rPr lang="cs-CZ" sz="2200" dirty="0" err="1"/>
              <a:t>Grada</a:t>
            </a:r>
            <a:r>
              <a:rPr lang="cs-CZ" sz="2200" dirty="0"/>
              <a:t> </a:t>
            </a:r>
            <a:r>
              <a:rPr lang="cs-CZ" sz="2200" dirty="0" err="1"/>
              <a:t>Publishing</a:t>
            </a:r>
            <a:r>
              <a:rPr lang="cs-CZ" sz="2200" dirty="0"/>
              <a:t>, 1997. ISBN 80-7169-462-2. </a:t>
            </a:r>
          </a:p>
          <a:p>
            <a:r>
              <a:rPr lang="cs-CZ" sz="2200" dirty="0"/>
              <a:t>ROZSYPAL, K.: Úvod do teorie a praxe národohospodářského plánování. Praha: SNTL/ ALFA, 1978  </a:t>
            </a:r>
          </a:p>
          <a:p>
            <a:r>
              <a:rPr lang="cs-CZ" sz="2200" dirty="0"/>
              <a:t>SLANÝ A. a </a:t>
            </a:r>
            <a:r>
              <a:rPr lang="cs-CZ" sz="2200" dirty="0" smtClean="0"/>
              <a:t>M. ŽÁK, </a:t>
            </a:r>
            <a:r>
              <a:rPr lang="cs-CZ" sz="2200" dirty="0"/>
              <a:t>Hospodářská politika. 1. vyd. Praha: C. H. Beck, 1999. ISBN 80-7179-237-3.</a:t>
            </a:r>
          </a:p>
          <a:p>
            <a:r>
              <a:rPr lang="cs-CZ" sz="2200" dirty="0"/>
              <a:t>SOJKA, M.: </a:t>
            </a:r>
            <a:r>
              <a:rPr lang="cs-CZ" sz="2200" dirty="0" err="1"/>
              <a:t>Milton</a:t>
            </a:r>
            <a:r>
              <a:rPr lang="cs-CZ" sz="2200" dirty="0"/>
              <a:t> </a:t>
            </a:r>
            <a:r>
              <a:rPr lang="cs-CZ" sz="2200" dirty="0" err="1"/>
              <a:t>Friedman</a:t>
            </a:r>
            <a:r>
              <a:rPr lang="cs-CZ" sz="2200" dirty="0"/>
              <a:t>-svět liberální ekonomie. Praha: Epocha, 1996, ISBN 80-902129-1 </a:t>
            </a:r>
          </a:p>
          <a:p>
            <a:r>
              <a:rPr lang="cs-CZ" sz="2200" dirty="0"/>
              <a:t>SOJKA, M.: J. M. </a:t>
            </a:r>
            <a:r>
              <a:rPr lang="cs-CZ" sz="2200" dirty="0" err="1"/>
              <a:t>Keynes</a:t>
            </a:r>
            <a:r>
              <a:rPr lang="cs-CZ" sz="2200" dirty="0"/>
              <a:t> a současná ekonomie. Praha: GRADA </a:t>
            </a:r>
            <a:r>
              <a:rPr lang="cs-CZ" sz="2200" dirty="0" err="1"/>
              <a:t>Publishing</a:t>
            </a:r>
            <a:r>
              <a:rPr lang="cs-CZ" sz="2200" dirty="0"/>
              <a:t>, 1999, ISBN 80-7169-827-X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Doporučené zdroje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68760"/>
            <a:ext cx="8003232" cy="5205192"/>
          </a:xfrm>
        </p:spPr>
        <p:txBody>
          <a:bodyPr>
            <a:normAutofit fontScale="77500" lnSpcReduction="20000"/>
          </a:bodyPr>
          <a:lstStyle/>
          <a:p>
            <a:r>
              <a:rPr lang="cs-CZ" sz="2800" dirty="0"/>
              <a:t>www.cepin.cz</a:t>
            </a:r>
          </a:p>
          <a:p>
            <a:r>
              <a:rPr lang="cs-CZ" sz="2800" dirty="0"/>
              <a:t>www.cerge.cuni.cz</a:t>
            </a:r>
          </a:p>
          <a:p>
            <a:r>
              <a:rPr lang="cs-CZ" sz="2800" dirty="0"/>
              <a:t>www.finance.cz</a:t>
            </a:r>
          </a:p>
          <a:p>
            <a:r>
              <a:rPr lang="cs-CZ" sz="2800" dirty="0"/>
              <a:t>www.cnb.cz</a:t>
            </a:r>
          </a:p>
          <a:p>
            <a:r>
              <a:rPr lang="cs-CZ" sz="2800" dirty="0"/>
              <a:t>www.compet.cz</a:t>
            </a:r>
          </a:p>
          <a:p>
            <a:r>
              <a:rPr lang="cs-CZ" sz="2800" dirty="0"/>
              <a:t>www.czso.cz</a:t>
            </a:r>
          </a:p>
          <a:p>
            <a:r>
              <a:rPr lang="cs-CZ" sz="2800" dirty="0"/>
              <a:t>www.newton.cz</a:t>
            </a:r>
          </a:p>
          <a:p>
            <a:r>
              <a:rPr lang="cs-CZ" sz="2800" dirty="0"/>
              <a:t>www.worldbank.org</a:t>
            </a:r>
          </a:p>
          <a:p>
            <a:r>
              <a:rPr lang="cs-CZ" sz="2800" dirty="0"/>
              <a:t>www.vyzkum.cz</a:t>
            </a:r>
          </a:p>
          <a:p>
            <a:r>
              <a:rPr lang="cs-CZ" sz="2800" dirty="0"/>
              <a:t>www.econ.worldbank.org</a:t>
            </a:r>
          </a:p>
          <a:p>
            <a:r>
              <a:rPr lang="cs-CZ" sz="2800" dirty="0"/>
              <a:t>www.weforum.org</a:t>
            </a:r>
          </a:p>
          <a:p>
            <a:r>
              <a:rPr lang="cs-CZ" sz="2800" dirty="0"/>
              <a:t>www.mfcr.cz</a:t>
            </a:r>
          </a:p>
          <a:p>
            <a:r>
              <a:rPr lang="cs-CZ" sz="2800" dirty="0"/>
              <a:t>www.vlada.cz</a:t>
            </a:r>
          </a:p>
          <a:p>
            <a:r>
              <a:rPr lang="cs-CZ" sz="2800" dirty="0"/>
              <a:t>www.transparency.org</a:t>
            </a:r>
          </a:p>
          <a:p>
            <a:r>
              <a:rPr lang="cs-CZ" sz="2800" dirty="0"/>
              <a:t>www.transparency.cz</a:t>
            </a:r>
          </a:p>
        </p:txBody>
      </p:sp>
    </p:spTree>
    <p:extLst>
      <p:ext uri="{BB962C8B-B14F-4D97-AF65-F5344CB8AC3E}">
        <p14:creationId xmlns:p14="http://schemas.microsoft.com/office/powerpoint/2010/main" val="2579310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r>
              <a:rPr lang="cs-CZ" sz="4000" b="1" u="sng" dirty="0" smtClean="0">
                <a:solidFill>
                  <a:schemeClr val="tx1"/>
                </a:solidFill>
              </a:rPr>
              <a:t>Zakončení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124744"/>
            <a:ext cx="8219256" cy="5349208"/>
          </a:xfrm>
        </p:spPr>
        <p:txBody>
          <a:bodyPr>
            <a:normAutofit/>
          </a:bodyPr>
          <a:lstStyle/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sz="2800" dirty="0" smtClean="0"/>
              <a:t>Průběžný test</a:t>
            </a:r>
          </a:p>
          <a:p>
            <a:pPr marL="1944688" lvl="8" indent="-457200">
              <a:lnSpc>
                <a:spcPct val="100000"/>
              </a:lnSpc>
              <a:buFont typeface="Wingdings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Nepovinný</a:t>
            </a:r>
          </a:p>
          <a:p>
            <a:pPr marL="1944688" lvl="8" indent="-457200">
              <a:lnSpc>
                <a:spcPct val="100000"/>
              </a:lnSpc>
              <a:buFont typeface="Wingdings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Termín středa </a:t>
            </a:r>
            <a:r>
              <a:rPr lang="cs-CZ" sz="2400" dirty="0">
                <a:solidFill>
                  <a:schemeClr val="tx1"/>
                </a:solidFill>
              </a:rPr>
              <a:t>2</a:t>
            </a:r>
            <a:r>
              <a:rPr lang="cs-CZ" sz="2400" dirty="0" smtClean="0">
                <a:solidFill>
                  <a:schemeClr val="tx1"/>
                </a:solidFill>
              </a:rPr>
              <a:t>. 12. na začátku přednášky</a:t>
            </a:r>
            <a:endParaRPr lang="cs-CZ" sz="2400" dirty="0" smtClean="0">
              <a:solidFill>
                <a:schemeClr val="tx1"/>
              </a:solidFill>
            </a:endParaRPr>
          </a:p>
          <a:p>
            <a:pPr marL="1944688" lvl="8" indent="-457200">
              <a:lnSpc>
                <a:spcPct val="100000"/>
              </a:lnSpc>
              <a:buFont typeface="Wingdings" pitchFamily="2" charset="2"/>
              <a:buChar char="ü"/>
            </a:pPr>
            <a:r>
              <a:rPr lang="cs-CZ" sz="2400" dirty="0" smtClean="0">
                <a:solidFill>
                  <a:schemeClr val="tx1"/>
                </a:solidFill>
              </a:rPr>
              <a:t>Max. počet bodů -  </a:t>
            </a:r>
            <a:r>
              <a:rPr lang="cs-CZ" sz="2400" b="1" dirty="0">
                <a:solidFill>
                  <a:schemeClr val="accent2"/>
                </a:solidFill>
              </a:rPr>
              <a:t>3</a:t>
            </a:r>
            <a:r>
              <a:rPr lang="cs-CZ" sz="2400" b="1" dirty="0" smtClean="0">
                <a:solidFill>
                  <a:schemeClr val="accent2"/>
                </a:solidFill>
              </a:rPr>
              <a:t>0 bodů</a:t>
            </a:r>
          </a:p>
          <a:p>
            <a:pPr marL="1944688" lvl="8" indent="-457200">
              <a:lnSpc>
                <a:spcPct val="100000"/>
              </a:lnSpc>
              <a:buFont typeface="Wingdings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Test je koncipován formou a, b, c; ANO/NE. </a:t>
            </a:r>
          </a:p>
          <a:p>
            <a:pPr marL="1944688" lvl="8" indent="-457200">
              <a:lnSpc>
                <a:spcPct val="100000"/>
              </a:lnSpc>
              <a:spcBef>
                <a:spcPts val="600"/>
              </a:spcBef>
              <a:spcAft>
                <a:spcPts val="600"/>
              </a:spcAft>
              <a:buFont typeface="Wingdings" pitchFamily="2" charset="2"/>
              <a:buChar char="ü"/>
            </a:pPr>
            <a:r>
              <a:rPr lang="cs-CZ" sz="2400" dirty="0">
                <a:solidFill>
                  <a:schemeClr val="tx1"/>
                </a:solidFill>
              </a:rPr>
              <a:t>Za každou správnou odpověď j 1 </a:t>
            </a:r>
            <a:r>
              <a:rPr lang="cs-CZ" sz="2400" dirty="0" smtClean="0">
                <a:solidFill>
                  <a:schemeClr val="tx1"/>
                </a:solidFill>
              </a:rPr>
              <a:t>bod</a:t>
            </a:r>
            <a:endParaRPr lang="cs-CZ" sz="2400" dirty="0">
              <a:solidFill>
                <a:schemeClr val="tx1"/>
              </a:solidFill>
            </a:endParaRPr>
          </a:p>
          <a:p>
            <a:pPr marL="274320" lvl="8" indent="-274320" algn="just">
              <a:lnSpc>
                <a:spcPct val="110000"/>
              </a:lnSpc>
              <a:spcBef>
                <a:spcPts val="600"/>
              </a:spcBef>
              <a:spcAft>
                <a:spcPts val="600"/>
              </a:spcAft>
              <a:buClr>
                <a:schemeClr val="accent1"/>
              </a:buClr>
              <a:buSzPct val="70000"/>
              <a:buFont typeface="Wingdings"/>
              <a:buChar char=""/>
            </a:pPr>
            <a:r>
              <a:rPr lang="cs-CZ" sz="2800" dirty="0" smtClean="0">
                <a:solidFill>
                  <a:schemeClr val="tx1"/>
                </a:solidFill>
              </a:rPr>
              <a:t>Kombinovaná zkouška (max. </a:t>
            </a:r>
            <a:r>
              <a:rPr lang="cs-CZ" sz="2800" b="1" dirty="0">
                <a:solidFill>
                  <a:schemeClr val="accent2"/>
                </a:solidFill>
              </a:rPr>
              <a:t>70 </a:t>
            </a:r>
            <a:r>
              <a:rPr lang="cs-CZ" sz="2800" b="1" dirty="0" smtClean="0">
                <a:solidFill>
                  <a:schemeClr val="accent2"/>
                </a:solidFill>
              </a:rPr>
              <a:t>bodů</a:t>
            </a:r>
            <a:r>
              <a:rPr lang="cs-CZ" sz="2800" dirty="0" smtClean="0">
                <a:solidFill>
                  <a:schemeClr val="tx1"/>
                </a:solidFill>
              </a:rPr>
              <a:t>) </a:t>
            </a:r>
          </a:p>
          <a:p>
            <a:pPr algn="just">
              <a:lnSpc>
                <a:spcPct val="100000"/>
              </a:lnSpc>
              <a:spcAft>
                <a:spcPts val="600"/>
              </a:spcAft>
            </a:pPr>
            <a:r>
              <a:rPr lang="cs-CZ" sz="2800" b="1" dirty="0" smtClean="0">
                <a:solidFill>
                  <a:schemeClr val="accent2"/>
                </a:solidFill>
              </a:rPr>
              <a:t>celkem max. 100 bodů</a:t>
            </a:r>
            <a:endParaRPr lang="en-US" sz="2800" b="1" dirty="0" smtClean="0">
              <a:solidFill>
                <a:schemeClr val="accent2"/>
              </a:solidFill>
            </a:endParaRPr>
          </a:p>
          <a:p>
            <a:pPr marL="801688" indent="-341313" algn="just">
              <a:buFont typeface="Wingdings" pitchFamily="2" charset="2"/>
              <a:buChar char="Ø"/>
            </a:pPr>
            <a:endParaRPr lang="cs-CZ" sz="2800" b="1" u="sng" dirty="0" smtClean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75680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Celkové hodnocení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676400"/>
            <a:ext cx="7931224" cy="4797552"/>
          </a:xfrm>
        </p:spPr>
        <p:txBody>
          <a:bodyPr>
            <a:normAutofit/>
          </a:bodyPr>
          <a:lstStyle/>
          <a:p>
            <a:pPr marL="541338" indent="-541338" algn="just"/>
            <a:r>
              <a:rPr lang="cs-CZ" sz="2800" b="1" dirty="0" smtClean="0">
                <a:solidFill>
                  <a:srgbClr val="FF0000"/>
                </a:solidFill>
              </a:rPr>
              <a:t>A</a:t>
            </a:r>
            <a:r>
              <a:rPr lang="cs-CZ" sz="2800" dirty="0" smtClean="0"/>
              <a:t> = 100 – 91 bodů</a:t>
            </a:r>
          </a:p>
          <a:p>
            <a:pPr marL="541338" indent="-541338" algn="just"/>
            <a:r>
              <a:rPr lang="cs-CZ" sz="2800" b="1" dirty="0" smtClean="0">
                <a:solidFill>
                  <a:srgbClr val="FF0000"/>
                </a:solidFill>
              </a:rPr>
              <a:t>B</a:t>
            </a:r>
            <a:r>
              <a:rPr lang="cs-CZ" sz="2800" dirty="0" smtClean="0"/>
              <a:t> = 90 - 81 bodů</a:t>
            </a:r>
          </a:p>
          <a:p>
            <a:pPr marL="541338" indent="-541338" algn="just"/>
            <a:r>
              <a:rPr lang="cs-CZ" sz="2800" b="1" dirty="0" smtClean="0">
                <a:solidFill>
                  <a:srgbClr val="FF0000"/>
                </a:solidFill>
              </a:rPr>
              <a:t>C</a:t>
            </a:r>
            <a:r>
              <a:rPr lang="cs-CZ" sz="2800" dirty="0" smtClean="0"/>
              <a:t>= 80 – 71 bodů</a:t>
            </a:r>
          </a:p>
          <a:p>
            <a:pPr marL="541338" indent="-541338" algn="just"/>
            <a:r>
              <a:rPr lang="cs-CZ" sz="2800" b="1" dirty="0" smtClean="0">
                <a:solidFill>
                  <a:srgbClr val="FF0000"/>
                </a:solidFill>
              </a:rPr>
              <a:t>D</a:t>
            </a:r>
            <a:r>
              <a:rPr lang="cs-CZ" sz="2800" dirty="0" smtClean="0"/>
              <a:t> = 70- 66 bodů</a:t>
            </a:r>
          </a:p>
          <a:p>
            <a:pPr marL="541338" indent="-541338" algn="just"/>
            <a:r>
              <a:rPr lang="cs-CZ" sz="2800" b="1" dirty="0" smtClean="0">
                <a:solidFill>
                  <a:srgbClr val="FF0000"/>
                </a:solidFill>
              </a:rPr>
              <a:t>E</a:t>
            </a:r>
            <a:r>
              <a:rPr lang="cs-CZ" sz="2800" dirty="0" smtClean="0"/>
              <a:t> = 65 – 60 bodů</a:t>
            </a:r>
          </a:p>
          <a:p>
            <a:pPr marL="541338" indent="-541338" algn="just"/>
            <a:r>
              <a:rPr lang="cs-CZ" sz="2800" dirty="0" smtClean="0"/>
              <a:t>F = 59 a méně bodů</a:t>
            </a:r>
          </a:p>
          <a:p>
            <a:pPr indent="-360000">
              <a:lnSpc>
                <a:spcPct val="100000"/>
              </a:lnSpc>
              <a:buFont typeface="Wingdings" panose="05000000000000000000" pitchFamily="2" charset="2"/>
              <a:buChar char="§"/>
            </a:pPr>
            <a:endParaRPr lang="cs-CZ" dirty="0" smtClean="0"/>
          </a:p>
          <a:p>
            <a:pPr algn="just">
              <a:buNone/>
            </a:pPr>
            <a:endParaRPr lang="cs-CZ" sz="2800" dirty="0" smtClean="0"/>
          </a:p>
          <a:p>
            <a:pPr algn="just"/>
            <a:endParaRPr lang="cs-CZ" sz="2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850106"/>
          </a:xfrm>
        </p:spPr>
        <p:txBody>
          <a:bodyPr>
            <a:normAutofit/>
          </a:bodyPr>
          <a:lstStyle/>
          <a:p>
            <a:r>
              <a:rPr lang="cs-CZ" sz="4800" b="1" u="sng" dirty="0" smtClean="0">
                <a:solidFill>
                  <a:schemeClr val="tx1"/>
                </a:solidFill>
              </a:rPr>
              <a:t>Zajištění výuky</a:t>
            </a:r>
            <a:endParaRPr lang="cs-CZ" sz="4800" b="1" u="sng" dirty="0">
              <a:solidFill>
                <a:schemeClr val="tx1"/>
              </a:solidFill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286808" cy="5205192"/>
          </a:xfrm>
        </p:spPr>
        <p:txBody>
          <a:bodyPr>
            <a:normAutofit lnSpcReduction="10000"/>
          </a:bodyPr>
          <a:lstStyle/>
          <a:p>
            <a:pPr>
              <a:spcAft>
                <a:spcPts val="1800"/>
              </a:spcAft>
              <a:buNone/>
            </a:pPr>
            <a:r>
              <a:rPr lang="cs-CZ" sz="3200" b="1" i="1" dirty="0" smtClean="0"/>
              <a:t>GARANT </a:t>
            </a:r>
            <a:r>
              <a:rPr lang="cs-CZ" sz="3200" b="1" i="1" dirty="0" smtClean="0"/>
              <a:t>PŘEDMĚTU: </a:t>
            </a:r>
            <a:r>
              <a:rPr lang="cs-CZ" sz="3200" dirty="0" smtClean="0"/>
              <a:t>Ing. Eva Kotlánová, </a:t>
            </a:r>
            <a:r>
              <a:rPr lang="cs-CZ" sz="3200" dirty="0" err="1" smtClean="0"/>
              <a:t>Ph.D</a:t>
            </a:r>
            <a:r>
              <a:rPr lang="cs-CZ" sz="3200" dirty="0" smtClean="0"/>
              <a:t>.</a:t>
            </a:r>
          </a:p>
          <a:p>
            <a:pPr>
              <a:buNone/>
            </a:pPr>
            <a:r>
              <a:rPr lang="cs-CZ" sz="3200" b="1" i="1" dirty="0" smtClean="0"/>
              <a:t>PŘEDNÁŠKY</a:t>
            </a:r>
            <a:r>
              <a:rPr lang="cs-CZ" sz="3200" dirty="0" smtClean="0"/>
              <a:t>: </a:t>
            </a:r>
            <a:endParaRPr lang="cs-CZ" sz="3200" dirty="0" smtClean="0"/>
          </a:p>
          <a:p>
            <a:pPr>
              <a:buNone/>
            </a:pPr>
            <a:r>
              <a:rPr lang="cs-CZ" sz="3200" b="1" i="1" dirty="0" smtClean="0"/>
              <a:t>Ing</a:t>
            </a:r>
            <a:r>
              <a:rPr lang="cs-CZ" sz="3200" b="1" i="1" dirty="0" smtClean="0"/>
              <a:t>. Eva Kotlánová, </a:t>
            </a:r>
            <a:r>
              <a:rPr lang="cs-CZ" sz="3200" b="1" i="1" dirty="0" err="1" smtClean="0"/>
              <a:t>Ph.D</a:t>
            </a:r>
            <a:r>
              <a:rPr lang="cs-CZ" sz="3200" b="1" i="1" dirty="0" smtClean="0"/>
              <a:t>.</a:t>
            </a:r>
          </a:p>
          <a:p>
            <a:pPr>
              <a:spcBef>
                <a:spcPts val="0"/>
              </a:spcBef>
              <a:buNone/>
            </a:pPr>
            <a:r>
              <a:rPr lang="cs-CZ" sz="2800" dirty="0" smtClean="0"/>
              <a:t>katedra </a:t>
            </a:r>
            <a:r>
              <a:rPr lang="cs-CZ" sz="2800" dirty="0" smtClean="0"/>
              <a:t>ekonomie a veřejné správy</a:t>
            </a:r>
          </a:p>
          <a:p>
            <a:pPr>
              <a:spcBef>
                <a:spcPts val="0"/>
              </a:spcBef>
              <a:buNone/>
            </a:pPr>
            <a:r>
              <a:rPr lang="cs-CZ" sz="2800" dirty="0" smtClean="0"/>
              <a:t>kancelář A234</a:t>
            </a:r>
          </a:p>
          <a:p>
            <a:pPr>
              <a:spcBef>
                <a:spcPts val="0"/>
              </a:spcBef>
              <a:buNone/>
            </a:pPr>
            <a:endParaRPr lang="cs-CZ" sz="2800" dirty="0" smtClean="0"/>
          </a:p>
          <a:p>
            <a:pPr>
              <a:spcBef>
                <a:spcPts val="0"/>
              </a:spcBef>
              <a:buNone/>
            </a:pPr>
            <a:r>
              <a:rPr lang="cs-CZ" sz="2800" dirty="0" smtClean="0">
                <a:hlinkClick r:id="rId3"/>
              </a:rPr>
              <a:t>kotlanova@opf.slu.cz</a:t>
            </a:r>
            <a:endParaRPr lang="cs-CZ" sz="2800" dirty="0" smtClean="0"/>
          </a:p>
          <a:p>
            <a:pPr>
              <a:spcBef>
                <a:spcPts val="0"/>
              </a:spcBef>
              <a:buNone/>
            </a:pPr>
            <a:endParaRPr lang="cs-CZ" sz="2800" dirty="0" smtClean="0"/>
          </a:p>
          <a:p>
            <a:pPr marL="273050" indent="-273050">
              <a:spcBef>
                <a:spcPts val="0"/>
              </a:spcBef>
              <a:buNone/>
            </a:pPr>
            <a:r>
              <a:rPr lang="cs-CZ" sz="2800" u="sng" dirty="0" err="1" smtClean="0"/>
              <a:t>Konz</a:t>
            </a:r>
            <a:r>
              <a:rPr lang="cs-CZ" sz="2800" u="sng" dirty="0" smtClean="0"/>
              <a:t>. h.</a:t>
            </a:r>
            <a:r>
              <a:rPr lang="cs-CZ" sz="2800" dirty="0" smtClean="0"/>
              <a:t>:  </a:t>
            </a:r>
            <a:r>
              <a:rPr lang="cs-CZ" sz="2800" b="1" dirty="0" smtClean="0"/>
              <a:t>ST  7.55 – 8.55 a 13.30 – 14.30</a:t>
            </a:r>
            <a:r>
              <a:rPr lang="cs-CZ" sz="2800" b="1" dirty="0"/>
              <a:t>	</a:t>
            </a:r>
            <a:endParaRPr lang="cs-CZ" sz="2800" b="1" dirty="0" smtClean="0"/>
          </a:p>
          <a:p>
            <a:pPr marL="1344613" indent="-85725">
              <a:spcBef>
                <a:spcPts val="0"/>
              </a:spcBef>
              <a:buNone/>
            </a:pPr>
            <a:r>
              <a:rPr lang="cs-CZ" sz="2800" b="1" dirty="0" smtClean="0"/>
              <a:t>  jinak dle předchozí dohody</a:t>
            </a:r>
            <a:endParaRPr lang="cs-CZ" sz="2800" b="1" dirty="0"/>
          </a:p>
          <a:p>
            <a:pPr marL="273050" indent="-273050">
              <a:spcBef>
                <a:spcPts val="0"/>
              </a:spcBef>
              <a:buNone/>
            </a:pPr>
            <a:r>
              <a:rPr lang="cs-CZ" sz="2800" b="1" dirty="0"/>
              <a:t>		</a:t>
            </a:r>
          </a:p>
          <a:p>
            <a:pPr>
              <a:spcBef>
                <a:spcPts val="0"/>
              </a:spcBef>
              <a:buNone/>
            </a:pPr>
            <a:endParaRPr lang="cs-CZ" sz="2800" dirty="0" smtClean="0"/>
          </a:p>
          <a:p>
            <a:pPr marL="514350" indent="-514350">
              <a:spcAft>
                <a:spcPts val="600"/>
              </a:spcAft>
              <a:buClr>
                <a:schemeClr val="tx2"/>
              </a:buClr>
              <a:buSzPct val="100000"/>
              <a:buNone/>
            </a:pPr>
            <a:endParaRPr lang="cs-CZ" sz="3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06090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Charakteristika předmětu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524000"/>
            <a:ext cx="8219256" cy="4949952"/>
          </a:xfrm>
        </p:spPr>
        <p:txBody>
          <a:bodyPr>
            <a:normAutofit/>
          </a:bodyPr>
          <a:lstStyle/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zimní semestr </a:t>
            </a:r>
            <a:r>
              <a:rPr lang="cs-CZ" sz="2800" dirty="0" smtClean="0"/>
              <a:t>2021/2022</a:t>
            </a:r>
            <a:endParaRPr lang="cs-CZ" sz="2800" dirty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1. ročník navazujícího magisterského prezenčního </a:t>
            </a:r>
            <a:r>
              <a:rPr lang="cs-CZ" sz="2800" dirty="0" smtClean="0"/>
              <a:t>studia</a:t>
            </a:r>
            <a:endParaRPr lang="cs-CZ" sz="2800" dirty="0"/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rozsah předmětu:  2 + 0 (bez seminářů)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dirty="0"/>
              <a:t>počet kreditů: 5</a:t>
            </a:r>
          </a:p>
          <a:p>
            <a:pPr marL="450850" indent="-450850" algn="just">
              <a:lnSpc>
                <a:spcPct val="100000"/>
              </a:lnSpc>
              <a:spcAft>
                <a:spcPts val="1200"/>
              </a:spcAft>
            </a:pPr>
            <a:r>
              <a:rPr lang="cs-CZ" sz="2800" b="1" dirty="0">
                <a:solidFill>
                  <a:srgbClr val="FF0000"/>
                </a:solidFill>
              </a:rPr>
              <a:t>ukončení: průběžný test, zkouška</a:t>
            </a:r>
          </a:p>
          <a:p>
            <a:pPr marL="801688" indent="-341313" algn="just">
              <a:buFont typeface="Wingdings" pitchFamily="2" charset="2"/>
              <a:buChar char="Ø"/>
            </a:pPr>
            <a:endParaRPr lang="cs-CZ" sz="2800" b="1" u="sng" dirty="0" smtClean="0"/>
          </a:p>
          <a:p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92162"/>
          </a:xfrm>
        </p:spPr>
        <p:txBody>
          <a:bodyPr>
            <a:normAutofit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Vymezení cíle předmětu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295400"/>
            <a:ext cx="8001000" cy="5178552"/>
          </a:xfrm>
        </p:spPr>
        <p:txBody>
          <a:bodyPr/>
          <a:lstStyle/>
          <a:p>
            <a:pPr algn="just">
              <a:spcAft>
                <a:spcPts val="600"/>
              </a:spcAft>
            </a:pPr>
            <a:r>
              <a:rPr lang="cs-CZ" sz="2600" dirty="0"/>
              <a:t>Cílem předmětu je přiblížení teorie hospodářské politiky s implikací pro praktickou hospodářskou politiku a ukázání možností tvorby hospodářské politiky na základě východisek současné ekonomické teorie. </a:t>
            </a:r>
          </a:p>
          <a:p>
            <a:pPr algn="just">
              <a:spcAft>
                <a:spcPts val="600"/>
              </a:spcAft>
            </a:pPr>
            <a:r>
              <a:rPr lang="cs-CZ" sz="2600" dirty="0"/>
              <a:t>Zvláštní důraz je kladen na přístupy jednotlivých teoretických škol k tvorbě a k možnostem hospodářské politiky ovlivnit hospodářský vývoj v zemi.</a:t>
            </a:r>
          </a:p>
          <a:p>
            <a:pPr algn="just"/>
            <a:r>
              <a:rPr lang="cs-CZ" sz="2600" dirty="0"/>
              <a:t>Na příkladech konkrétní hospodářské politiky vybraných vyspělých zemí jsou demonstrovány různé a rozdílné podoby hospodářské politiky.</a:t>
            </a:r>
          </a:p>
          <a:p>
            <a:pPr marL="0" indent="0" algn="just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32669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Osnova předmětu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407152"/>
          </a:xfrm>
        </p:spPr>
        <p:txBody>
          <a:bodyPr/>
          <a:lstStyle/>
          <a:p>
            <a:pPr algn="just"/>
            <a:r>
              <a:rPr lang="cs-CZ" sz="2600" b="1" dirty="0">
                <a:solidFill>
                  <a:srgbClr val="FF0000"/>
                </a:solidFill>
              </a:rPr>
              <a:t>Politické aspekty hospodářské politiky</a:t>
            </a:r>
          </a:p>
          <a:p>
            <a:pPr marL="450850" indent="0" algn="just">
              <a:buNone/>
            </a:pPr>
            <a:r>
              <a:rPr lang="cs-CZ" sz="2200" dirty="0" smtClean="0"/>
              <a:t>Vztah </a:t>
            </a:r>
            <a:r>
              <a:rPr lang="cs-CZ" sz="2200" dirty="0"/>
              <a:t>mezi hospodářskou politikou a politikou, pojetí politiky a politické moci, funkce politologie, politický systém a jeho složky. 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Politický systém jako součást celospolečenského systému</a:t>
            </a:r>
          </a:p>
          <a:p>
            <a:pPr marL="541338" indent="0" algn="just">
              <a:buNone/>
            </a:pPr>
            <a:r>
              <a:rPr lang="cs-CZ" sz="2200" dirty="0" smtClean="0"/>
              <a:t>Typy </a:t>
            </a:r>
            <a:r>
              <a:rPr lang="cs-CZ" sz="2200" dirty="0"/>
              <a:t>politických systémů. Stát v politickém systému. Formy společenského zřízení a jejich vliv na utváření hospodářské politiky.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HP a </a:t>
            </a:r>
            <a:r>
              <a:rPr lang="cs-CZ" sz="2600" b="1" dirty="0" smtClean="0">
                <a:solidFill>
                  <a:srgbClr val="FF0000"/>
                </a:solidFill>
              </a:rPr>
              <a:t>stát</a:t>
            </a:r>
          </a:p>
          <a:p>
            <a:pPr marL="541338" indent="0" algn="just">
              <a:buNone/>
            </a:pPr>
            <a:r>
              <a:rPr lang="cs-CZ" sz="2200" dirty="0" smtClean="0"/>
              <a:t>Základní </a:t>
            </a:r>
            <a:r>
              <a:rPr lang="cs-CZ" sz="2200" dirty="0"/>
              <a:t>funkce státu, stabilita společnosti, efektivnost a racionalita, racionalita hospodářské politiky, pragmatická hospodářská politika.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320990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Osnova předmětu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715000"/>
          </a:xfrm>
        </p:spPr>
        <p:txBody>
          <a:bodyPr>
            <a:normAutofit fontScale="92500"/>
          </a:bodyPr>
          <a:lstStyle/>
          <a:p>
            <a:pPr algn="just"/>
            <a:r>
              <a:rPr lang="cs-CZ" sz="2600" b="1" dirty="0">
                <a:solidFill>
                  <a:srgbClr val="FF0000"/>
                </a:solidFill>
              </a:rPr>
              <a:t>Teoretická východiska HP</a:t>
            </a:r>
          </a:p>
          <a:p>
            <a:pPr marL="450850" indent="0" algn="just">
              <a:buNone/>
            </a:pPr>
            <a:r>
              <a:rPr lang="cs-CZ" sz="2200" dirty="0"/>
              <a:t>Liberální a intervencionistická hospodářská politika, škola merkantilistů, fyziokratů, klasiků a jejich názory na hospodářskou politiku. Plánování </a:t>
            </a:r>
            <a:r>
              <a:rPr lang="cs-CZ" sz="2200" dirty="0" smtClean="0"/>
              <a:t>a </a:t>
            </a:r>
            <a:r>
              <a:rPr lang="cs-CZ" sz="2200" dirty="0"/>
              <a:t>hospodářská politika. Keynesiánské a monetaristické názory na hospodářskou politiku. Hlavní směry utváření hospodářské politiky po 2. </a:t>
            </a:r>
            <a:r>
              <a:rPr lang="cs-CZ" sz="2200" dirty="0" smtClean="0"/>
              <a:t>světové </a:t>
            </a:r>
            <a:r>
              <a:rPr lang="cs-CZ" sz="2200" dirty="0"/>
              <a:t>válce. 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Teoretické a praktické možnosti HP</a:t>
            </a:r>
          </a:p>
          <a:p>
            <a:pPr marL="541338" indent="0" algn="just">
              <a:buNone/>
            </a:pPr>
            <a:r>
              <a:rPr lang="cs-CZ" sz="2200" dirty="0"/>
              <a:t>Teoretické a praktické možnosti hospodářské politiky versus existující společenské uspořádání, anarchická, despotická a demokratická společnost. Hospodářská politika v demokratické společnosti.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Anglosaský a kontinentální směr teorie HP</a:t>
            </a:r>
          </a:p>
          <a:p>
            <a:pPr marL="541338" indent="0" algn="just">
              <a:buNone/>
            </a:pPr>
            <a:r>
              <a:rPr lang="cs-CZ" sz="2200" dirty="0"/>
              <a:t>Rozdílné pojetí hospodářské politiky. </a:t>
            </a:r>
            <a:r>
              <a:rPr lang="cs-CZ" sz="2200" dirty="0" err="1"/>
              <a:t>Ordoliberalismus</a:t>
            </a:r>
            <a:r>
              <a:rPr lang="cs-CZ" sz="2200" dirty="0"/>
              <a:t>. Hospodářský řád. Politika procesu a politika řádu. Principy a nástroje hospodářské politiky procesu a řádu. Systémová konformita. Vzájemný vztah obou pojetí.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2281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Osnova předmětu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715000"/>
          </a:xfrm>
        </p:spPr>
        <p:txBody>
          <a:bodyPr>
            <a:normAutofit fontScale="92500"/>
          </a:bodyPr>
          <a:lstStyle/>
          <a:p>
            <a:pPr algn="just"/>
            <a:r>
              <a:rPr lang="cs-CZ" sz="2600" b="1" dirty="0">
                <a:solidFill>
                  <a:srgbClr val="FF0000"/>
                </a:solidFill>
              </a:rPr>
              <a:t>Rozhodovací procesy v HP a proces její tvorby</a:t>
            </a:r>
          </a:p>
          <a:p>
            <a:pPr marL="450850" indent="0" algn="just">
              <a:buNone/>
            </a:pPr>
            <a:r>
              <a:rPr lang="cs-CZ" sz="2200" dirty="0"/>
              <a:t>Pojetí hospodářsko-politických rozhodnutí, koordinační mechanismy, koordinace plánováním. Ekonomické a centrální plánování. Úloha informací v hospodářské politice, ovlivňování informacemi. Metody ovlivňování realizace hospodářské politiky. Konsensus a možnosti jeho dosahování. Kompromis.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Společenské rozhodování v HP</a:t>
            </a:r>
          </a:p>
          <a:p>
            <a:pPr marL="541338" indent="0" algn="just">
              <a:buNone/>
            </a:pPr>
            <a:r>
              <a:rPr lang="cs-CZ" sz="2200" dirty="0"/>
              <a:t>Společenské rozhodování, většinová pravidla, náklady rozhodování, volební paradox. </a:t>
            </a:r>
            <a:r>
              <a:rPr lang="cs-CZ" sz="2200" dirty="0" err="1"/>
              <a:t>Arowův</a:t>
            </a:r>
            <a:r>
              <a:rPr lang="cs-CZ" sz="2200" dirty="0"/>
              <a:t> teorém nemožnosti. Teorém středního voliče. </a:t>
            </a:r>
            <a:r>
              <a:rPr lang="cs-CZ" sz="2200" dirty="0" err="1"/>
              <a:t>Logrolling</a:t>
            </a:r>
            <a:r>
              <a:rPr lang="cs-CZ" sz="2200" dirty="0"/>
              <a:t>. Společenské rozhodování v reprezentativní demokracii.  Systém poměrného a většinového zastoupení. Demokracie dvou a více politických stran. 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HP a očekávání</a:t>
            </a:r>
          </a:p>
          <a:p>
            <a:pPr marL="541338" indent="0" algn="just">
              <a:buNone/>
            </a:pPr>
            <a:r>
              <a:rPr lang="cs-CZ" sz="2200" dirty="0"/>
              <a:t>Adaptivní a racionální očekávání. Účinnost hospodářské politiky a očekávání. Očekávaná a neočekávaná hospodářská politika. Přístup monetaristů, nových klasiků a nových </a:t>
            </a:r>
            <a:r>
              <a:rPr lang="cs-CZ" sz="2200" dirty="0" err="1"/>
              <a:t>keynesiánců</a:t>
            </a:r>
            <a:r>
              <a:rPr lang="cs-CZ" sz="2200" dirty="0"/>
              <a:t>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402459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639762"/>
          </a:xfrm>
        </p:spPr>
        <p:txBody>
          <a:bodyPr>
            <a:normAutofit fontScale="90000"/>
          </a:bodyPr>
          <a:lstStyle/>
          <a:p>
            <a:pPr algn="ctr"/>
            <a:r>
              <a:rPr lang="cs-CZ" sz="3600" b="1" u="sng" dirty="0" smtClean="0">
                <a:solidFill>
                  <a:schemeClr val="tx1"/>
                </a:solidFill>
              </a:rPr>
              <a:t>Osnova předmětu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066800"/>
            <a:ext cx="7467600" cy="5715000"/>
          </a:xfrm>
        </p:spPr>
        <p:txBody>
          <a:bodyPr>
            <a:normAutofit fontScale="92500"/>
          </a:bodyPr>
          <a:lstStyle/>
          <a:p>
            <a:pPr algn="just"/>
            <a:r>
              <a:rPr lang="cs-CZ" sz="2600" b="1" dirty="0">
                <a:solidFill>
                  <a:srgbClr val="FF0000"/>
                </a:solidFill>
              </a:rPr>
              <a:t>Omezení HP</a:t>
            </a:r>
          </a:p>
          <a:p>
            <a:pPr marL="450850" indent="0" algn="just">
              <a:buNone/>
            </a:pPr>
            <a:r>
              <a:rPr lang="cs-CZ" sz="2200" dirty="0"/>
              <a:t>Časové souvislosti opatření hospodářské politiky. Vládní selhání, netržní selhání a jejich příčiny. Souvislosti hospodářského a politického cyklu, předpoklady modelů politicko-ekonomických cyklů. Formování očekávání v hospodářské politice.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Korupce jako významné omezení hospodářské politiky</a:t>
            </a:r>
          </a:p>
          <a:p>
            <a:pPr marL="541338" indent="0" algn="just">
              <a:buNone/>
            </a:pPr>
            <a:r>
              <a:rPr lang="cs-CZ" sz="2200" dirty="0"/>
              <a:t>Vymezení pojmu korupce. Typologie a příčiny korupce. Dopady korupce a její měření. Antikorupční reformy a možnosti snižování (odstranění) korupce. Korupce a česká legislativa.</a:t>
            </a:r>
          </a:p>
          <a:p>
            <a:pPr algn="just"/>
            <a:r>
              <a:rPr lang="cs-CZ" sz="2600" b="1" dirty="0">
                <a:solidFill>
                  <a:srgbClr val="FF0000"/>
                </a:solidFill>
              </a:rPr>
              <a:t>Zájmové skupiny, lobbing, korporativismus</a:t>
            </a:r>
          </a:p>
          <a:p>
            <a:pPr marL="541338" indent="0" algn="just">
              <a:buNone/>
            </a:pPr>
            <a:r>
              <a:rPr lang="cs-CZ" sz="2200" dirty="0"/>
              <a:t>Zájmové skupiny, jejich klasifikace, modely zájmových skupin. Lobbing,  nositelé a  cíle lobbování. </a:t>
            </a:r>
            <a:r>
              <a:rPr lang="cs-CZ" sz="2200" dirty="0" err="1"/>
              <a:t>Lobbying</a:t>
            </a:r>
            <a:r>
              <a:rPr lang="cs-CZ" sz="2200" dirty="0"/>
              <a:t> v EU. Role lobby a deskripce jejich zájmů. Postoj orgánů EU k lobbingu. Hranice mezi lobbingem a korupcí. Korporativismus, jeho podoby, příčiny vzniku, příklady korporativního uspořádání.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720515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778098"/>
          </a:xfrm>
        </p:spPr>
        <p:txBody>
          <a:bodyPr>
            <a:normAutofit/>
          </a:bodyPr>
          <a:lstStyle/>
          <a:p>
            <a:pPr algn="ctr"/>
            <a:r>
              <a:rPr lang="cs-CZ" sz="4000" b="1" u="sng" dirty="0" smtClean="0">
                <a:solidFill>
                  <a:schemeClr val="tx1"/>
                </a:solidFill>
              </a:rPr>
              <a:t>Základní literatura</a:t>
            </a:r>
            <a:endParaRPr lang="cs-CZ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457200" y="1371600"/>
            <a:ext cx="8219256" cy="5257800"/>
          </a:xfrm>
        </p:spPr>
        <p:txBody>
          <a:bodyPr>
            <a:normAutofit fontScale="92500"/>
          </a:bodyPr>
          <a:lstStyle/>
          <a:p>
            <a:pPr>
              <a:spcAft>
                <a:spcPts val="600"/>
              </a:spcAft>
            </a:pPr>
            <a:r>
              <a:rPr lang="cs-CZ" sz="2800" dirty="0"/>
              <a:t>KLIKOVÁ CH. a E. KOTLÁNOVÁ, Teorie hospodářské politiky. SU, OPF v Karviné, 2012. ISBN 978-80-7248-833-9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KLIKOVÁ CH. a KOTLÁN I</a:t>
            </a:r>
            <a:r>
              <a:rPr lang="cs-CZ" sz="2800" dirty="0" smtClean="0"/>
              <a:t>., </a:t>
            </a:r>
            <a:r>
              <a:rPr lang="cs-CZ" sz="2800" dirty="0"/>
              <a:t>Hospodářská politika, 3. vyd. Ostrava: SOKRATES, 2013. ISBN 978-80-86572-76-5</a:t>
            </a:r>
          </a:p>
          <a:p>
            <a:pPr>
              <a:spcAft>
                <a:spcPts val="600"/>
              </a:spcAft>
            </a:pPr>
            <a:r>
              <a:rPr lang="cs-CZ" sz="2800" dirty="0"/>
              <a:t>SLANÝ A. a kol</a:t>
            </a:r>
            <a:r>
              <a:rPr lang="cs-CZ" sz="2800" dirty="0" smtClean="0"/>
              <a:t>., </a:t>
            </a:r>
            <a:r>
              <a:rPr lang="cs-CZ" sz="2800" dirty="0"/>
              <a:t>Makroekonomická analýza a hospodářská politika. 1. vyd. Praha: C. H. Beck 2003. ISBN 80-7179-738-3</a:t>
            </a:r>
          </a:p>
          <a:p>
            <a:r>
              <a:rPr lang="cs-CZ" sz="2800" dirty="0"/>
              <a:t>ŘÍCHOVÁ B</a:t>
            </a:r>
            <a:r>
              <a:rPr lang="cs-CZ" sz="2800" dirty="0" smtClean="0"/>
              <a:t>., </a:t>
            </a:r>
            <a:r>
              <a:rPr lang="cs-CZ" sz="2800" dirty="0"/>
              <a:t>Úvod do současné politologie. Srovnávací analýza demokratických politických systémů. Praha: Portál, 2007. ISBN </a:t>
            </a:r>
            <a:r>
              <a:rPr lang="cs-CZ" sz="2800" dirty="0" smtClean="0"/>
              <a:t>978-80-7367-348-2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rkýř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Arkýř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564</TotalTime>
  <Words>643</Words>
  <Application>Microsoft Office PowerPoint</Application>
  <PresentationFormat>Předvádění na obrazovce (4:3)</PresentationFormat>
  <Paragraphs>100</Paragraphs>
  <Slides>13</Slides>
  <Notes>3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13</vt:i4>
      </vt:variant>
    </vt:vector>
  </HeadingPairs>
  <TitlesOfParts>
    <vt:vector size="17" baseType="lpstr">
      <vt:lpstr>Calibri</vt:lpstr>
      <vt:lpstr>Wingdings</vt:lpstr>
      <vt:lpstr>Wingdings 2</vt:lpstr>
      <vt:lpstr>Arkýř</vt:lpstr>
      <vt:lpstr>    Teorie hospodářské politiky  (NPHPB)                             ZS 2021/2022</vt:lpstr>
      <vt:lpstr>Zajištění výuky</vt:lpstr>
      <vt:lpstr>Charakteristika předmětu</vt:lpstr>
      <vt:lpstr>Vymezení cíle předmětu</vt:lpstr>
      <vt:lpstr>Osnova předmětu</vt:lpstr>
      <vt:lpstr>Osnova předmětu</vt:lpstr>
      <vt:lpstr>Osnova předmětu</vt:lpstr>
      <vt:lpstr>Osnova předmětu</vt:lpstr>
      <vt:lpstr>Základní literatura</vt:lpstr>
      <vt:lpstr>Doporučená literatura</vt:lpstr>
      <vt:lpstr>Doporučené zdroje</vt:lpstr>
      <vt:lpstr>Zakončení předmětu</vt:lpstr>
      <vt:lpstr>Celkové hodnocení</vt:lpstr>
    </vt:vector>
  </TitlesOfParts>
  <Company>OPF SU Karvina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Hospodářská politika</dc:title>
  <dc:creator>Admins</dc:creator>
  <cp:lastModifiedBy>prigo_ek@outlook.cz</cp:lastModifiedBy>
  <cp:revision>136</cp:revision>
  <dcterms:created xsi:type="dcterms:W3CDTF">2015-02-19T14:22:13Z</dcterms:created>
  <dcterms:modified xsi:type="dcterms:W3CDTF">2021-08-28T16:59:27Z</dcterms:modified>
</cp:coreProperties>
</file>