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58" r:id="rId4"/>
    <p:sldId id="283" r:id="rId5"/>
    <p:sldId id="289" r:id="rId6"/>
    <p:sldId id="288" r:id="rId7"/>
    <p:sldId id="290" r:id="rId8"/>
    <p:sldId id="296" r:id="rId9"/>
    <p:sldId id="297" r:id="rId10"/>
    <p:sldId id="291" r:id="rId11"/>
    <p:sldId id="284" r:id="rId12"/>
    <p:sldId id="292" r:id="rId13"/>
    <p:sldId id="285" r:id="rId14"/>
    <p:sldId id="293" r:id="rId15"/>
    <p:sldId id="286" r:id="rId16"/>
    <p:sldId id="294" r:id="rId17"/>
    <p:sldId id="287" r:id="rId18"/>
    <p:sldId id="295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 DOVEDNOSTI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=""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=""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H</a:t>
            </a:r>
            <a:r>
              <a:rPr lang="pt-BR" b="1" dirty="0" smtClean="0">
                <a:solidFill>
                  <a:srgbClr val="002060"/>
                </a:solidFill>
              </a:rPr>
              <a:t>odnotící </a:t>
            </a:r>
            <a:r>
              <a:rPr lang="pt-BR" b="1" dirty="0">
                <a:solidFill>
                  <a:srgbClr val="002060"/>
                </a:solidFill>
              </a:rPr>
              <a:t>kritéria </a:t>
            </a:r>
            <a:r>
              <a:rPr lang="cs-CZ" b="1" dirty="0" smtClean="0">
                <a:solidFill>
                  <a:srgbClr val="002060"/>
                </a:solidFill>
              </a:rPr>
              <a:t>prezentace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90" y="673723"/>
            <a:ext cx="85321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b="1" dirty="0" smtClean="0"/>
              <a:t>Připravená</a:t>
            </a:r>
            <a:r>
              <a:rPr lang="cs-CZ" dirty="0" smtClean="0"/>
              <a:t> prezentace hodnocena podle </a:t>
            </a:r>
            <a:r>
              <a:rPr lang="cs-CZ" b="1" dirty="0" err="1"/>
              <a:t>Laswellova</a:t>
            </a:r>
            <a:r>
              <a:rPr lang="cs-CZ" dirty="0"/>
              <a:t> </a:t>
            </a:r>
            <a:r>
              <a:rPr lang="cs-CZ" dirty="0" smtClean="0"/>
              <a:t>pravidla.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Vědět</a:t>
            </a:r>
            <a:r>
              <a:rPr lang="cs-CZ" dirty="0"/>
              <a:t>, čeho chceme dosáhnout s orientací na výsledky (kdo, co, komu, jak).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Improvizovaná</a:t>
            </a:r>
            <a:r>
              <a:rPr lang="cs-CZ" dirty="0" smtClean="0"/>
              <a:t> prezentace hodnocena podle </a:t>
            </a:r>
            <a:r>
              <a:rPr lang="cs-CZ" b="1" dirty="0" err="1"/>
              <a:t>Pullitzerova</a:t>
            </a:r>
            <a:r>
              <a:rPr lang="cs-CZ" dirty="0"/>
              <a:t> </a:t>
            </a:r>
            <a:r>
              <a:rPr lang="cs-CZ" dirty="0" smtClean="0"/>
              <a:t>pravidla.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Říci </a:t>
            </a:r>
            <a:r>
              <a:rPr lang="cs-CZ" dirty="0"/>
              <a:t>nebo napsat to krátce (tak, aby to posluchači četli), barvitě (tak, aby je to zaujalo), jasně (tak, aby tomu rozuměli) a přesně (tak, aby se tím mohli řídit). </a:t>
            </a:r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7330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pl-PL" b="1" dirty="0">
                <a:solidFill>
                  <a:srgbClr val="002060"/>
                </a:solidFill>
              </a:rPr>
              <a:t>Prezentační technika </a:t>
            </a:r>
            <a:r>
              <a:rPr lang="pl-PL" b="1" dirty="0" smtClean="0">
                <a:solidFill>
                  <a:srgbClr val="002060"/>
                </a:solidFill>
              </a:rPr>
              <a:t> </a:t>
            </a:r>
            <a:r>
              <a:rPr lang="pl-PL" b="1" dirty="0">
                <a:solidFill>
                  <a:srgbClr val="002060"/>
                </a:solidFill>
              </a:rPr>
              <a:t/>
            </a:r>
            <a:br>
              <a:rPr lang="pl-PL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0283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Nástěnné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tabule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cs-CZ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Flipcharty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cs-CZ" b="1" dirty="0" smtClean="0">
                <a:solidFill>
                  <a:srgbClr val="000000"/>
                </a:solidFill>
              </a:rPr>
              <a:t>Monitory 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cs-CZ" b="1" dirty="0" smtClean="0">
                <a:solidFill>
                  <a:srgbClr val="000000"/>
                </a:solidFill>
              </a:rPr>
              <a:t> Projekce - Datová </a:t>
            </a:r>
            <a:r>
              <a:rPr lang="cs-CZ" b="1" dirty="0">
                <a:solidFill>
                  <a:srgbClr val="000000"/>
                </a:solidFill>
              </a:rPr>
              <a:t>projekce </a:t>
            </a:r>
            <a:r>
              <a:rPr lang="cs-CZ" b="1" dirty="0" smtClean="0">
                <a:solidFill>
                  <a:srgbClr val="000000"/>
                </a:solidFill>
              </a:rPr>
              <a:t>- Diaprojektory - Video  - </a:t>
            </a:r>
            <a:r>
              <a:rPr lang="cs-CZ" b="1" dirty="0" err="1" smtClean="0">
                <a:solidFill>
                  <a:srgbClr val="000000"/>
                </a:solidFill>
              </a:rPr>
              <a:t>Multivize</a:t>
            </a:r>
            <a:endParaRPr lang="cs-CZ" b="1" dirty="0" smtClean="0">
              <a:solidFill>
                <a:srgbClr val="000000"/>
              </a:solidFill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</a:rPr>
              <a:t> </a:t>
            </a:r>
            <a:endParaRPr lang="cs-CZ" b="1" dirty="0"/>
          </a:p>
          <a:p>
            <a:pPr algn="just"/>
            <a:r>
              <a:rPr lang="cs-CZ" dirty="0" smtClean="0"/>
              <a:t>Mezi </a:t>
            </a:r>
            <a:r>
              <a:rPr lang="cs-CZ" b="1" dirty="0" smtClean="0"/>
              <a:t>zásady</a:t>
            </a:r>
            <a:r>
              <a:rPr lang="cs-CZ" dirty="0" smtClean="0"/>
              <a:t> počítačové prezentace patří: </a:t>
            </a:r>
          </a:p>
          <a:p>
            <a:pPr algn="just"/>
            <a:endParaRPr lang="cs-CZ" dirty="0" smtClean="0"/>
          </a:p>
          <a:p>
            <a:pPr marL="342900" indent="-342900" algn="just">
              <a:buAutoNum type="arabicParenR"/>
            </a:pPr>
            <a:r>
              <a:rPr lang="cs-CZ" dirty="0" smtClean="0"/>
              <a:t>Volba </a:t>
            </a:r>
            <a:r>
              <a:rPr lang="cs-CZ" dirty="0"/>
              <a:t>kontrastních barev a vhodného pozadí. </a:t>
            </a:r>
            <a:endParaRPr lang="cs-CZ" dirty="0" smtClean="0"/>
          </a:p>
          <a:p>
            <a:pPr marL="342900" indent="-342900" algn="just">
              <a:buAutoNum type="arabicParenR"/>
            </a:pPr>
            <a:endParaRPr lang="cs-CZ" dirty="0"/>
          </a:p>
          <a:p>
            <a:pPr algn="just"/>
            <a:r>
              <a:rPr lang="cs-CZ" dirty="0"/>
              <a:t>2) Dostatečně velké obrázky se zřetelnými barvami</a:t>
            </a:r>
            <a:r>
              <a:rPr lang="cs-CZ" dirty="0" smtClean="0"/>
              <a:t>.</a:t>
            </a:r>
          </a:p>
          <a:p>
            <a:pPr algn="just"/>
            <a:r>
              <a:rPr lang="cs-CZ" dirty="0" smtClean="0"/>
              <a:t> </a:t>
            </a:r>
            <a:endParaRPr lang="cs-CZ" dirty="0"/>
          </a:p>
          <a:p>
            <a:pPr algn="just"/>
            <a:r>
              <a:rPr lang="cs-CZ" dirty="0"/>
              <a:t>3) Dostatečně velký stručný text s bezpatkovým písmem</a:t>
            </a:r>
            <a:r>
              <a:rPr lang="cs-CZ" dirty="0" smtClean="0"/>
              <a:t>.</a:t>
            </a:r>
          </a:p>
          <a:p>
            <a:pPr algn="just"/>
            <a:r>
              <a:rPr lang="cs-CZ" dirty="0" smtClean="0"/>
              <a:t> </a:t>
            </a:r>
            <a:endParaRPr lang="cs-CZ" dirty="0"/>
          </a:p>
          <a:p>
            <a:pPr algn="just"/>
            <a:r>
              <a:rPr lang="pt-BR" dirty="0"/>
              <a:t>4) Vhodná volba fontu a délky prezentace. </a:t>
            </a:r>
            <a:endParaRPr lang="cs-CZ" dirty="0" smtClean="0"/>
          </a:p>
          <a:p>
            <a:pPr algn="just"/>
            <a:endParaRPr lang="pt-BR" dirty="0"/>
          </a:p>
          <a:p>
            <a:pPr algn="just"/>
            <a:r>
              <a:rPr lang="cs-CZ" dirty="0"/>
              <a:t>5) Využívání grafů, schémat, tabulek.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/>
              <a:t>6) Animace v přiměřeném měřítku. 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pl-PL" b="1" dirty="0">
                <a:solidFill>
                  <a:srgbClr val="002060"/>
                </a:solidFill>
              </a:rPr>
              <a:t>V</a:t>
            </a:r>
            <a:r>
              <a:rPr lang="pl-PL" b="1" dirty="0" smtClean="0">
                <a:solidFill>
                  <a:srgbClr val="002060"/>
                </a:solidFill>
              </a:rPr>
              <a:t>izualizace </a:t>
            </a:r>
            <a:r>
              <a:rPr lang="pl-PL" b="1" dirty="0">
                <a:solidFill>
                  <a:srgbClr val="002060"/>
                </a:solidFill>
              </a:rPr>
              <a:t>prezentace </a:t>
            </a:r>
            <a:br>
              <a:rPr lang="pl-PL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028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pPr algn="just"/>
            <a:r>
              <a:rPr lang="cs-CZ" b="1" dirty="0" smtClean="0"/>
              <a:t>Příprava vizualizace: </a:t>
            </a:r>
          </a:p>
          <a:p>
            <a:pPr algn="just"/>
            <a:endParaRPr lang="cs-CZ" b="1" dirty="0"/>
          </a:p>
          <a:p>
            <a:pPr algn="just"/>
            <a:r>
              <a:rPr lang="cs-CZ" dirty="0" smtClean="0"/>
              <a:t>1) Cestou </a:t>
            </a:r>
            <a:r>
              <a:rPr lang="cs-CZ" dirty="0"/>
              <a:t>k obrazovému ztvárnění hlavních myšlenek prezentace je </a:t>
            </a:r>
            <a:r>
              <a:rPr lang="cs-CZ" b="1" dirty="0"/>
              <a:t>vizuální plán</a:t>
            </a:r>
            <a:r>
              <a:rPr lang="cs-CZ" dirty="0"/>
              <a:t>. </a:t>
            </a:r>
            <a:endParaRPr lang="cs-CZ" dirty="0" smtClean="0"/>
          </a:p>
          <a:p>
            <a:pPr marL="342900" indent="-342900" algn="just">
              <a:buAutoNum type="arabicParenR"/>
            </a:pPr>
            <a:endParaRPr lang="cs-CZ" dirty="0"/>
          </a:p>
          <a:p>
            <a:pPr algn="just"/>
            <a:r>
              <a:rPr lang="cs-CZ" dirty="0"/>
              <a:t>2) Vizualizace obsahů věcné podstaty má na rozdíl od abstraktní </a:t>
            </a:r>
            <a:r>
              <a:rPr lang="cs-CZ" b="1" dirty="0"/>
              <a:t>názornou </a:t>
            </a:r>
            <a:r>
              <a:rPr lang="cs-CZ" dirty="0"/>
              <a:t>podobu</a:t>
            </a:r>
            <a:r>
              <a:rPr lang="cs-CZ" dirty="0" smtClean="0"/>
              <a:t>.</a:t>
            </a:r>
          </a:p>
          <a:p>
            <a:pPr algn="just"/>
            <a:r>
              <a:rPr lang="cs-CZ" dirty="0" smtClean="0"/>
              <a:t> </a:t>
            </a:r>
            <a:endParaRPr lang="cs-CZ" dirty="0"/>
          </a:p>
          <a:p>
            <a:pPr algn="just"/>
            <a:r>
              <a:rPr lang="cs-CZ" dirty="0"/>
              <a:t>3) Obrazové ztvárnění postupuje od grafického nápadu až k </a:t>
            </a:r>
            <a:r>
              <a:rPr lang="cs-CZ" b="1" dirty="0"/>
              <a:t>„</a:t>
            </a:r>
            <a:r>
              <a:rPr lang="cs-CZ" b="1" dirty="0" err="1"/>
              <a:t>superfólii</a:t>
            </a:r>
            <a:r>
              <a:rPr lang="cs-CZ" b="1" dirty="0" smtClean="0"/>
              <a:t>“</a:t>
            </a:r>
            <a:r>
              <a:rPr lang="cs-CZ" dirty="0" smtClean="0"/>
              <a:t>.</a:t>
            </a:r>
          </a:p>
          <a:p>
            <a:pPr algn="just"/>
            <a:r>
              <a:rPr lang="cs-CZ" dirty="0" smtClean="0"/>
              <a:t> </a:t>
            </a:r>
            <a:endParaRPr lang="cs-CZ" dirty="0"/>
          </a:p>
          <a:p>
            <a:pPr algn="just"/>
            <a:r>
              <a:rPr lang="cs-CZ" dirty="0"/>
              <a:t>4) Realizace grafických představ je </a:t>
            </a:r>
            <a:r>
              <a:rPr lang="cs-CZ" b="1" dirty="0"/>
              <a:t>konkrétní </a:t>
            </a:r>
            <a:r>
              <a:rPr lang="cs-CZ" dirty="0"/>
              <a:t>vytváření vizuálních prostředků.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4163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Prostředky verbální komunikace (psané a mluvené komunikáty) 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70610" y="987574"/>
            <a:ext cx="86938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Prostředky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verbální komunikace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jsou prostředky zvukového a písemného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dorozumívání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pomocí slov a znakovými symboly příslušného jazyka.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/>
              <a:t>Prostředky verbální komunikace jsou </a:t>
            </a:r>
            <a:r>
              <a:rPr lang="cs-CZ" b="1" dirty="0"/>
              <a:t>otázky </a:t>
            </a:r>
            <a:r>
              <a:rPr lang="cs-CZ" dirty="0"/>
              <a:t>a </a:t>
            </a:r>
            <a:r>
              <a:rPr lang="cs-CZ" b="1" dirty="0"/>
              <a:t>vyjadřovací styly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Otázky</a:t>
            </a:r>
            <a:r>
              <a:rPr lang="cs-CZ" dirty="0"/>
              <a:t> -</a:t>
            </a:r>
            <a:r>
              <a:rPr lang="cs-CZ" dirty="0" smtClean="0"/>
              <a:t> otevřené, uzavřené, alternativní, sugestivní, kontrolní, </a:t>
            </a:r>
            <a:r>
              <a:rPr lang="cs-CZ" dirty="0"/>
              <a:t>p</a:t>
            </a:r>
            <a:r>
              <a:rPr lang="cs-CZ" dirty="0" smtClean="0"/>
              <a:t>rotiotázky 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/>
              <a:t>Vyjadřovací styly </a:t>
            </a:r>
            <a:r>
              <a:rPr lang="cs-CZ" b="1" dirty="0" smtClean="0"/>
              <a:t>- </a:t>
            </a:r>
            <a:r>
              <a:rPr lang="cs-CZ" dirty="0"/>
              <a:t>prostě </a:t>
            </a:r>
            <a:r>
              <a:rPr lang="cs-CZ" dirty="0" smtClean="0"/>
              <a:t>sdělovací, odborný (administrativní, publicistický, umělecký)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Slohové útvary </a:t>
            </a:r>
            <a:r>
              <a:rPr lang="cs-CZ" dirty="0"/>
              <a:t>-</a:t>
            </a:r>
            <a:r>
              <a:rPr lang="cs-CZ" dirty="0" smtClean="0"/>
              <a:t> poezie, próza, drama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Komunikát</a:t>
            </a:r>
            <a:r>
              <a:rPr lang="cs-CZ" dirty="0" smtClean="0"/>
              <a:t> - psaný, mluvený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Prostředky verbální komunikace </a:t>
            </a:r>
            <a:r>
              <a:rPr lang="cs-CZ" b="1" dirty="0" smtClean="0">
                <a:solidFill>
                  <a:srgbClr val="002060"/>
                </a:solidFill>
              </a:rPr>
              <a:t>(média) 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70610" y="987574"/>
            <a:ext cx="86938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b="1" dirty="0"/>
              <a:t>Média </a:t>
            </a:r>
            <a:r>
              <a:rPr lang="cs-CZ" dirty="0"/>
              <a:t>jsou materiálně technické prostředky, jimiž se realizuje masová sociální </a:t>
            </a:r>
            <a:r>
              <a:rPr lang="cs-CZ" dirty="0" smtClean="0"/>
              <a:t>komunikace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Psaná </a:t>
            </a:r>
            <a:r>
              <a:rPr lang="cs-CZ" dirty="0"/>
              <a:t>média </a:t>
            </a:r>
            <a:r>
              <a:rPr lang="cs-CZ" dirty="0" smtClean="0"/>
              <a:t>jsou tiskoviny </a:t>
            </a:r>
            <a:r>
              <a:rPr lang="cs-CZ" dirty="0"/>
              <a:t>(noviny, časopisy, knihy). </a:t>
            </a:r>
            <a:endParaRPr lang="cs-CZ" dirty="0" smtClean="0"/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Elektronická </a:t>
            </a:r>
            <a:r>
              <a:rPr lang="cs-CZ" dirty="0"/>
              <a:t>media </a:t>
            </a:r>
            <a:r>
              <a:rPr lang="cs-CZ" dirty="0" smtClean="0"/>
              <a:t>jsou (rozhlas</a:t>
            </a:r>
            <a:r>
              <a:rPr lang="cs-CZ" dirty="0"/>
              <a:t>, televize, film, </a:t>
            </a:r>
            <a:r>
              <a:rPr lang="cs-CZ" dirty="0" smtClean="0"/>
              <a:t>videoprogramy). </a:t>
            </a:r>
            <a:r>
              <a:rPr lang="cs-CZ" dirty="0"/>
              <a:t>M</a:t>
            </a:r>
            <a:r>
              <a:rPr lang="da-DK" dirty="0" smtClean="0"/>
              <a:t>ají </a:t>
            </a:r>
            <a:r>
              <a:rPr lang="da-DK" dirty="0"/>
              <a:t>schopnost </a:t>
            </a:r>
            <a:r>
              <a:rPr lang="da-DK" dirty="0" smtClean="0"/>
              <a:t>informovat</a:t>
            </a:r>
            <a:r>
              <a:rPr lang="cs-CZ" dirty="0" smtClean="0"/>
              <a:t>, </a:t>
            </a:r>
            <a:r>
              <a:rPr lang="cs-CZ" dirty="0"/>
              <a:t>přesvědčovat, ovlivňovat a manipulovat </a:t>
            </a:r>
            <a:r>
              <a:rPr lang="da-DK" dirty="0"/>
              <a:t>velké populace lidí</a:t>
            </a:r>
            <a:r>
              <a:rPr lang="cs-CZ" dirty="0" smtClean="0"/>
              <a:t>. Význam v roli </a:t>
            </a:r>
            <a:r>
              <a:rPr lang="cs-CZ" dirty="0"/>
              <a:t>zprostředkovatele osvěty a učení. Mají ovšem </a:t>
            </a:r>
            <a:r>
              <a:rPr lang="cs-CZ" dirty="0" smtClean="0"/>
              <a:t>negativní </a:t>
            </a:r>
            <a:r>
              <a:rPr lang="cs-CZ" dirty="0"/>
              <a:t>dopady prezentací projevů vulgárního chování, násilí a agresivity. </a:t>
            </a:r>
            <a:r>
              <a:rPr lang="da-DK" dirty="0" smtClean="0"/>
              <a:t>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328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Typy neverbálních prostředků </a:t>
            </a:r>
            <a:r>
              <a:rPr lang="cs-CZ" b="1" dirty="0" smtClean="0">
                <a:solidFill>
                  <a:srgbClr val="002060"/>
                </a:solidFill>
              </a:rPr>
              <a:t>komunikace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987574"/>
            <a:ext cx="88924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Zdrojem neverbální komunikace s ostatními je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mimika obličeje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jako výraz a zrcadlo emocí.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První </a:t>
            </a:r>
            <a:r>
              <a:rPr lang="cs-CZ" dirty="0"/>
              <a:t>z atributů řeči těla jsou </a:t>
            </a:r>
            <a:r>
              <a:rPr lang="cs-CZ" b="1" dirty="0"/>
              <a:t>pohledy </a:t>
            </a:r>
            <a:r>
              <a:rPr lang="cs-CZ" b="1" dirty="0" smtClean="0"/>
              <a:t>oči,</a:t>
            </a:r>
            <a:r>
              <a:rPr lang="cs-CZ" b="1" dirty="0"/>
              <a:t> držení </a:t>
            </a:r>
            <a:r>
              <a:rPr lang="cs-CZ" b="1" dirty="0" smtClean="0"/>
              <a:t>těla/</a:t>
            </a:r>
            <a:r>
              <a:rPr lang="cs-CZ" b="1" dirty="0" err="1" smtClean="0"/>
              <a:t>posturika</a:t>
            </a:r>
            <a:r>
              <a:rPr lang="cs-CZ" b="1" dirty="0" smtClean="0"/>
              <a:t>.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Gesta/</a:t>
            </a:r>
            <a:r>
              <a:rPr lang="cs-CZ" b="1" dirty="0" err="1" smtClean="0"/>
              <a:t>gestika</a:t>
            </a:r>
            <a:r>
              <a:rPr lang="cs-CZ" b="1" dirty="0" smtClean="0"/>
              <a:t> - Pohyby </a:t>
            </a:r>
            <a:r>
              <a:rPr lang="cs-CZ" b="1" dirty="0"/>
              <a:t>celým </a:t>
            </a:r>
            <a:r>
              <a:rPr lang="cs-CZ" dirty="0"/>
              <a:t>nebo </a:t>
            </a:r>
            <a:r>
              <a:rPr lang="cs-CZ" b="1" dirty="0"/>
              <a:t>částmi </a:t>
            </a:r>
            <a:r>
              <a:rPr lang="cs-CZ" b="1" dirty="0" smtClean="0"/>
              <a:t>těla/</a:t>
            </a:r>
            <a:r>
              <a:rPr lang="cs-CZ" b="1" dirty="0" err="1" smtClean="0"/>
              <a:t>kinezika</a:t>
            </a:r>
            <a:r>
              <a:rPr lang="cs-CZ" b="1" dirty="0" smtClean="0"/>
              <a:t> - Doteky/</a:t>
            </a:r>
            <a:r>
              <a:rPr lang="cs-CZ" b="1" dirty="0" err="1" smtClean="0"/>
              <a:t>haptika</a:t>
            </a:r>
            <a:r>
              <a:rPr lang="cs-CZ" b="1" dirty="0"/>
              <a:t> </a:t>
            </a:r>
            <a:r>
              <a:rPr lang="cs-CZ" b="1" dirty="0" smtClean="0"/>
              <a:t>- Teritorium -</a:t>
            </a:r>
          </a:p>
          <a:p>
            <a:pPr algn="just"/>
            <a:r>
              <a:rPr lang="cs-CZ" b="1" dirty="0" smtClean="0"/>
              <a:t>Vzdálenost/</a:t>
            </a:r>
            <a:r>
              <a:rPr lang="cs-CZ" b="1" dirty="0" err="1" smtClean="0"/>
              <a:t>proxemika</a:t>
            </a:r>
            <a:r>
              <a:rPr lang="cs-CZ" b="1" dirty="0" smtClean="0"/>
              <a:t> </a:t>
            </a:r>
            <a:r>
              <a:rPr lang="cs-CZ" dirty="0" smtClean="0"/>
              <a:t>(intimní, osobní, skupinoví/sociální, veřejná)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/>
              <a:t>Časové </a:t>
            </a:r>
            <a:r>
              <a:rPr lang="cs-CZ" b="1" dirty="0" smtClean="0"/>
              <a:t>souvislosti </a:t>
            </a:r>
            <a:r>
              <a:rPr lang="cs-CZ" dirty="0"/>
              <a:t>jsou strukturou časových vstupů do komunikace s </a:t>
            </a:r>
            <a:r>
              <a:rPr lang="cs-CZ" dirty="0" smtClean="0"/>
              <a:t>druhými.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Neurovegetativní </a:t>
            </a:r>
            <a:r>
              <a:rPr lang="cs-CZ" b="1" dirty="0"/>
              <a:t>reakce </a:t>
            </a:r>
            <a:r>
              <a:rPr lang="cs-CZ" dirty="0"/>
              <a:t>jsou způsoby, kterými jedinec reaguje na působící podněty. </a:t>
            </a:r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51434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</a:t>
            </a:r>
            <a:r>
              <a:rPr lang="cs-CZ" b="1" dirty="0" smtClean="0">
                <a:solidFill>
                  <a:srgbClr val="002060"/>
                </a:solidFill>
              </a:rPr>
              <a:t>aralingvistické </a:t>
            </a:r>
            <a:r>
              <a:rPr lang="cs-CZ" b="1" dirty="0">
                <a:solidFill>
                  <a:srgbClr val="002060"/>
                </a:solidFill>
              </a:rPr>
              <a:t>prostředky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892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/>
              <a:t>Paralingvistické prostředky </a:t>
            </a:r>
            <a:r>
              <a:rPr lang="cs-CZ" dirty="0" smtClean="0"/>
              <a:t>jsou</a:t>
            </a:r>
            <a:r>
              <a:rPr lang="cs-CZ" b="1" dirty="0" smtClean="0"/>
              <a:t> </a:t>
            </a:r>
            <a:r>
              <a:rPr lang="cs-CZ" dirty="0" smtClean="0"/>
              <a:t>souhrnem </a:t>
            </a:r>
            <a:r>
              <a:rPr lang="cs-CZ" dirty="0"/>
              <a:t>hlasových prostředků typických </a:t>
            </a:r>
            <a:endParaRPr lang="cs-CZ" dirty="0" smtClean="0"/>
          </a:p>
          <a:p>
            <a:pPr algn="just"/>
            <a:r>
              <a:rPr lang="cs-CZ" dirty="0" smtClean="0"/>
              <a:t>pro každého </a:t>
            </a:r>
            <a:r>
              <a:rPr lang="cs-CZ" dirty="0"/>
              <a:t>jedince. </a:t>
            </a:r>
            <a:r>
              <a:rPr lang="cs-CZ" dirty="0" smtClean="0"/>
              <a:t>První z nich </a:t>
            </a:r>
            <a:r>
              <a:rPr lang="cs-CZ" b="1" dirty="0" smtClean="0"/>
              <a:t>(barva hlasu)</a:t>
            </a:r>
            <a:r>
              <a:rPr lang="cs-CZ" dirty="0" smtClean="0"/>
              <a:t> </a:t>
            </a:r>
            <a:r>
              <a:rPr lang="cs-CZ" dirty="0"/>
              <a:t>je vrozená a nemůžeme </a:t>
            </a:r>
            <a:r>
              <a:rPr lang="cs-CZ" dirty="0" smtClean="0"/>
              <a:t>ji ovlivnit. </a:t>
            </a:r>
            <a:endParaRPr lang="cs-CZ" b="1" dirty="0" smtClean="0"/>
          </a:p>
          <a:p>
            <a:pPr algn="just"/>
            <a:r>
              <a:rPr lang="cs-CZ" dirty="0" smtClean="0"/>
              <a:t>Ostatní paralingvistické prostředky:</a:t>
            </a:r>
            <a:endParaRPr lang="cs-CZ" dirty="0"/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1) hlasitost/intenzita</a:t>
            </a:r>
          </a:p>
          <a:p>
            <a:pPr algn="just"/>
            <a:r>
              <a:rPr lang="cs-CZ" b="1" dirty="0" smtClean="0"/>
              <a:t>2) intonace </a:t>
            </a:r>
          </a:p>
          <a:p>
            <a:pPr algn="just"/>
            <a:r>
              <a:rPr lang="cs-CZ" b="1" dirty="0" smtClean="0"/>
              <a:t>3) artikulace</a:t>
            </a:r>
          </a:p>
          <a:p>
            <a:pPr algn="just"/>
            <a:r>
              <a:rPr lang="cs-CZ" b="1" dirty="0" smtClean="0"/>
              <a:t>4) objem řeči </a:t>
            </a:r>
          </a:p>
          <a:p>
            <a:pPr algn="just"/>
            <a:r>
              <a:rPr lang="cs-CZ" b="1" dirty="0" smtClean="0"/>
              <a:t>5) intruze</a:t>
            </a:r>
          </a:p>
          <a:p>
            <a:pPr algn="just"/>
            <a:r>
              <a:rPr lang="cs-CZ" b="1" dirty="0" smtClean="0"/>
              <a:t>6) stabilita </a:t>
            </a:r>
          </a:p>
          <a:p>
            <a:pPr algn="just"/>
            <a:r>
              <a:rPr lang="cs-CZ" b="1" dirty="0" smtClean="0"/>
              <a:t>7) tempo řeči </a:t>
            </a:r>
          </a:p>
          <a:p>
            <a:pPr algn="just"/>
            <a:r>
              <a:rPr lang="cs-CZ" b="1" dirty="0" smtClean="0"/>
              <a:t>8) plynulost projevu</a:t>
            </a:r>
          </a:p>
          <a:p>
            <a:pPr algn="just"/>
            <a:r>
              <a:rPr lang="cs-CZ" b="1" dirty="0" smtClean="0"/>
              <a:t>9) frázování </a:t>
            </a:r>
          </a:p>
          <a:p>
            <a:pPr algn="just"/>
            <a:r>
              <a:rPr lang="cs-CZ" b="1" dirty="0" smtClean="0"/>
              <a:t>10) redundance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9177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Prostředky dramatizace mluveného projevu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8220" y="736185"/>
            <a:ext cx="79381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Jazykové dramatizační prostředky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jsou aplikovány v dramatizaci mluveného projevu myšlenkovým postupem.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</a:rPr>
              <a:t>Zatraktivnit </a:t>
            </a:r>
            <a:r>
              <a:rPr lang="cs-CZ" dirty="0">
                <a:solidFill>
                  <a:srgbClr val="000000"/>
                </a:solidFill>
              </a:rPr>
              <a:t>mluvený projev lze s pomocí: </a:t>
            </a:r>
            <a:endParaRPr lang="cs-CZ" dirty="0" smtClean="0">
              <a:solidFill>
                <a:srgbClr val="000000"/>
              </a:solidFill>
            </a:endParaRPr>
          </a:p>
          <a:p>
            <a:pPr algn="just"/>
            <a:endParaRPr lang="cs-CZ" dirty="0"/>
          </a:p>
          <a:p>
            <a:pPr algn="just"/>
            <a:r>
              <a:rPr lang="cs-CZ" dirty="0"/>
              <a:t>1) Dramatizace v textu. </a:t>
            </a:r>
          </a:p>
          <a:p>
            <a:pPr algn="just"/>
            <a:r>
              <a:rPr lang="cs-CZ" dirty="0"/>
              <a:t>2) Dramatizační otázkou. </a:t>
            </a:r>
          </a:p>
          <a:p>
            <a:pPr algn="just"/>
            <a:r>
              <a:rPr lang="cs-CZ" dirty="0"/>
              <a:t>3) Přímou řečí. </a:t>
            </a:r>
          </a:p>
          <a:p>
            <a:pPr algn="just"/>
            <a:r>
              <a:rPr lang="cs-CZ" dirty="0"/>
              <a:t>4) Větnou stavbou s krátkými větami za sebou. </a:t>
            </a:r>
          </a:p>
          <a:p>
            <a:pPr algn="just"/>
            <a:r>
              <a:rPr lang="cs-CZ" dirty="0"/>
              <a:t>5) Slovosledem s neobvyklým postavením slov. </a:t>
            </a:r>
          </a:p>
          <a:p>
            <a:pPr algn="just"/>
            <a:r>
              <a:rPr lang="cs-CZ" dirty="0"/>
              <a:t>6) Amplifikací s několikanásobným pojmenováním stejného jevu. </a:t>
            </a:r>
          </a:p>
          <a:p>
            <a:pPr algn="just"/>
            <a:r>
              <a:rPr lang="cs-CZ" dirty="0"/>
              <a:t>7) Dramatizací ve zvukové stránce řeči pomocí změn v intenzitě a výšce hlasu, </a:t>
            </a:r>
            <a:r>
              <a:rPr lang="cs-CZ" dirty="0" smtClean="0"/>
              <a:t>důrazem </a:t>
            </a:r>
            <a:r>
              <a:rPr lang="cs-CZ" dirty="0"/>
              <a:t>a přízvukem, včetně použití pauz. </a:t>
            </a:r>
          </a:p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022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23478"/>
            <a:ext cx="744419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Neverbální dramatizační prostředky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7770" y="699542"/>
            <a:ext cx="79381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/>
              <a:t>Neverbální dramatizační prostředky </a:t>
            </a:r>
            <a:r>
              <a:rPr lang="cs-CZ" dirty="0"/>
              <a:t>mají (nejde-li o balet či pantomimu) </a:t>
            </a:r>
            <a:r>
              <a:rPr lang="cs-CZ" dirty="0" smtClean="0"/>
              <a:t>doprovodnou </a:t>
            </a:r>
            <a:r>
              <a:rPr lang="cs-CZ" dirty="0"/>
              <a:t>funkci k verbálním prostředkům.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Jedná </a:t>
            </a:r>
            <a:r>
              <a:rPr lang="cs-CZ" dirty="0"/>
              <a:t>se o gestikulaci, mimiku a zrakový kontakt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Řečnické triky:</a:t>
            </a:r>
          </a:p>
          <a:p>
            <a:pPr algn="just"/>
            <a:endParaRPr lang="cs-CZ" b="1" dirty="0"/>
          </a:p>
          <a:p>
            <a:r>
              <a:rPr lang="cs-CZ" dirty="0"/>
              <a:t>Motto, slogan 	Slib, práce s chybou 	Na závěr přidat „bonbón“ </a:t>
            </a:r>
            <a:r>
              <a:rPr lang="cs-CZ"/>
              <a:t>	</a:t>
            </a:r>
            <a:endParaRPr lang="cs-CZ" smtClean="0"/>
          </a:p>
          <a:p>
            <a:endParaRPr lang="cs-CZ" dirty="0"/>
          </a:p>
          <a:p>
            <a:r>
              <a:rPr lang="cs-CZ" dirty="0"/>
              <a:t>Citová upoutávka 	Práce s pauzami a otázky 	Čísla a statistiky, odkazy 	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0216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1148238"/>
            <a:ext cx="9143999" cy="25314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Důležité </a:t>
            </a:r>
            <a:r>
              <a:rPr lang="cs-CZ" sz="1600" b="1" dirty="0">
                <a:solidFill>
                  <a:srgbClr val="002060"/>
                </a:solidFill>
              </a:rPr>
              <a:t>je pamatovat si, že dobří řečníci se nerodí, ale vytvářejí.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Veřejný </a:t>
            </a:r>
            <a:r>
              <a:rPr lang="cs-CZ" sz="1600" b="1" dirty="0">
                <a:solidFill>
                  <a:srgbClr val="002060"/>
                </a:solidFill>
              </a:rPr>
              <a:t>projev kultivují jejich komunikační dovednosti, jak jasně a věcně vysvětlit téma, utřídit sdělení, aby bylo jasné a přesvědčivé.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Řečníci </a:t>
            </a:r>
            <a:r>
              <a:rPr lang="cs-CZ" sz="1600" b="1" dirty="0">
                <a:solidFill>
                  <a:srgbClr val="002060"/>
                </a:solidFill>
              </a:rPr>
              <a:t>potřebují rozvíjet logické, emocionální a etické výzvy k </a:t>
            </a:r>
            <a:r>
              <a:rPr lang="cs-CZ" sz="1600" b="1" dirty="0" smtClean="0">
                <a:solidFill>
                  <a:srgbClr val="002060"/>
                </a:solidFill>
              </a:rPr>
              <a:t>podpoře </a:t>
            </a:r>
            <a:r>
              <a:rPr lang="cs-CZ" sz="1600" b="1" dirty="0">
                <a:solidFill>
                  <a:srgbClr val="002060"/>
                </a:solidFill>
              </a:rPr>
              <a:t>vlastních argumentů, komunikovat důvěryhodně a zdokonalovat naslouchání.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Neverbální </a:t>
            </a:r>
            <a:r>
              <a:rPr lang="cs-CZ" sz="1600" b="1" dirty="0">
                <a:solidFill>
                  <a:srgbClr val="002060"/>
                </a:solidFill>
              </a:rPr>
              <a:t>sdělení může ve vztahu k verbální zprávě vystupovat jako opakování a zesílení </a:t>
            </a:r>
            <a:r>
              <a:rPr lang="cs-CZ" sz="1600" b="1" dirty="0" smtClean="0">
                <a:solidFill>
                  <a:srgbClr val="002060"/>
                </a:solidFill>
              </a:rPr>
              <a:t>verbální </a:t>
            </a:r>
            <a:r>
              <a:rPr lang="cs-CZ" sz="1600" b="1" dirty="0">
                <a:solidFill>
                  <a:srgbClr val="002060"/>
                </a:solidFill>
              </a:rPr>
              <a:t>zprávy, odpor a reakce na verbální zprávu neverbálními signály, důkaz, doplnění nebo regulace verbální zprávy.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V </a:t>
            </a:r>
            <a:r>
              <a:rPr lang="cs-CZ" sz="1600" b="1" dirty="0">
                <a:solidFill>
                  <a:srgbClr val="002060"/>
                </a:solidFill>
              </a:rPr>
              <a:t>neverbálním chování je nejvyšší důraz kladen na neverbální projevy v oblasti obličeje a hlavy. Na druhém místě jsou pohyby paží a rukou a pak teprve pohyby a pozice těla a nohou. 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>
                <a:solidFill>
                  <a:schemeClr val="bg1"/>
                </a:solidFill>
              </a:rPr>
              <a:t>P</a:t>
            </a:r>
            <a:r>
              <a:rPr lang="pl-PL" sz="3000" b="1" dirty="0" smtClean="0">
                <a:solidFill>
                  <a:schemeClr val="bg1"/>
                </a:solidFill>
              </a:rPr>
              <a:t>rezentace jako </a:t>
            </a:r>
          </a:p>
          <a:p>
            <a:r>
              <a:rPr lang="pl-PL" sz="3000" b="1" dirty="0" smtClean="0">
                <a:solidFill>
                  <a:schemeClr val="bg1"/>
                </a:solidFill>
              </a:rPr>
              <a:t>komunikační dovednost</a:t>
            </a:r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85667"/>
            <a:ext cx="3604568" cy="36660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Potřeba kvalitní prezentace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800" b="1" dirty="0">
                <a:solidFill>
                  <a:srgbClr val="002060"/>
                </a:solidFill>
              </a:rPr>
              <a:t>Vytváření prezentace a hodnotící kritéria </a:t>
            </a:r>
            <a:r>
              <a:rPr lang="cs-CZ" sz="1800" b="1" dirty="0" smtClean="0">
                <a:solidFill>
                  <a:srgbClr val="002060"/>
                </a:solidFill>
              </a:rPr>
              <a:t>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800" b="1" dirty="0">
                <a:solidFill>
                  <a:srgbClr val="002060"/>
                </a:solidFill>
              </a:rPr>
              <a:t>Prezentační technika a vizualizace prezentace </a:t>
            </a:r>
            <a:endParaRPr lang="pl-PL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Prostředky verbální komunikace (psané a mluvené komunikáty) </a:t>
            </a:r>
            <a:endParaRPr lang="cs-CZ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</a:rPr>
              <a:t>Typy neverbálních </a:t>
            </a:r>
            <a:r>
              <a:rPr lang="cs-CZ" sz="1800" b="1" dirty="0">
                <a:solidFill>
                  <a:srgbClr val="002060"/>
                </a:solidFill>
              </a:rPr>
              <a:t>prostředků komunikace a paralingvistické </a:t>
            </a:r>
            <a:r>
              <a:rPr lang="cs-CZ" sz="1800" b="1" dirty="0" smtClean="0">
                <a:solidFill>
                  <a:srgbClr val="002060"/>
                </a:solidFill>
              </a:rPr>
              <a:t>prostředky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Prostředky dramatizace mluveného projevu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cap="all" dirty="0" smtClean="0">
                <a:solidFill>
                  <a:schemeClr val="bg1">
                    <a:lumMod val="95000"/>
                  </a:schemeClr>
                </a:solidFill>
              </a:rPr>
              <a:t>PREZENTACE JAKO KOMUNIKAČNÍ DOVEDNOST</a:t>
            </a:r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12823"/>
            <a:ext cx="3432719" cy="35103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je: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Vybrat </a:t>
            </a:r>
            <a:r>
              <a:rPr lang="cs-CZ" sz="1400" dirty="0">
                <a:solidFill>
                  <a:srgbClr val="002060"/>
                </a:solidFill>
              </a:rPr>
              <a:t>si nejvhodnější typ prezentace.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Sestavit </a:t>
            </a:r>
            <a:r>
              <a:rPr lang="cs-CZ" sz="1400" dirty="0">
                <a:solidFill>
                  <a:srgbClr val="002060"/>
                </a:solidFill>
              </a:rPr>
              <a:t>osnovu mluveného projevu.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Vytvořit </a:t>
            </a:r>
            <a:r>
              <a:rPr lang="cs-CZ" sz="1400" dirty="0">
                <a:solidFill>
                  <a:srgbClr val="002060"/>
                </a:solidFill>
              </a:rPr>
              <a:t>dojem v úvodu a závěru vlastní prezentace. </a:t>
            </a:r>
          </a:p>
          <a:p>
            <a:r>
              <a:rPr lang="cs-CZ" sz="1400" dirty="0">
                <a:solidFill>
                  <a:srgbClr val="002060"/>
                </a:solidFill>
              </a:rPr>
              <a:t>V</a:t>
            </a:r>
            <a:r>
              <a:rPr lang="cs-CZ" sz="1400" dirty="0" smtClean="0">
                <a:solidFill>
                  <a:srgbClr val="002060"/>
                </a:solidFill>
              </a:rPr>
              <a:t>yužívat </a:t>
            </a:r>
            <a:r>
              <a:rPr lang="cs-CZ" sz="1400" dirty="0">
                <a:solidFill>
                  <a:srgbClr val="002060"/>
                </a:solidFill>
              </a:rPr>
              <a:t>prostorovou vzdálenost (intimní, osobní, veřejnou, společenskou) ve verbální a neverbální komunikaci.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Naslouchat </a:t>
            </a:r>
            <a:r>
              <a:rPr lang="cs-CZ" sz="1400" dirty="0">
                <a:solidFill>
                  <a:srgbClr val="002060"/>
                </a:solidFill>
              </a:rPr>
              <a:t>signálům svého těla a ovládat je při neverbální komunikaci.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Uplatňovat </a:t>
            </a:r>
            <a:r>
              <a:rPr lang="cs-CZ" sz="1400" dirty="0">
                <a:solidFill>
                  <a:srgbClr val="002060"/>
                </a:solidFill>
              </a:rPr>
              <a:t>paralingvistické prostředky v mluveném projevu. </a:t>
            </a:r>
          </a:p>
          <a:p>
            <a:endParaRPr lang="cs-CZ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endParaRPr lang="cs-CZ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Potřeba kvalitní prezentace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8208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Přednes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psaného textu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vyžaduje předběžné načasování a umožňuje kvalitnější stylizaci projevu.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/>
              <a:t>Přednes zpaměti </a:t>
            </a:r>
            <a:r>
              <a:rPr lang="cs-CZ" dirty="0" smtClean="0"/>
              <a:t>představuje pro řečníka výhodou</a:t>
            </a:r>
            <a:r>
              <a:rPr lang="cs-CZ" dirty="0"/>
              <a:t>, že si samostatně </a:t>
            </a:r>
            <a:r>
              <a:rPr lang="cs-CZ" dirty="0" smtClean="0"/>
              <a:t>plánuje </a:t>
            </a:r>
            <a:r>
              <a:rPr lang="cs-CZ" dirty="0"/>
              <a:t>stylizaci, fráze, věty a časové dimenze.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/>
              <a:t>Celkově je kvalita prezentace ovlivněna expertní úrovní </a:t>
            </a:r>
            <a:r>
              <a:rPr lang="cs-CZ" dirty="0" smtClean="0"/>
              <a:t>prezentátora.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Přesvědčit může publikum </a:t>
            </a:r>
            <a:r>
              <a:rPr lang="cs-CZ" b="1" dirty="0" smtClean="0"/>
              <a:t>racionálně</a:t>
            </a:r>
            <a:r>
              <a:rPr lang="cs-CZ" dirty="0"/>
              <a:t>, </a:t>
            </a:r>
            <a:r>
              <a:rPr lang="cs-CZ" dirty="0" smtClean="0"/>
              <a:t>využívá-li </a:t>
            </a:r>
            <a:r>
              <a:rPr lang="cs-CZ" dirty="0"/>
              <a:t>logické </a:t>
            </a:r>
            <a:r>
              <a:rPr lang="cs-CZ" dirty="0" smtClean="0"/>
              <a:t>argumenty. </a:t>
            </a:r>
          </a:p>
          <a:p>
            <a:pPr algn="just"/>
            <a:endParaRPr lang="cs-CZ" b="1" dirty="0"/>
          </a:p>
          <a:p>
            <a:pPr algn="just"/>
            <a:r>
              <a:rPr lang="cs-CZ" dirty="0" smtClean="0"/>
              <a:t>Přesvědčit může publikum </a:t>
            </a:r>
            <a:r>
              <a:rPr lang="cs-CZ" b="1" dirty="0" smtClean="0"/>
              <a:t>emocionálně</a:t>
            </a:r>
            <a:r>
              <a:rPr lang="cs-CZ" dirty="0"/>
              <a:t>, apeluje-li na posluchačovy potřeby, touhy, </a:t>
            </a:r>
            <a:r>
              <a:rPr lang="cs-CZ" dirty="0" smtClean="0"/>
              <a:t>zájmy </a:t>
            </a:r>
            <a:r>
              <a:rPr lang="cs-CZ" dirty="0"/>
              <a:t>a přání.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7960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Efekty prezentace pro posluchače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8208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pPr algn="just"/>
            <a:r>
              <a:rPr lang="cs-CZ" b="1" dirty="0" smtClean="0"/>
              <a:t>Vyššího </a:t>
            </a:r>
            <a:r>
              <a:rPr lang="cs-CZ" b="1" dirty="0"/>
              <a:t>efektu </a:t>
            </a:r>
            <a:r>
              <a:rPr lang="cs-CZ" dirty="0"/>
              <a:t>prezentátor dosáhne, dovede-li stupňovat napětí a srovná-li výhody a nevýhody možných způsobů řešení prezentovaného projektu.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/>
              <a:t>Posluchači oceňují </a:t>
            </a:r>
            <a:r>
              <a:rPr lang="cs-CZ" dirty="0"/>
              <a:t>prezentace orientované na jejich potřeby, dobrou viditelnost a </a:t>
            </a:r>
            <a:r>
              <a:rPr lang="cs-CZ" dirty="0" smtClean="0"/>
              <a:t>slyšitelnost</a:t>
            </a:r>
            <a:r>
              <a:rPr lang="cs-CZ" dirty="0"/>
              <a:t>. </a:t>
            </a:r>
            <a:r>
              <a:rPr lang="cs-CZ" dirty="0" smtClean="0"/>
              <a:t>Vnímají </a:t>
            </a:r>
            <a:r>
              <a:rPr lang="cs-CZ" dirty="0"/>
              <a:t>srozumitelné a jasné </a:t>
            </a:r>
            <a:r>
              <a:rPr lang="cs-CZ" dirty="0" smtClean="0"/>
              <a:t>návrhy, návody </a:t>
            </a:r>
            <a:r>
              <a:rPr lang="cs-CZ" dirty="0"/>
              <a:t>a </a:t>
            </a:r>
            <a:r>
              <a:rPr lang="cs-CZ" b="1" dirty="0"/>
              <a:t>dialog </a:t>
            </a:r>
            <a:r>
              <a:rPr lang="cs-CZ" dirty="0"/>
              <a:t>s každým </a:t>
            </a:r>
            <a:r>
              <a:rPr lang="cs-CZ" dirty="0" smtClean="0"/>
              <a:t>partnerem.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Posluchači </a:t>
            </a:r>
            <a:r>
              <a:rPr lang="cs-CZ" b="1" dirty="0"/>
              <a:t>odmítají </a:t>
            </a:r>
            <a:r>
              <a:rPr lang="cs-CZ" dirty="0"/>
              <a:t>chybějící užitečnost</a:t>
            </a:r>
            <a:r>
              <a:rPr lang="cs-CZ" dirty="0" smtClean="0"/>
              <a:t>, nesrozumitelný </a:t>
            </a:r>
            <a:r>
              <a:rPr lang="cs-CZ" dirty="0"/>
              <a:t>hlas, informační laviny v podobě složitých </a:t>
            </a:r>
            <a:r>
              <a:rPr lang="cs-CZ" dirty="0" smtClean="0"/>
              <a:t>informací</a:t>
            </a:r>
            <a:r>
              <a:rPr lang="cs-CZ" dirty="0"/>
              <a:t> </a:t>
            </a:r>
            <a:r>
              <a:rPr lang="cs-CZ" dirty="0" smtClean="0"/>
              <a:t>a </a:t>
            </a:r>
            <a:r>
              <a:rPr lang="pl-PL" b="1" dirty="0" smtClean="0"/>
              <a:t>monolog </a:t>
            </a:r>
            <a:r>
              <a:rPr lang="pl-PL" dirty="0" smtClean="0"/>
              <a:t>o zájmech </a:t>
            </a:r>
            <a:r>
              <a:rPr lang="pl-PL" dirty="0"/>
              <a:t>prezentátora. </a:t>
            </a:r>
            <a:r>
              <a:rPr lang="cs-CZ" dirty="0"/>
              <a:t>Čas na </a:t>
            </a:r>
            <a:r>
              <a:rPr lang="cs-CZ" dirty="0" smtClean="0"/>
              <a:t>uspořádání </a:t>
            </a:r>
            <a:r>
              <a:rPr lang="cs-CZ" dirty="0"/>
              <a:t>verbální komunikace poskytuje mluvčímu </a:t>
            </a:r>
            <a:r>
              <a:rPr lang="cs-CZ" b="1" dirty="0"/>
              <a:t>mlčení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8726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pt-BR" b="1" dirty="0">
                <a:solidFill>
                  <a:srgbClr val="002060"/>
                </a:solidFill>
              </a:rPr>
              <a:t>Vytváření prezentace </a:t>
            </a:r>
            <a:r>
              <a:rPr lang="cs-CZ" b="1" dirty="0" smtClean="0">
                <a:solidFill>
                  <a:srgbClr val="002060"/>
                </a:solidFill>
              </a:rPr>
              <a:t>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90" y="673723"/>
            <a:ext cx="85321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Prezentace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dialektickou jednotou dvou prvků, mezi které patří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forma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obsah. </a:t>
            </a:r>
            <a:endParaRPr lang="cs-CZ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Mezi </a:t>
            </a:r>
            <a:r>
              <a:rPr lang="cs-CZ" dirty="0"/>
              <a:t>složky prezentace </a:t>
            </a:r>
            <a:r>
              <a:rPr lang="cs-CZ" dirty="0" smtClean="0"/>
              <a:t>patří: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1) mluvčí </a:t>
            </a:r>
            <a:r>
              <a:rPr lang="cs-CZ" dirty="0"/>
              <a:t>(kdo</a:t>
            </a:r>
            <a:r>
              <a:rPr lang="cs-CZ" dirty="0" smtClean="0"/>
              <a:t>)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2) informace </a:t>
            </a:r>
            <a:r>
              <a:rPr lang="cs-CZ" dirty="0"/>
              <a:t>a </a:t>
            </a:r>
            <a:r>
              <a:rPr lang="cs-CZ" b="1" dirty="0"/>
              <a:t>obsah </a:t>
            </a:r>
            <a:r>
              <a:rPr lang="cs-CZ" dirty="0"/>
              <a:t>(co</a:t>
            </a:r>
            <a:r>
              <a:rPr lang="cs-CZ" dirty="0" smtClean="0"/>
              <a:t>)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3) struktura </a:t>
            </a:r>
            <a:r>
              <a:rPr lang="cs-CZ" dirty="0"/>
              <a:t>a </a:t>
            </a:r>
            <a:r>
              <a:rPr lang="cs-CZ" b="1" dirty="0"/>
              <a:t>nástroje </a:t>
            </a:r>
            <a:r>
              <a:rPr lang="cs-CZ" dirty="0"/>
              <a:t>(jak</a:t>
            </a:r>
            <a:r>
              <a:rPr lang="cs-CZ" dirty="0" smtClean="0"/>
              <a:t>)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Cíl </a:t>
            </a:r>
            <a:r>
              <a:rPr lang="cs-CZ" dirty="0"/>
              <a:t>a výsledek prezentace </a:t>
            </a:r>
            <a:r>
              <a:rPr lang="cs-CZ" dirty="0" smtClean="0"/>
              <a:t>ovlivňuje </a:t>
            </a:r>
            <a:r>
              <a:rPr lang="cs-CZ" b="1" dirty="0" smtClean="0"/>
              <a:t>typ </a:t>
            </a:r>
            <a:r>
              <a:rPr lang="cs-CZ" dirty="0" smtClean="0"/>
              <a:t>prezentace</a:t>
            </a:r>
            <a:r>
              <a:rPr lang="cs-CZ" dirty="0"/>
              <a:t> </a:t>
            </a:r>
            <a:r>
              <a:rPr lang="cs-CZ" dirty="0" smtClean="0"/>
              <a:t>a analýza </a:t>
            </a:r>
            <a:r>
              <a:rPr lang="cs-CZ" dirty="0"/>
              <a:t>publika podle </a:t>
            </a:r>
            <a:r>
              <a:rPr lang="cs-CZ" b="1" dirty="0"/>
              <a:t>5 P </a:t>
            </a:r>
            <a:r>
              <a:rPr lang="cs-CZ" dirty="0"/>
              <a:t>(pozice, počet, pohlaví, poznatky a preference). </a:t>
            </a:r>
            <a:endParaRPr lang="cs-CZ" dirty="0" smtClean="0"/>
          </a:p>
          <a:p>
            <a:pPr algn="just"/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1898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Strukturace</a:t>
            </a:r>
            <a:r>
              <a:rPr lang="pt-BR" b="1" dirty="0" smtClean="0">
                <a:solidFill>
                  <a:srgbClr val="002060"/>
                </a:solidFill>
              </a:rPr>
              <a:t> prezentace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90" y="673723"/>
            <a:ext cx="85321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/>
              <a:t>Struktura </a:t>
            </a:r>
            <a:r>
              <a:rPr lang="cs-CZ" dirty="0"/>
              <a:t>prezentace </a:t>
            </a:r>
            <a:r>
              <a:rPr lang="cs-CZ" dirty="0" smtClean="0"/>
              <a:t>je spojena s tvorbou </a:t>
            </a:r>
            <a:r>
              <a:rPr lang="cs-CZ" b="1" dirty="0" smtClean="0"/>
              <a:t>osnovy</a:t>
            </a:r>
            <a:r>
              <a:rPr lang="cs-CZ" dirty="0" smtClean="0"/>
              <a:t>,</a:t>
            </a:r>
            <a:r>
              <a:rPr lang="cs-CZ" b="1" dirty="0" smtClean="0"/>
              <a:t> </a:t>
            </a:r>
            <a:r>
              <a:rPr lang="cs-CZ" dirty="0" smtClean="0"/>
              <a:t>díky které </a:t>
            </a:r>
            <a:r>
              <a:rPr lang="cs-CZ" dirty="0"/>
              <a:t>je </a:t>
            </a:r>
            <a:r>
              <a:rPr lang="cs-CZ" dirty="0" smtClean="0"/>
              <a:t>projev přehledný.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Modely strukturování: </a:t>
            </a:r>
            <a:endParaRPr lang="cs-CZ" b="1" dirty="0"/>
          </a:p>
          <a:p>
            <a:pPr algn="just"/>
            <a:r>
              <a:rPr lang="cs-CZ" b="1" dirty="0" smtClean="0"/>
              <a:t>1) informativní </a:t>
            </a:r>
            <a:endParaRPr lang="cs-CZ" b="1" dirty="0"/>
          </a:p>
          <a:p>
            <a:pPr algn="just"/>
            <a:r>
              <a:rPr lang="cs-CZ" b="1" dirty="0" smtClean="0"/>
              <a:t>2) návrhový </a:t>
            </a:r>
            <a:endParaRPr lang="cs-CZ" b="1" dirty="0"/>
          </a:p>
          <a:p>
            <a:pPr algn="just"/>
            <a:r>
              <a:rPr lang="cs-CZ" b="1" dirty="0" smtClean="0"/>
              <a:t>3) příkladový </a:t>
            </a:r>
            <a:endParaRPr lang="cs-CZ" b="1" dirty="0"/>
          </a:p>
          <a:p>
            <a:pPr algn="just"/>
            <a:r>
              <a:rPr lang="cs-CZ" b="1" dirty="0" smtClean="0"/>
              <a:t>4) časový </a:t>
            </a:r>
            <a:endParaRPr lang="cs-CZ" b="1" dirty="0"/>
          </a:p>
          <a:p>
            <a:pPr algn="just"/>
            <a:r>
              <a:rPr lang="cs-CZ" b="1" dirty="0" smtClean="0"/>
              <a:t>5) </a:t>
            </a:r>
            <a:r>
              <a:rPr lang="cs-CZ" b="1" dirty="0" err="1" smtClean="0"/>
              <a:t>reportovací</a:t>
            </a:r>
            <a:r>
              <a:rPr lang="cs-CZ" b="1" dirty="0" smtClean="0"/>
              <a:t>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/>
              <a:t>K hlavní části </a:t>
            </a:r>
            <a:r>
              <a:rPr lang="pt-BR" dirty="0"/>
              <a:t>obsahu prezentace patří </a:t>
            </a:r>
            <a:r>
              <a:rPr lang="pt-BR" b="1" dirty="0"/>
              <a:t>jádro sdělení</a:t>
            </a:r>
            <a:r>
              <a:rPr lang="cs-CZ" b="1" dirty="0"/>
              <a:t>, závěr, užitek </a:t>
            </a:r>
            <a:r>
              <a:rPr lang="cs-CZ" dirty="0"/>
              <a:t>a</a:t>
            </a:r>
            <a:r>
              <a:rPr lang="cs-CZ" b="1" dirty="0"/>
              <a:t> výstup.</a:t>
            </a:r>
          </a:p>
          <a:p>
            <a:pPr algn="just"/>
            <a:r>
              <a:rPr lang="cs-CZ" b="1" dirty="0"/>
              <a:t>Místo </a:t>
            </a:r>
            <a:r>
              <a:rPr lang="cs-CZ" dirty="0"/>
              <a:t>pro prezentaci vybírejme podle velikosti skupiny, typu akce a technického zázemí.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Posluchač </a:t>
            </a:r>
            <a:r>
              <a:rPr lang="cs-CZ" dirty="0"/>
              <a:t>nejlépe vnímá </a:t>
            </a:r>
            <a:r>
              <a:rPr lang="cs-CZ" b="1" dirty="0"/>
              <a:t>koncová sdělení</a:t>
            </a:r>
            <a:r>
              <a:rPr lang="cs-CZ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4460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Informativní a přesvědčovací </a:t>
            </a:r>
            <a:r>
              <a:rPr lang="pt-BR" b="1" dirty="0" smtClean="0">
                <a:solidFill>
                  <a:srgbClr val="002060"/>
                </a:solidFill>
              </a:rPr>
              <a:t> prezentace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90" y="673723"/>
            <a:ext cx="89641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endParaRPr lang="cs-CZ" b="1" dirty="0" smtClean="0"/>
          </a:p>
          <a:p>
            <a:pPr algn="just"/>
            <a:r>
              <a:rPr lang="cs-CZ" b="1" dirty="0" smtClean="0"/>
              <a:t>Informativní </a:t>
            </a:r>
            <a:r>
              <a:rPr lang="cs-CZ" dirty="0"/>
              <a:t>prezentace se využívá, když je posluchač pouze informován. Zde </a:t>
            </a:r>
            <a:r>
              <a:rPr lang="cs-CZ" dirty="0" smtClean="0"/>
              <a:t>nepotřebujeme </a:t>
            </a:r>
            <a:r>
              <a:rPr lang="cs-CZ" dirty="0"/>
              <a:t>prezentovat. Informace lze poslat mailem nebo poštou, ušetříme čas. Ve </a:t>
            </a:r>
            <a:r>
              <a:rPr lang="cs-CZ" dirty="0" smtClean="0"/>
              <a:t>skutečnosti </a:t>
            </a:r>
            <a:r>
              <a:rPr lang="cs-CZ" dirty="0"/>
              <a:t>však informativní prezentace je málokdy jen informační. Když se prezentátor </a:t>
            </a:r>
            <a:r>
              <a:rPr lang="cs-CZ" dirty="0" smtClean="0"/>
              <a:t>představuje</a:t>
            </a:r>
            <a:r>
              <a:rPr lang="cs-CZ" dirty="0"/>
              <a:t>, zanechává stopu v podobě svého názoru a hodnotové orientace. </a:t>
            </a:r>
            <a:endParaRPr lang="cs-CZ" dirty="0" smtClean="0"/>
          </a:p>
          <a:p>
            <a:endParaRPr lang="cs-CZ" b="1" dirty="0"/>
          </a:p>
          <a:p>
            <a:pPr algn="just"/>
            <a:r>
              <a:rPr lang="cs-CZ" b="1" dirty="0" smtClean="0"/>
              <a:t>Přesvědčovací </a:t>
            </a:r>
            <a:r>
              <a:rPr lang="cs-CZ" dirty="0"/>
              <a:t>prezentace poskytuje informace, zaujetí stanoviska (oficiální stanovisko pro veřejnost), dodávání argumentů a vyjádření pocitové stopy. Nastupuje dialog. </a:t>
            </a:r>
            <a:r>
              <a:rPr lang="cs-CZ" dirty="0" smtClean="0"/>
              <a:t>Prezentátor </a:t>
            </a:r>
            <a:r>
              <a:rPr lang="cs-CZ" dirty="0"/>
              <a:t>přesvědčuje posluchače svou osobností, kompetentností, reakcemi na otázky a </a:t>
            </a:r>
            <a:r>
              <a:rPr lang="cs-CZ" dirty="0" smtClean="0"/>
              <a:t>připravenými </a:t>
            </a:r>
            <a:r>
              <a:rPr lang="cs-CZ" dirty="0"/>
              <a:t>podklady.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0910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Prodejní a panelová </a:t>
            </a:r>
            <a:r>
              <a:rPr lang="pt-BR" b="1" dirty="0" smtClean="0">
                <a:solidFill>
                  <a:srgbClr val="002060"/>
                </a:solidFill>
              </a:rPr>
              <a:t>prezentace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90" y="673723"/>
            <a:ext cx="853215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pPr algn="just"/>
            <a:r>
              <a:rPr lang="cs-CZ" b="1" dirty="0" smtClean="0"/>
              <a:t>Prodejní </a:t>
            </a:r>
            <a:r>
              <a:rPr lang="cs-CZ" dirty="0"/>
              <a:t>prezentace vyjadřuje synergický efekt, kdy mluvčí prodal své téma a </a:t>
            </a:r>
            <a:r>
              <a:rPr lang="cs-CZ" dirty="0" smtClean="0"/>
              <a:t>posluchač </a:t>
            </a:r>
            <a:r>
              <a:rPr lang="cs-CZ" dirty="0"/>
              <a:t>uznal, že téma potřebuje a téma koupil. Oba jsou spokojeni. Intenzita procesu je daná dialogem mezi mluvčím a posluchači. Potřebné jsou argumenty, přesvědčování, definice užitečnosti tématu pro posluchače, návrh možnosti řešení, otázky a odpovědi. Zároveň je třeba posluchače pobavit. Mít jiskru a umět reagovat na nečekané. Vést posluchače k zá-věru metodou </a:t>
            </a:r>
            <a:r>
              <a:rPr lang="cs-CZ" dirty="0" err="1"/>
              <a:t>win-win</a:t>
            </a:r>
            <a:r>
              <a:rPr lang="cs-CZ" dirty="0"/>
              <a:t> řešení. Příkladem jsou motivační prodejní konference při zavádění nových produktů (</a:t>
            </a:r>
            <a:r>
              <a:rPr lang="cs-CZ" dirty="0" err="1"/>
              <a:t>kick</a:t>
            </a:r>
            <a:r>
              <a:rPr lang="cs-CZ" dirty="0"/>
              <a:t>-</a:t>
            </a:r>
            <a:r>
              <a:rPr lang="cs-CZ" dirty="0" err="1"/>
              <a:t>off</a:t>
            </a:r>
            <a:r>
              <a:rPr lang="cs-CZ" dirty="0"/>
              <a:t>-meeting) na začátku nového prodejního roku. </a:t>
            </a:r>
            <a:endParaRPr lang="cs-CZ" dirty="0" smtClean="0"/>
          </a:p>
          <a:p>
            <a:endParaRPr lang="cs-CZ" dirty="0"/>
          </a:p>
          <a:p>
            <a:pPr algn="just"/>
            <a:r>
              <a:rPr lang="cs-CZ" b="1" dirty="0"/>
              <a:t>Panelová </a:t>
            </a:r>
            <a:r>
              <a:rPr lang="cs-CZ" dirty="0"/>
              <a:t>prezentace probíhá v rámci kongresu na určitá témata na vystavených pane-lech, aby si účastníci udělali představu, zda je prezentované téma zajímá. V předem </a:t>
            </a:r>
            <a:r>
              <a:rPr lang="cs-CZ" dirty="0" smtClean="0"/>
              <a:t>oznámeném </a:t>
            </a:r>
            <a:r>
              <a:rPr lang="cs-CZ" dirty="0"/>
              <a:t>čase autor provází zájemce kolem panelů a je jim k dispozici v rámci diskuse. Panel má jako volně přístupné médium vzbudit pozornost a stručně informovat o prezentované tématice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27133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1422</Words>
  <Application>Microsoft Office PowerPoint</Application>
  <PresentationFormat>Předvádění na obrazovce (16:9)</PresentationFormat>
  <Paragraphs>208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SLU</vt:lpstr>
      <vt:lpstr>Název prezentace</vt:lpstr>
      <vt:lpstr>Prezentace aplikace PowerPoint</vt:lpstr>
      <vt:lpstr>Prezentace aplikace PowerPoint</vt:lpstr>
      <vt:lpstr>Potřeba kvalitní prezentace  </vt:lpstr>
      <vt:lpstr>Efekty prezentace pro posluchače </vt:lpstr>
      <vt:lpstr>Vytváření prezentace   </vt:lpstr>
      <vt:lpstr>Strukturace prezentace </vt:lpstr>
      <vt:lpstr>Informativní a přesvědčovací  prezentace </vt:lpstr>
      <vt:lpstr>Prodejní a panelová prezentace </vt:lpstr>
      <vt:lpstr>Hodnotící kritéria prezentace </vt:lpstr>
      <vt:lpstr>Prezentační technika   </vt:lpstr>
      <vt:lpstr>Vizualizace prezentace  </vt:lpstr>
      <vt:lpstr>Prostředky verbální komunikace (psané a mluvené komunikáty)  </vt:lpstr>
      <vt:lpstr>Prostředky verbální komunikace (média)  </vt:lpstr>
      <vt:lpstr>Typy neverbálních prostředků komunikace </vt:lpstr>
      <vt:lpstr>Paralingvistické prostředky </vt:lpstr>
      <vt:lpstr>Prostředky dramatizace mluveného projevu  </vt:lpstr>
      <vt:lpstr>Neverbální dramatizační prostředky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svobodovad</cp:lastModifiedBy>
  <cp:revision>65</cp:revision>
  <cp:lastPrinted>2018-03-27T09:30:31Z</cp:lastPrinted>
  <dcterms:created xsi:type="dcterms:W3CDTF">2016-07-06T15:42:34Z</dcterms:created>
  <dcterms:modified xsi:type="dcterms:W3CDTF">2018-04-21T08:19:41Z</dcterms:modified>
</cp:coreProperties>
</file>