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EB94CC-39C6-48EB-9E47-032127029EC0}" type="datetimeFigureOut">
              <a:rPr lang="cs-CZ" smtClean="0"/>
              <a:t>1.10.2015</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ED2142-CE28-448D-B024-526F4B4138BD}" type="slidenum">
              <a:rPr lang="cs-CZ" smtClean="0"/>
              <a:t>‹#›</a:t>
            </a:fld>
            <a:endParaRPr lang="cs-CZ" dirty="0"/>
          </a:p>
        </p:txBody>
      </p:sp>
    </p:spTree>
    <p:extLst>
      <p:ext uri="{BB962C8B-B14F-4D97-AF65-F5344CB8AC3E}">
        <p14:creationId xmlns:p14="http://schemas.microsoft.com/office/powerpoint/2010/main" val="106127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8A5E30A3-5887-4A4A-932D-2E86E2E67F79}" type="datetime1">
              <a:rPr lang="cs-CZ" smtClean="0"/>
              <a:t>1.10.2015</a:t>
            </a:fld>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240F6FC-9707-4A37-831D-EB94BB9A1F6F}" type="datetime1">
              <a:rPr lang="cs-CZ" smtClean="0"/>
              <a:t>1.10.2015</a:t>
            </a:fld>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1F3490C-96AD-4631-AF26-B525696408D4}" type="datetime1">
              <a:rPr lang="cs-CZ" smtClean="0"/>
              <a:t>1.10.2015</a:t>
            </a:fld>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6A854E0-E6A1-42FE-883C-9CB52AE2C78A}" type="datetime1">
              <a:rPr lang="cs-CZ" smtClean="0"/>
              <a:t>1.10.2015</a:t>
            </a:fld>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53B1BE24-464D-4358-A8A6-DA5DFD2C664F}" type="datetime1">
              <a:rPr lang="cs-CZ" smtClean="0"/>
              <a:t>1.10.2015</a:t>
            </a:fld>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2321FA0-A147-45E6-9369-F41B32448F53}" type="datetime1">
              <a:rPr lang="cs-CZ" smtClean="0"/>
              <a:t>1.10.2015</a:t>
            </a:fld>
            <a:endParaRPr lang="cs-CZ" dirty="0"/>
          </a:p>
        </p:txBody>
      </p:sp>
      <p:sp>
        <p:nvSpPr>
          <p:cNvPr id="6" name="Zástupný symbol pro zápatí 5"/>
          <p:cNvSpPr>
            <a:spLocks noGrp="1"/>
          </p:cNvSpPr>
          <p:nvPr>
            <p:ph type="ftr" sz="quarter" idx="11"/>
          </p:nvPr>
        </p:nvSpPr>
        <p:spPr/>
        <p:txBody>
          <a:bodyPr/>
          <a:lstStyle/>
          <a:p>
            <a:r>
              <a:rPr lang="cs-CZ" dirty="0" smtClean="0"/>
              <a:t>Druhy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71A8568-667B-4A07-90F9-49F0F622DBC9}" type="datetime1">
              <a:rPr lang="cs-CZ" smtClean="0"/>
              <a:t>1.10.2015</a:t>
            </a:fld>
            <a:endParaRPr lang="cs-CZ" dirty="0"/>
          </a:p>
        </p:txBody>
      </p:sp>
      <p:sp>
        <p:nvSpPr>
          <p:cNvPr id="8" name="Zástupný symbol pro zápatí 7"/>
          <p:cNvSpPr>
            <a:spLocks noGrp="1"/>
          </p:cNvSpPr>
          <p:nvPr>
            <p:ph type="ftr" sz="quarter" idx="11"/>
          </p:nvPr>
        </p:nvSpPr>
        <p:spPr/>
        <p:txBody>
          <a:bodyPr/>
          <a:lstStyle/>
          <a:p>
            <a:r>
              <a:rPr lang="cs-CZ" dirty="0" smtClean="0"/>
              <a:t>Druhy veřejné správy, JUDr. Petr Pospíšil, Ph.D., LL.M.</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1DA134CD-9FFE-4DBD-84E7-05F4297C510B}" type="datetime1">
              <a:rPr lang="cs-CZ" smtClean="0"/>
              <a:t>1.10.2015</a:t>
            </a:fld>
            <a:endParaRPr lang="cs-CZ" dirty="0"/>
          </a:p>
        </p:txBody>
      </p:sp>
      <p:sp>
        <p:nvSpPr>
          <p:cNvPr id="4" name="Zástupný symbol pro zápatí 3"/>
          <p:cNvSpPr>
            <a:spLocks noGrp="1"/>
          </p:cNvSpPr>
          <p:nvPr>
            <p:ph type="ftr" sz="quarter" idx="11"/>
          </p:nvPr>
        </p:nvSpPr>
        <p:spPr/>
        <p:txBody>
          <a:bodyPr/>
          <a:lstStyle/>
          <a:p>
            <a:r>
              <a:rPr lang="cs-CZ" dirty="0" smtClean="0"/>
              <a:t>Druhy veřejné správy, 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A8B42FB9-95EA-43C8-AF46-FD40E4FB309C}" type="datetime1">
              <a:rPr lang="cs-CZ" smtClean="0"/>
              <a:t>1.10.2015</a:t>
            </a:fld>
            <a:endParaRPr lang="cs-CZ" dirty="0"/>
          </a:p>
        </p:txBody>
      </p:sp>
      <p:sp>
        <p:nvSpPr>
          <p:cNvPr id="3" name="Zástupný symbol pro zápatí 2"/>
          <p:cNvSpPr>
            <a:spLocks noGrp="1"/>
          </p:cNvSpPr>
          <p:nvPr>
            <p:ph type="ftr" sz="quarter" idx="11"/>
          </p:nvPr>
        </p:nvSpPr>
        <p:spPr/>
        <p:txBody>
          <a:bodyPr/>
          <a:lstStyle/>
          <a:p>
            <a:r>
              <a:rPr lang="cs-CZ" dirty="0" smtClean="0"/>
              <a:t>Druhy veřejné správy, JUDr. Petr Pospíšil, Ph.D., LL.M.</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A93E8F59-FD3D-478A-A5F3-FC06294FC367}" type="datetime1">
              <a:rPr lang="cs-CZ" smtClean="0"/>
              <a:t>1.10.2015</a:t>
            </a:fld>
            <a:endParaRPr lang="cs-CZ" dirty="0"/>
          </a:p>
        </p:txBody>
      </p:sp>
      <p:sp>
        <p:nvSpPr>
          <p:cNvPr id="6" name="Zástupný symbol pro zápatí 5"/>
          <p:cNvSpPr>
            <a:spLocks noGrp="1"/>
          </p:cNvSpPr>
          <p:nvPr>
            <p:ph type="ftr" sz="quarter" idx="11"/>
          </p:nvPr>
        </p:nvSpPr>
        <p:spPr/>
        <p:txBody>
          <a:bodyPr/>
          <a:lstStyle/>
          <a:p>
            <a:r>
              <a:rPr lang="cs-CZ" dirty="0" smtClean="0"/>
              <a:t>Druhy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E221A36D-1048-491E-90BC-E0E05ADC077D}" type="datetime1">
              <a:rPr lang="cs-CZ" smtClean="0"/>
              <a:t>1.10.2015</a:t>
            </a:fld>
            <a:endParaRPr lang="cs-CZ" dirty="0"/>
          </a:p>
        </p:txBody>
      </p:sp>
      <p:sp>
        <p:nvSpPr>
          <p:cNvPr id="6" name="Zástupný symbol pro zápatí 5"/>
          <p:cNvSpPr>
            <a:spLocks noGrp="1"/>
          </p:cNvSpPr>
          <p:nvPr>
            <p:ph type="ftr" sz="quarter" idx="11"/>
          </p:nvPr>
        </p:nvSpPr>
        <p:spPr/>
        <p:txBody>
          <a:bodyPr/>
          <a:lstStyle/>
          <a:p>
            <a:r>
              <a:rPr lang="cs-CZ" dirty="0" smtClean="0"/>
              <a:t>Druhy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03A0F-765F-47FD-AC66-C882913DE282}" type="datetime1">
              <a:rPr lang="cs-CZ" smtClean="0"/>
              <a:t>1.10.2015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smtClean="0"/>
              <a:t>Druhy veřejné správy, JUDr. Petr Pospíšil, Ph.D., LL.M.</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DRUHY VEŘEJNÉ SPRÁVY</a:t>
            </a:r>
            <a:endParaRPr lang="cs-CZ" b="1"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a:t>
            </a:r>
            <a:r>
              <a:rPr lang="cs-CZ" b="1" dirty="0">
                <a:solidFill>
                  <a:schemeClr val="tx1"/>
                </a:solidFill>
              </a:rPr>
              <a:t>. Petr Pospíšil, Ph.D., LL.M.</a:t>
            </a:r>
          </a:p>
          <a:p>
            <a:endParaRPr lang="cs-CZ" dirty="0"/>
          </a:p>
        </p:txBody>
      </p:sp>
    </p:spTree>
    <p:extLst>
      <p:ext uri="{BB962C8B-B14F-4D97-AF65-F5344CB8AC3E}">
        <p14:creationId xmlns:p14="http://schemas.microsoft.com/office/powerpoint/2010/main" val="2345720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467544" y="548680"/>
            <a:ext cx="8280920" cy="5232202"/>
          </a:xfrm>
          <a:prstGeom prst="rect">
            <a:avLst/>
          </a:prstGeom>
          <a:noFill/>
        </p:spPr>
        <p:txBody>
          <a:bodyPr wrap="square" rtlCol="0">
            <a:spAutoFit/>
          </a:bodyPr>
          <a:lstStyle/>
          <a:p>
            <a:r>
              <a:rPr lang="cs-CZ" sz="2400" b="1" dirty="0"/>
              <a:t>Vztah státní správy a samosprávy</a:t>
            </a:r>
          </a:p>
          <a:p>
            <a:endParaRPr lang="cs-CZ" sz="2400" b="1" dirty="0"/>
          </a:p>
          <a:p>
            <a:pPr algn="just"/>
            <a:r>
              <a:rPr lang="cs-CZ" dirty="0"/>
              <a:t>Vztah mezi státem a subjekty samosprávy je navzájem partnerský, nejde o vztah nadřízenosti a podřízenosti jako v případě státní správy.</a:t>
            </a:r>
          </a:p>
          <a:p>
            <a:pPr algn="just"/>
            <a:endParaRPr lang="cs-CZ" sz="1600" dirty="0"/>
          </a:p>
          <a:p>
            <a:pPr algn="just"/>
            <a:r>
              <a:rPr lang="cs-CZ" dirty="0"/>
              <a:t>I přes svou nezávislost na státu podléhá samospráva státnímu dohledu, který je zárukou souladu činnosti samosprávy s obecně závaznými právními předpisy.</a:t>
            </a:r>
          </a:p>
          <a:p>
            <a:pPr algn="just"/>
            <a:endParaRPr lang="cs-CZ" dirty="0"/>
          </a:p>
          <a:p>
            <a:pPr algn="just"/>
            <a:r>
              <a:rPr lang="cs-CZ" dirty="0"/>
              <a:t>Kromě státního dohledu je samospráva na státní moci závislá a může existovat pouze v případě, že je dána vůle státu na její existenci. Zákonodárná moc má ve své dispozici zákony, jejichž úpravou či zrušením může významně ovlivnit (či dokonce omezit nebo eliminovat)  činnost samosprávy – např. změnou systému veřejné správy (zrušením krajů, opětovným vytvořením okresních úřadů apod.).</a:t>
            </a:r>
          </a:p>
          <a:p>
            <a:pPr algn="just"/>
            <a:endParaRPr lang="cs-CZ" dirty="0"/>
          </a:p>
          <a:p>
            <a:pPr algn="just"/>
            <a:r>
              <a:rPr lang="cs-CZ" dirty="0"/>
              <a:t>Rovněž na vůli státu – státní moci – je závislé financování samosprávy – zákon č. 243/2000 Sb., o rozpočtovém určení výnosů některých daní územním samosprávným celkům a některým státním fondům (zákon o rozpočtovém určení daní).</a:t>
            </a:r>
          </a:p>
          <a:p>
            <a:endParaRPr lang="cs-CZ" dirty="0"/>
          </a:p>
        </p:txBody>
      </p:sp>
    </p:spTree>
    <p:extLst>
      <p:ext uri="{BB962C8B-B14F-4D97-AF65-F5344CB8AC3E}">
        <p14:creationId xmlns:p14="http://schemas.microsoft.com/office/powerpoint/2010/main" val="1589563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395536" y="692696"/>
            <a:ext cx="8208912" cy="4893647"/>
          </a:xfrm>
          <a:prstGeom prst="rect">
            <a:avLst/>
          </a:prstGeom>
          <a:noFill/>
        </p:spPr>
        <p:txBody>
          <a:bodyPr wrap="square" rtlCol="0">
            <a:spAutoFit/>
          </a:bodyPr>
          <a:lstStyle/>
          <a:p>
            <a:r>
              <a:rPr lang="cs-CZ" sz="2400" b="1" dirty="0" smtClean="0"/>
              <a:t>Státní správa:</a:t>
            </a:r>
          </a:p>
          <a:p>
            <a:endParaRPr lang="cs-CZ" b="1" dirty="0"/>
          </a:p>
          <a:p>
            <a:pPr algn="just"/>
            <a:r>
              <a:rPr lang="cs-CZ" dirty="0"/>
              <a:t>Státní správa je odvozena od podstaty a poslání státu, který jejím prostřednictvím realizuje svou výkonnou moc. </a:t>
            </a:r>
            <a:endParaRPr lang="cs-CZ" dirty="0" smtClean="0"/>
          </a:p>
          <a:p>
            <a:pPr algn="just"/>
            <a:r>
              <a:rPr lang="cs-CZ" dirty="0" smtClean="0"/>
              <a:t>Subjektem </a:t>
            </a:r>
            <a:r>
              <a:rPr lang="cs-CZ" dirty="0"/>
              <a:t>vykonávajícím státní správu je v prvé řadě stát, to však nebrání tomu, aby v některých případech stát přenesl svou působnost na jiné subjekty veřejné správy (např. kraje a obce vykonávající státní správu v přenesené působnosti). </a:t>
            </a:r>
            <a:endParaRPr lang="cs-CZ" dirty="0" smtClean="0"/>
          </a:p>
          <a:p>
            <a:pPr algn="just"/>
            <a:r>
              <a:rPr lang="cs-CZ" dirty="0" smtClean="0"/>
              <a:t>Státní </a:t>
            </a:r>
            <a:r>
              <a:rPr lang="cs-CZ" dirty="0"/>
              <a:t>správa slouží státu k aplikaci práva a v širším smyslu také k realizaci státní politiky. </a:t>
            </a:r>
            <a:endParaRPr lang="cs-CZ" dirty="0" smtClean="0"/>
          </a:p>
          <a:p>
            <a:pPr algn="just"/>
            <a:r>
              <a:rPr lang="cs-CZ" dirty="0"/>
              <a:t>Ve státní správě se projevují </a:t>
            </a:r>
            <a:r>
              <a:rPr lang="cs-CZ" b="1" dirty="0"/>
              <a:t>prvky řízení a regulace</a:t>
            </a:r>
            <a:r>
              <a:rPr lang="cs-CZ" dirty="0"/>
              <a:t>. Stát prostřednictvím svých orgánů totiž zajišťuje dosažení stanovených cílů obsažených v zákonech </a:t>
            </a:r>
            <a:r>
              <a:rPr lang="cs-CZ" b="1" i="1" dirty="0"/>
              <a:t>(řízení)</a:t>
            </a:r>
            <a:r>
              <a:rPr lang="cs-CZ" dirty="0"/>
              <a:t> a udržování žádoucího stavu či obnovu předchozího stavu narušeného protiprávním jednáním </a:t>
            </a:r>
            <a:r>
              <a:rPr lang="cs-CZ" b="1" i="1" dirty="0"/>
              <a:t>(regulace)</a:t>
            </a:r>
            <a:r>
              <a:rPr lang="cs-CZ" dirty="0"/>
              <a:t>. To vše směřuje k naplnění ochranné a mocenské funkce státu, která spočívá v poskytování ochrany subjektům, jejichž práva byla porušena</a:t>
            </a:r>
            <a:r>
              <a:rPr lang="cs-CZ" dirty="0" smtClean="0"/>
              <a:t>.</a:t>
            </a:r>
          </a:p>
          <a:p>
            <a:pPr algn="just"/>
            <a:r>
              <a:rPr lang="cs-CZ" dirty="0"/>
              <a:t>Za účelem naplnění svých úkolů stát zřizuje </a:t>
            </a:r>
            <a:r>
              <a:rPr lang="cs-CZ" b="1" dirty="0"/>
              <a:t>soustavu hierarchicky uspořádaných orgánů,</a:t>
            </a:r>
            <a:r>
              <a:rPr lang="cs-CZ" dirty="0"/>
              <a:t> mezi kterými existují vztahy nadřízenosti a podřízenosti. Tyto mocenské vztahy jsou typické právě pro státní správu a odlišují ji od samosprávy.</a:t>
            </a:r>
            <a:r>
              <a:rPr lang="cs-CZ" dirty="0" smtClean="0"/>
              <a:t> </a:t>
            </a:r>
            <a:endParaRPr lang="cs-CZ" b="1" dirty="0"/>
          </a:p>
        </p:txBody>
      </p:sp>
    </p:spTree>
    <p:extLst>
      <p:ext uri="{BB962C8B-B14F-4D97-AF65-F5344CB8AC3E}">
        <p14:creationId xmlns:p14="http://schemas.microsoft.com/office/powerpoint/2010/main" val="1456791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323528" y="620688"/>
            <a:ext cx="8352928" cy="4708981"/>
          </a:xfrm>
          <a:prstGeom prst="rect">
            <a:avLst/>
          </a:prstGeom>
          <a:noFill/>
        </p:spPr>
        <p:txBody>
          <a:bodyPr wrap="square" rtlCol="0">
            <a:spAutoFit/>
          </a:bodyPr>
          <a:lstStyle/>
          <a:p>
            <a:r>
              <a:rPr lang="cs-CZ" sz="2400" b="1" dirty="0" smtClean="0"/>
              <a:t>Státní správa:</a:t>
            </a:r>
          </a:p>
          <a:p>
            <a:endParaRPr lang="cs-CZ" sz="2400" b="1" dirty="0"/>
          </a:p>
          <a:p>
            <a:pPr algn="just"/>
            <a:r>
              <a:rPr lang="cs-CZ" dirty="0"/>
              <a:t>Státní správu členíme na </a:t>
            </a:r>
            <a:r>
              <a:rPr lang="cs-CZ" b="1" dirty="0"/>
              <a:t>ústřední</a:t>
            </a:r>
            <a:r>
              <a:rPr lang="cs-CZ" dirty="0"/>
              <a:t>, vykonávanou</a:t>
            </a:r>
            <a:r>
              <a:rPr lang="cs-CZ" b="1" dirty="0"/>
              <a:t> </a:t>
            </a:r>
            <a:r>
              <a:rPr lang="cs-CZ" dirty="0"/>
              <a:t>státními orgány s celostátní působností jakými jsou ministerstva a jiné ústřední orgány státní správy a </a:t>
            </a:r>
            <a:r>
              <a:rPr lang="cs-CZ" b="1" dirty="0"/>
              <a:t>územní</a:t>
            </a:r>
            <a:r>
              <a:rPr lang="cs-CZ" i="1" dirty="0"/>
              <a:t> </a:t>
            </a:r>
            <a:r>
              <a:rPr lang="cs-CZ" dirty="0"/>
              <a:t>vykonávanou</a:t>
            </a:r>
            <a:r>
              <a:rPr lang="cs-CZ" b="1" dirty="0"/>
              <a:t> </a:t>
            </a:r>
            <a:r>
              <a:rPr lang="cs-CZ" dirty="0"/>
              <a:t>státními orgány s omezenou místní působností, mezi které patří například úřady práce, finanční úřady, úřady obcí a krajů vykonávající státní správu v přenesené působnosti apod. </a:t>
            </a:r>
            <a:endParaRPr lang="cs-CZ" dirty="0" smtClean="0"/>
          </a:p>
          <a:p>
            <a:pPr algn="just"/>
            <a:r>
              <a:rPr lang="cs-CZ" dirty="0"/>
              <a:t>Za účelem naplňování úkolů státní správy je území České republiky rozděleno na územní jednotky. Základním stupněm výkonu státní správy je </a:t>
            </a:r>
            <a:r>
              <a:rPr lang="cs-CZ" b="1" dirty="0"/>
              <a:t>místní státní správa</a:t>
            </a:r>
            <a:r>
              <a:rPr lang="cs-CZ" dirty="0"/>
              <a:t> vykonávaná na území jedné či více obcí. Příkladem státní správy na místní úrovni je finanční správa, stavební správa apod. Druhým stupněm je </a:t>
            </a:r>
            <a:r>
              <a:rPr lang="cs-CZ" b="1" dirty="0"/>
              <a:t>okresní státní správa</a:t>
            </a:r>
            <a:r>
              <a:rPr lang="cs-CZ" dirty="0"/>
              <a:t> vykonávána okresními institucemi. Jako příklad </a:t>
            </a:r>
            <a:r>
              <a:rPr lang="cs-CZ" dirty="0" smtClean="0"/>
              <a:t>lze uvést okresní </a:t>
            </a:r>
            <a:r>
              <a:rPr lang="cs-CZ" dirty="0"/>
              <a:t>policejní správu, okresní správu sociálního </a:t>
            </a:r>
            <a:r>
              <a:rPr lang="cs-CZ" dirty="0" smtClean="0"/>
              <a:t>zabezpečení apod.</a:t>
            </a:r>
          </a:p>
          <a:p>
            <a:pPr algn="just"/>
            <a:r>
              <a:rPr lang="cs-CZ" dirty="0"/>
              <a:t>Dalším stupněm je </a:t>
            </a:r>
            <a:r>
              <a:rPr lang="cs-CZ" b="1" dirty="0"/>
              <a:t>krajská státní správa</a:t>
            </a:r>
            <a:r>
              <a:rPr lang="cs-CZ" dirty="0"/>
              <a:t> vykonávající správu na pověřeném území. </a:t>
            </a:r>
            <a:r>
              <a:rPr lang="cs-CZ" dirty="0" smtClean="0"/>
              <a:t>Území krajské </a:t>
            </a:r>
            <a:r>
              <a:rPr lang="cs-CZ" dirty="0"/>
              <a:t>státní správy se nemusí krýt s územím krajské územní samosprávy. Na tomto stupni můžeme nalézt například krajskou policejní správu či krajské hygieniky. </a:t>
            </a:r>
            <a:endParaRPr lang="cs-CZ" b="1" dirty="0"/>
          </a:p>
        </p:txBody>
      </p:sp>
    </p:spTree>
    <p:extLst>
      <p:ext uri="{BB962C8B-B14F-4D97-AF65-F5344CB8AC3E}">
        <p14:creationId xmlns:p14="http://schemas.microsoft.com/office/powerpoint/2010/main" val="2106888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251520" y="692696"/>
            <a:ext cx="8640960" cy="4893647"/>
          </a:xfrm>
          <a:prstGeom prst="rect">
            <a:avLst/>
          </a:prstGeom>
          <a:noFill/>
        </p:spPr>
        <p:txBody>
          <a:bodyPr wrap="square" rtlCol="0">
            <a:spAutoFit/>
          </a:bodyPr>
          <a:lstStyle/>
          <a:p>
            <a:r>
              <a:rPr lang="cs-CZ" sz="2400" b="1" dirty="0" smtClean="0"/>
              <a:t>Samospráva:</a:t>
            </a:r>
          </a:p>
          <a:p>
            <a:endParaRPr lang="cs-CZ" b="1" dirty="0"/>
          </a:p>
          <a:p>
            <a:pPr algn="just"/>
            <a:r>
              <a:rPr lang="cs-CZ" b="1" dirty="0"/>
              <a:t>Samospráva</a:t>
            </a:r>
            <a:r>
              <a:rPr lang="cs-CZ" dirty="0"/>
              <a:t> je veřejná správa </a:t>
            </a:r>
            <a:r>
              <a:rPr lang="cs-CZ" b="1" dirty="0"/>
              <a:t>vykonávána jinými veřejnoprávními subjekty než státem</a:t>
            </a:r>
            <a:r>
              <a:rPr lang="cs-CZ" dirty="0"/>
              <a:t>, pokud je zákonem do jejich odpovědnosti svěřena. Tyto veřejnoprávní korporace vystupují vlastním jménem, ve své působnosti a za účelem naplnění svěřených úkolů zřizují vlastní orgány. Samospráva je projevem decentralizace vymezených úkolů správy státu na samostatné, státem uznané a na státu nezávislé veřejnoprávní subjekty</a:t>
            </a:r>
            <a:r>
              <a:rPr lang="cs-CZ" dirty="0" smtClean="0"/>
              <a:t>.</a:t>
            </a:r>
          </a:p>
          <a:p>
            <a:pPr algn="just"/>
            <a:endParaRPr lang="cs-CZ" dirty="0"/>
          </a:p>
          <a:p>
            <a:pPr algn="just"/>
            <a:r>
              <a:rPr lang="cs-CZ" dirty="0"/>
              <a:t>Samospráva je ta oblast veřejné správy, která je zaměřena na sebe samu, na řešení svých vlastních záležitostí a na rozdíl od státní správy proto můžeme hovořit o </a:t>
            </a:r>
            <a:r>
              <a:rPr lang="cs-CZ" b="1" dirty="0"/>
              <a:t>prvcích samořízení a samoregulace</a:t>
            </a:r>
            <a:r>
              <a:rPr lang="cs-CZ" dirty="0"/>
              <a:t>. Dochází tak do jisté míry ke splývání subjektu samosprávy se spravovaným objektem. Samospráva neplní státně mocenské funkce, ale spolupodílí se na realizaci veřejných zájmů. Proto nemůžeme pohlížet na samosprávu pouze s ohledem na realizaci výkonné moci ve státě, ale především s ohledem na realizaci její vlastní samosprávné moci</a:t>
            </a:r>
            <a:r>
              <a:rPr lang="cs-CZ" dirty="0" smtClean="0"/>
              <a:t>.</a:t>
            </a:r>
          </a:p>
          <a:p>
            <a:pPr algn="just"/>
            <a:endParaRPr lang="cs-CZ" dirty="0"/>
          </a:p>
          <a:p>
            <a:pPr algn="just"/>
            <a:r>
              <a:rPr lang="cs-CZ" dirty="0"/>
              <a:t>Podle obvyklého členění veřejnoprávních korporací na územní a zájmové potom můžeme samosprávu jimi vykonávanou dělit na </a:t>
            </a:r>
            <a:r>
              <a:rPr lang="cs-CZ" b="1" dirty="0"/>
              <a:t>územní samosprávu a zájmovou samosprávu</a:t>
            </a:r>
            <a:r>
              <a:rPr lang="cs-CZ" dirty="0"/>
              <a:t>.</a:t>
            </a:r>
            <a:r>
              <a:rPr lang="cs-CZ" dirty="0" smtClean="0"/>
              <a:t> </a:t>
            </a:r>
            <a:endParaRPr lang="cs-CZ" b="1" dirty="0"/>
          </a:p>
        </p:txBody>
      </p:sp>
    </p:spTree>
    <p:extLst>
      <p:ext uri="{BB962C8B-B14F-4D97-AF65-F5344CB8AC3E}">
        <p14:creationId xmlns:p14="http://schemas.microsoft.com/office/powerpoint/2010/main" val="794652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5" name="TextovéPole 4"/>
          <p:cNvSpPr txBox="1"/>
          <p:nvPr/>
        </p:nvSpPr>
        <p:spPr>
          <a:xfrm>
            <a:off x="395536" y="620688"/>
            <a:ext cx="8280920" cy="5170646"/>
          </a:xfrm>
          <a:prstGeom prst="rect">
            <a:avLst/>
          </a:prstGeom>
          <a:noFill/>
        </p:spPr>
        <p:txBody>
          <a:bodyPr wrap="square" rtlCol="0">
            <a:spAutoFit/>
          </a:bodyPr>
          <a:lstStyle/>
          <a:p>
            <a:r>
              <a:rPr lang="cs-CZ" sz="2400" b="1" dirty="0" smtClean="0"/>
              <a:t>Samospráva:</a:t>
            </a:r>
          </a:p>
          <a:p>
            <a:pPr algn="just"/>
            <a:endParaRPr lang="cs-CZ" b="1" dirty="0"/>
          </a:p>
          <a:p>
            <a:pPr algn="just"/>
            <a:r>
              <a:rPr lang="cs-CZ" b="1" dirty="0" smtClean="0"/>
              <a:t>Veřejnoprávní korporace </a:t>
            </a:r>
            <a:r>
              <a:rPr lang="cs-CZ" dirty="0" smtClean="0"/>
              <a:t>je zpravidla samosprávnou institucí představovanou společenstvím osob, spojených společnými cíli při realizaci veřejných zájmů, jež je státem aprobována a jíž je přiznána příslušná právní subjektivita. Subjektivita veřejnoprávních korporací zahrnuje jak subjektivitu ve sféře veřejného práva, tak subjektivitu ve sféře soukromého práva</a:t>
            </a:r>
            <a:endParaRPr lang="cs-CZ" b="1" dirty="0" smtClean="0"/>
          </a:p>
          <a:p>
            <a:pPr algn="just"/>
            <a:endParaRPr lang="cs-CZ" b="1" dirty="0"/>
          </a:p>
          <a:p>
            <a:pPr algn="just"/>
            <a:r>
              <a:rPr lang="cs-CZ" b="1" dirty="0" smtClean="0"/>
              <a:t>Územní </a:t>
            </a:r>
            <a:r>
              <a:rPr lang="cs-CZ" b="1" dirty="0"/>
              <a:t>samospráva</a:t>
            </a:r>
            <a:r>
              <a:rPr lang="cs-CZ" dirty="0"/>
              <a:t> vyjadřuje zájem určitého dílčího územního společenství a v podmínkách České republiky je představována obcemi a kraji. Územní samospráva má svůj </a:t>
            </a:r>
            <a:r>
              <a:rPr lang="cs-CZ" b="1" i="1" dirty="0"/>
              <a:t>územní základ</a:t>
            </a:r>
            <a:r>
              <a:rPr lang="cs-CZ" dirty="0"/>
              <a:t>, který je tvořen územím samosprávného celku a </a:t>
            </a:r>
            <a:r>
              <a:rPr lang="cs-CZ" b="1" i="1" dirty="0"/>
              <a:t>osobní základ</a:t>
            </a:r>
            <a:r>
              <a:rPr lang="cs-CZ" dirty="0"/>
              <a:t> tvořený obyvatelstvem. Územní samospráva má své vlastní uspořádání. Mezi obcemi a kraji neexistují vztahy nadřízenosti a podřízenosti a zásah vyššího územně samosprávného článku (kraje) do činnosti obce je možný pouze na základě zákona</a:t>
            </a:r>
            <a:r>
              <a:rPr lang="cs-CZ" dirty="0" smtClean="0"/>
              <a:t>.</a:t>
            </a:r>
          </a:p>
          <a:p>
            <a:pPr algn="just"/>
            <a:endParaRPr lang="cs-CZ" b="1" dirty="0"/>
          </a:p>
          <a:p>
            <a:pPr algn="just"/>
            <a:r>
              <a:rPr lang="cs-CZ" b="1" dirty="0"/>
              <a:t>Zájmová samospráva </a:t>
            </a:r>
            <a:r>
              <a:rPr lang="cs-CZ" dirty="0"/>
              <a:t>vyjadřuje také zájem dílčího společenství, které v tomto případě vyjadřuje určitý </a:t>
            </a:r>
            <a:r>
              <a:rPr lang="cs-CZ" b="1" i="1" dirty="0"/>
              <a:t>profesní stav</a:t>
            </a:r>
            <a:r>
              <a:rPr lang="cs-CZ" dirty="0"/>
              <a:t> (např. advokáti, notáři, lékaři apod.) a je organizovaná v profesních komorách (advokátní, notářská, lékařská apod.).</a:t>
            </a:r>
            <a:endParaRPr lang="cs-CZ" b="1" dirty="0"/>
          </a:p>
        </p:txBody>
      </p:sp>
    </p:spTree>
    <p:extLst>
      <p:ext uri="{BB962C8B-B14F-4D97-AF65-F5344CB8AC3E}">
        <p14:creationId xmlns:p14="http://schemas.microsoft.com/office/powerpoint/2010/main" val="1592417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4" name="TextovéPole 3"/>
          <p:cNvSpPr txBox="1"/>
          <p:nvPr/>
        </p:nvSpPr>
        <p:spPr>
          <a:xfrm>
            <a:off x="323528" y="548680"/>
            <a:ext cx="8496944" cy="4893647"/>
          </a:xfrm>
          <a:prstGeom prst="rect">
            <a:avLst/>
          </a:prstGeom>
          <a:noFill/>
        </p:spPr>
        <p:txBody>
          <a:bodyPr wrap="square" rtlCol="0">
            <a:spAutoFit/>
          </a:bodyPr>
          <a:lstStyle/>
          <a:p>
            <a:r>
              <a:rPr lang="cs-CZ" sz="2400" b="1" dirty="0" smtClean="0"/>
              <a:t>Rozdílné principy výstavby státní správy a samosprávy</a:t>
            </a:r>
            <a:r>
              <a:rPr lang="cs-CZ" dirty="0" smtClean="0"/>
              <a:t>:</a:t>
            </a:r>
          </a:p>
          <a:p>
            <a:endParaRPr lang="cs-CZ" dirty="0"/>
          </a:p>
          <a:p>
            <a:r>
              <a:rPr lang="cs-CZ" dirty="0" smtClean="0"/>
              <a:t>Státní správa a samospráva stojí na sobě odpovídajících protikladných principech, kterými jsou:</a:t>
            </a:r>
          </a:p>
          <a:p>
            <a:endParaRPr lang="cs-CZ" dirty="0"/>
          </a:p>
          <a:p>
            <a:pPr marL="285750" indent="-285750">
              <a:buFontTx/>
              <a:buChar char="-"/>
            </a:pPr>
            <a:r>
              <a:rPr lang="cs-CZ" dirty="0" smtClean="0"/>
              <a:t>územní a věcný,</a:t>
            </a:r>
          </a:p>
          <a:p>
            <a:pPr marL="285750" indent="-285750">
              <a:buFontTx/>
              <a:buChar char="-"/>
            </a:pPr>
            <a:r>
              <a:rPr lang="cs-CZ" dirty="0" smtClean="0"/>
              <a:t>centralizace a decentralizace,</a:t>
            </a:r>
          </a:p>
          <a:p>
            <a:pPr marL="285750" indent="-285750">
              <a:buFontTx/>
              <a:buChar char="-"/>
            </a:pPr>
            <a:r>
              <a:rPr lang="cs-CZ" dirty="0" smtClean="0"/>
              <a:t>koncentrace a dekoncentrace,</a:t>
            </a:r>
          </a:p>
          <a:p>
            <a:pPr marL="285750" indent="-285750">
              <a:buFontTx/>
              <a:buChar char="-"/>
            </a:pPr>
            <a:r>
              <a:rPr lang="cs-CZ" dirty="0" smtClean="0"/>
              <a:t>kolegiální a monokratický,</a:t>
            </a:r>
          </a:p>
          <a:p>
            <a:pPr marL="285750" indent="-285750">
              <a:buFontTx/>
              <a:buChar char="-"/>
            </a:pPr>
            <a:r>
              <a:rPr lang="cs-CZ" dirty="0" smtClean="0"/>
              <a:t>volební a jmenovací.</a:t>
            </a:r>
          </a:p>
          <a:p>
            <a:endParaRPr lang="cs-CZ" dirty="0"/>
          </a:p>
          <a:p>
            <a:pPr algn="just"/>
            <a:r>
              <a:rPr lang="cs-CZ" b="1" dirty="0" smtClean="0"/>
              <a:t>Princip centralizace </a:t>
            </a:r>
            <a:r>
              <a:rPr lang="cs-CZ" dirty="0" smtClean="0"/>
              <a:t>veřejné správy spočívá v soustředění jejího výkonu v rukou „centra státu“, tedy jeho ústředních orgánů, které mají rozhodující pravomoc ovlivňovat veškerou činnost správy.</a:t>
            </a:r>
          </a:p>
          <a:p>
            <a:pPr algn="just"/>
            <a:r>
              <a:rPr lang="cs-CZ" b="1" dirty="0" smtClean="0"/>
              <a:t>Decentralizace</a:t>
            </a:r>
            <a:r>
              <a:rPr lang="cs-CZ" dirty="0" smtClean="0"/>
              <a:t> je procesem přesunu (delegace) části výkonu veřejné správy na jiné subjekty odlišné od státu, tzv. veřejnoprávní korporace. Projevem decentralizace veřejné správy ve státě je zřízení obecní a krajské  samosprávy.</a:t>
            </a:r>
            <a:endParaRPr lang="cs-CZ" dirty="0"/>
          </a:p>
        </p:txBody>
      </p:sp>
    </p:spTree>
    <p:extLst>
      <p:ext uri="{BB962C8B-B14F-4D97-AF65-F5344CB8AC3E}">
        <p14:creationId xmlns:p14="http://schemas.microsoft.com/office/powerpoint/2010/main" val="1304548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sp>
        <p:nvSpPr>
          <p:cNvPr id="5" name="TextovéPole 4"/>
          <p:cNvSpPr txBox="1"/>
          <p:nvPr/>
        </p:nvSpPr>
        <p:spPr>
          <a:xfrm>
            <a:off x="323528" y="620688"/>
            <a:ext cx="8280920" cy="3877985"/>
          </a:xfrm>
          <a:prstGeom prst="rect">
            <a:avLst/>
          </a:prstGeom>
          <a:noFill/>
        </p:spPr>
        <p:txBody>
          <a:bodyPr wrap="square" rtlCol="0">
            <a:spAutoFit/>
          </a:bodyPr>
          <a:lstStyle/>
          <a:p>
            <a:r>
              <a:rPr lang="cs-CZ" sz="2400" b="1" dirty="0"/>
              <a:t>Rozdílné principy výstavby státní správy a samosprávy</a:t>
            </a:r>
            <a:r>
              <a:rPr lang="cs-CZ" sz="2400" dirty="0" smtClean="0"/>
              <a:t>:</a:t>
            </a:r>
          </a:p>
          <a:p>
            <a:endParaRPr lang="cs-CZ" sz="2400" dirty="0"/>
          </a:p>
          <a:p>
            <a:pPr algn="just"/>
            <a:r>
              <a:rPr lang="cs-CZ" b="1" dirty="0" smtClean="0"/>
              <a:t>Územní princip </a:t>
            </a:r>
            <a:r>
              <a:rPr lang="cs-CZ" dirty="0" smtClean="0"/>
              <a:t>spočívá ve vymezení působnosti správního orgánu určením hranic konkrétního území, na kterém bude působnost a pravomoc vykonávána. Na základě územního principu je vymezena místní působnost krajů a obcí, které na svěřeném území vykonávají samosprávu a veřejnou správu. Územní princip je zpravidla doprovázen tzv. všeobecnou působností a je typický pro územní samosprávu.</a:t>
            </a:r>
          </a:p>
          <a:p>
            <a:pPr algn="just"/>
            <a:endParaRPr lang="cs-CZ" dirty="0"/>
          </a:p>
          <a:p>
            <a:pPr algn="just"/>
            <a:r>
              <a:rPr lang="cs-CZ" b="1" dirty="0" smtClean="0"/>
              <a:t>Věcný princip </a:t>
            </a:r>
            <a:r>
              <a:rPr lang="cs-CZ" dirty="0" smtClean="0"/>
              <a:t>vymezuje působnost určitého správního orgánu věcně, tedy podle vykonávaného úseku činnosti veřejné správy. O věcném principu se hovoří jako o rezortním, projevuje se nejvíce v rozdělení úseků státní správy mezi ministerstva. Tento princip je typický pro státní správu. </a:t>
            </a:r>
            <a:endParaRPr lang="cs-CZ" dirty="0"/>
          </a:p>
          <a:p>
            <a:endParaRPr lang="cs-CZ" dirty="0"/>
          </a:p>
        </p:txBody>
      </p:sp>
    </p:spTree>
    <p:extLst>
      <p:ext uri="{BB962C8B-B14F-4D97-AF65-F5344CB8AC3E}">
        <p14:creationId xmlns:p14="http://schemas.microsoft.com/office/powerpoint/2010/main" val="954665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dirty="0"/>
          </a:p>
        </p:txBody>
      </p:sp>
      <p:sp>
        <p:nvSpPr>
          <p:cNvPr id="4" name="TextovéPole 3"/>
          <p:cNvSpPr txBox="1"/>
          <p:nvPr/>
        </p:nvSpPr>
        <p:spPr>
          <a:xfrm>
            <a:off x="251520" y="476672"/>
            <a:ext cx="8640960" cy="4708981"/>
          </a:xfrm>
          <a:prstGeom prst="rect">
            <a:avLst/>
          </a:prstGeom>
          <a:noFill/>
        </p:spPr>
        <p:txBody>
          <a:bodyPr wrap="square" rtlCol="0">
            <a:spAutoFit/>
          </a:bodyPr>
          <a:lstStyle/>
          <a:p>
            <a:r>
              <a:rPr lang="cs-CZ" sz="2400" b="1" dirty="0"/>
              <a:t>Rozdílné principy výstavby státní správy a samosprávy</a:t>
            </a:r>
            <a:r>
              <a:rPr lang="cs-CZ" sz="2400" b="1" dirty="0" smtClean="0"/>
              <a:t>:</a:t>
            </a:r>
          </a:p>
          <a:p>
            <a:pPr algn="just"/>
            <a:endParaRPr lang="cs-CZ" sz="2400" b="1" dirty="0"/>
          </a:p>
          <a:p>
            <a:pPr algn="just"/>
            <a:r>
              <a:rPr lang="cs-CZ" b="1" dirty="0" smtClean="0"/>
              <a:t>Koncentrace veřejné správy </a:t>
            </a:r>
            <a:r>
              <a:rPr lang="cs-CZ" dirty="0" smtClean="0"/>
              <a:t>znamená soustředění plnění jejích úkolů v rukou určitého orgánu v rámci organizační struktury jediného subjektu veřejné správy.</a:t>
            </a:r>
          </a:p>
          <a:p>
            <a:pPr algn="just"/>
            <a:endParaRPr lang="cs-CZ" dirty="0"/>
          </a:p>
          <a:p>
            <a:pPr algn="just"/>
            <a:r>
              <a:rPr lang="cs-CZ" b="1" dirty="0" smtClean="0"/>
              <a:t>Dekoncentrace</a:t>
            </a:r>
            <a:r>
              <a:rPr lang="cs-CZ" dirty="0" smtClean="0"/>
              <a:t> je procesem opačným, tedy rozdělení úkolů v rámci jedné organizační struktury mezi více orgánů.</a:t>
            </a:r>
          </a:p>
          <a:p>
            <a:pPr algn="just"/>
            <a:endParaRPr lang="cs-CZ" dirty="0"/>
          </a:p>
          <a:p>
            <a:pPr algn="just"/>
            <a:r>
              <a:rPr lang="cs-CZ" dirty="0" smtClean="0"/>
              <a:t>Můžeme rozlišovat koncentraci a dekoncentraci horizontální a vertikální, a to podle toho, jestli jde o soustředění či rozdělení úkolů veřejné správy mezi nadřízenými a podřízenými orgány (</a:t>
            </a:r>
            <a:r>
              <a:rPr lang="cs-CZ" b="1" i="1" dirty="0" smtClean="0"/>
              <a:t>vertikální</a:t>
            </a:r>
            <a:r>
              <a:rPr lang="cs-CZ" dirty="0" smtClean="0"/>
              <a:t>) nebo mezi orgány na stejné hierarchické úrovni (</a:t>
            </a:r>
            <a:r>
              <a:rPr lang="cs-CZ" b="1" i="1" dirty="0" smtClean="0"/>
              <a:t>horizontální</a:t>
            </a:r>
            <a:r>
              <a:rPr lang="cs-CZ" dirty="0" smtClean="0"/>
              <a:t>). Příkladem vertikální dekoncentrace je vztah mezi MPSV a úřady práce; příkladem horizontální dekoncentrace je rozdělení působnosti na jednotlivá ministerstva. Princip dekoncentrace se týká výkonu státní správy a její hierarchie vztahů nadřízenosti a podřízenosti.</a:t>
            </a:r>
            <a:endParaRPr lang="cs-CZ" dirty="0"/>
          </a:p>
          <a:p>
            <a:pPr algn="just"/>
            <a:endParaRPr lang="cs-CZ" dirty="0"/>
          </a:p>
        </p:txBody>
      </p:sp>
    </p:spTree>
    <p:extLst>
      <p:ext uri="{BB962C8B-B14F-4D97-AF65-F5344CB8AC3E}">
        <p14:creationId xmlns:p14="http://schemas.microsoft.com/office/powerpoint/2010/main" val="3877605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dirty="0"/>
          </a:p>
        </p:txBody>
      </p:sp>
      <p:sp>
        <p:nvSpPr>
          <p:cNvPr id="4" name="TextovéPole 3"/>
          <p:cNvSpPr txBox="1"/>
          <p:nvPr/>
        </p:nvSpPr>
        <p:spPr>
          <a:xfrm>
            <a:off x="323528" y="548680"/>
            <a:ext cx="8568952" cy="4339650"/>
          </a:xfrm>
          <a:prstGeom prst="rect">
            <a:avLst/>
          </a:prstGeom>
          <a:noFill/>
        </p:spPr>
        <p:txBody>
          <a:bodyPr wrap="square" rtlCol="0">
            <a:spAutoFit/>
          </a:bodyPr>
          <a:lstStyle/>
          <a:p>
            <a:r>
              <a:rPr lang="cs-CZ" sz="2400" b="1" dirty="0"/>
              <a:t>Rozdílné principy výstavby státní správy a samosprávy</a:t>
            </a:r>
            <a:r>
              <a:rPr lang="cs-CZ" b="1" dirty="0" smtClean="0"/>
              <a:t>:</a:t>
            </a:r>
          </a:p>
          <a:p>
            <a:endParaRPr lang="cs-CZ" b="1" dirty="0"/>
          </a:p>
          <a:p>
            <a:pPr algn="just"/>
            <a:r>
              <a:rPr lang="cs-CZ" dirty="0" smtClean="0"/>
              <a:t>Kolegiální a monokratický princip souvisí s tím, jak je vytvářena vůle určitého správního orgánu.</a:t>
            </a:r>
          </a:p>
          <a:p>
            <a:pPr algn="just"/>
            <a:endParaRPr lang="cs-CZ" dirty="0"/>
          </a:p>
          <a:p>
            <a:pPr algn="just"/>
            <a:r>
              <a:rPr lang="cs-CZ" b="1" dirty="0" smtClean="0"/>
              <a:t>Kolegiálnímu principu </a:t>
            </a:r>
            <a:r>
              <a:rPr lang="cs-CZ" dirty="0" smtClean="0"/>
              <a:t>odpovídá tvorba vůle prostřednictvím více osob, které se formou hlasování usnášejí na rozhodnutí. Tento princip je typický spíše pro samosprávu. Příkladem takového orgánu je zastupitelstvo či rada obce/kraje.</a:t>
            </a:r>
          </a:p>
          <a:p>
            <a:pPr algn="just"/>
            <a:endParaRPr lang="cs-CZ" dirty="0"/>
          </a:p>
          <a:p>
            <a:pPr algn="just"/>
            <a:r>
              <a:rPr lang="cs-CZ" b="1" dirty="0" smtClean="0"/>
              <a:t>Monokratický princip </a:t>
            </a:r>
            <a:r>
              <a:rPr lang="cs-CZ" dirty="0" smtClean="0"/>
              <a:t>je bližší státní správě a představuje koncentraci rozhodovací pravomoci v rukou jediné osoby. Tato osoba může přenést své rozhodovací pravomoci na podřízené, ale navenek zůstává stále sama zodpovědná  za činnost správního orgánu. Příkladem takového orgánu jsou ministerstva v čele s příslušným a jako jediným odpovědným ministrem.</a:t>
            </a:r>
            <a:endParaRPr lang="cs-CZ" dirty="0"/>
          </a:p>
          <a:p>
            <a:endParaRPr lang="cs-CZ" dirty="0"/>
          </a:p>
        </p:txBody>
      </p:sp>
    </p:spTree>
    <p:extLst>
      <p:ext uri="{BB962C8B-B14F-4D97-AF65-F5344CB8AC3E}">
        <p14:creationId xmlns:p14="http://schemas.microsoft.com/office/powerpoint/2010/main" val="3825664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dirty="0"/>
          </a:p>
        </p:txBody>
      </p:sp>
      <p:sp>
        <p:nvSpPr>
          <p:cNvPr id="4" name="TextovéPole 3"/>
          <p:cNvSpPr txBox="1"/>
          <p:nvPr/>
        </p:nvSpPr>
        <p:spPr>
          <a:xfrm>
            <a:off x="251520" y="548680"/>
            <a:ext cx="8496944" cy="5170646"/>
          </a:xfrm>
          <a:prstGeom prst="rect">
            <a:avLst/>
          </a:prstGeom>
          <a:noFill/>
        </p:spPr>
        <p:txBody>
          <a:bodyPr wrap="square" rtlCol="0">
            <a:spAutoFit/>
          </a:bodyPr>
          <a:lstStyle/>
          <a:p>
            <a:r>
              <a:rPr lang="cs-CZ" sz="2400" b="1" dirty="0"/>
              <a:t>Rozdílné principy výstavby státní správy a samosprávy</a:t>
            </a:r>
            <a:r>
              <a:rPr lang="cs-CZ" b="1" dirty="0" smtClean="0"/>
              <a:t>:</a:t>
            </a:r>
          </a:p>
          <a:p>
            <a:endParaRPr lang="cs-CZ" dirty="0"/>
          </a:p>
          <a:p>
            <a:pPr algn="just"/>
            <a:r>
              <a:rPr lang="cs-CZ" dirty="0" smtClean="0"/>
              <a:t>Způsob, jak jsou obsazovány funkce ve veřejné správě určuje volební a jmenovací princip.</a:t>
            </a:r>
          </a:p>
          <a:p>
            <a:pPr algn="just"/>
            <a:endParaRPr lang="cs-CZ" dirty="0"/>
          </a:p>
          <a:p>
            <a:pPr algn="just"/>
            <a:r>
              <a:rPr lang="cs-CZ" b="1" dirty="0" smtClean="0"/>
              <a:t>Volební princip</a:t>
            </a:r>
            <a:r>
              <a:rPr lang="cs-CZ" dirty="0" smtClean="0"/>
              <a:t> je charakteristický pro ustanovování orgánů samosprávy a jeho podstata spočívá v projevení vůle většiny. Příkladem je volba členů zastupitelstva či rady obce/kraje.</a:t>
            </a:r>
          </a:p>
          <a:p>
            <a:pPr algn="just"/>
            <a:endParaRPr lang="cs-CZ" dirty="0"/>
          </a:p>
          <a:p>
            <a:pPr algn="just"/>
            <a:r>
              <a:rPr lang="cs-CZ" dirty="0" smtClean="0"/>
              <a:t>Uplatnění </a:t>
            </a:r>
            <a:r>
              <a:rPr lang="cs-CZ" b="1" dirty="0" smtClean="0"/>
              <a:t>jmenovacího principu </a:t>
            </a:r>
            <a:r>
              <a:rPr lang="cs-CZ" dirty="0" smtClean="0"/>
              <a:t>je příznačné především pro státní správu a je projevem vůle monokratického orgánu jmenovat do funkce konkrétní osobu. Jmenováním se do funkce dosazují např. ministři.</a:t>
            </a:r>
          </a:p>
          <a:p>
            <a:pPr algn="just"/>
            <a:endParaRPr lang="cs-CZ" dirty="0"/>
          </a:p>
          <a:p>
            <a:pPr algn="just"/>
            <a:r>
              <a:rPr lang="cs-CZ" dirty="0" smtClean="0"/>
              <a:t>V organizaci </a:t>
            </a:r>
            <a:r>
              <a:rPr lang="cs-CZ" b="1" dirty="0" smtClean="0"/>
              <a:t>územní samosprávy </a:t>
            </a:r>
            <a:r>
              <a:rPr lang="cs-CZ" dirty="0" smtClean="0"/>
              <a:t>převládá princip územní, decentralizační, kolegiální a volební, zatímco ve </a:t>
            </a:r>
            <a:r>
              <a:rPr lang="cs-CZ" b="1" dirty="0" smtClean="0"/>
              <a:t>státní správě </a:t>
            </a:r>
            <a:r>
              <a:rPr lang="cs-CZ" dirty="0" smtClean="0"/>
              <a:t>jde především o princip věcný, koncentrace (dekoncentrace), monokratický a jmenovací.</a:t>
            </a:r>
          </a:p>
          <a:p>
            <a:pPr algn="just"/>
            <a:endParaRPr lang="cs-CZ" dirty="0"/>
          </a:p>
          <a:p>
            <a:pPr algn="just"/>
            <a:endParaRPr lang="cs-CZ" dirty="0"/>
          </a:p>
          <a:p>
            <a:endParaRPr lang="cs-CZ" dirty="0"/>
          </a:p>
        </p:txBody>
      </p:sp>
    </p:spTree>
    <p:extLst>
      <p:ext uri="{BB962C8B-B14F-4D97-AF65-F5344CB8AC3E}">
        <p14:creationId xmlns:p14="http://schemas.microsoft.com/office/powerpoint/2010/main" val="403731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323528" y="476672"/>
            <a:ext cx="8640960" cy="5262979"/>
          </a:xfrm>
          <a:prstGeom prst="rect">
            <a:avLst/>
          </a:prstGeom>
          <a:noFill/>
        </p:spPr>
        <p:txBody>
          <a:bodyPr wrap="square" rtlCol="0">
            <a:spAutoFit/>
          </a:bodyPr>
          <a:lstStyle/>
          <a:p>
            <a:r>
              <a:rPr lang="cs-CZ" sz="2400" b="1" dirty="0"/>
              <a:t>Veřejná správa v materiálním x formálním smyslu:</a:t>
            </a:r>
          </a:p>
          <a:p>
            <a:endParaRPr lang="cs-CZ" sz="2400" b="1" dirty="0"/>
          </a:p>
          <a:p>
            <a:pPr algn="just"/>
            <a:r>
              <a:rPr lang="cs-CZ" dirty="0"/>
              <a:t>Pojmu veřejná správa přikládáme v zásadě dvojí význam:</a:t>
            </a:r>
          </a:p>
          <a:p>
            <a:pPr marL="285750" indent="-285750" algn="just">
              <a:buFont typeface="Arial" panose="020B0604020202020204" pitchFamily="34" charset="0"/>
              <a:buChar char="•"/>
            </a:pPr>
            <a:r>
              <a:rPr lang="cs-CZ" dirty="0"/>
              <a:t>buď pod tímto označením rozumíme určitý druh činnosti (tj. spravování), pak jde o správu </a:t>
            </a:r>
            <a:r>
              <a:rPr lang="cs-CZ" b="1" dirty="0"/>
              <a:t>v materiálním pojetí</a:t>
            </a:r>
            <a:r>
              <a:rPr lang="cs-CZ" dirty="0"/>
              <a:t>,</a:t>
            </a:r>
          </a:p>
          <a:p>
            <a:pPr marL="285750" indent="-285750" algn="just">
              <a:buFont typeface="Arial" panose="020B0604020202020204" pitchFamily="34" charset="0"/>
              <a:buChar char="•"/>
            </a:pPr>
            <a:r>
              <a:rPr lang="cs-CZ" dirty="0"/>
              <a:t>nebo organizační jednotku – instituci (tj. útvar, úřad), která veřejnou správu vykonává, pak jde o správu </a:t>
            </a:r>
            <a:r>
              <a:rPr lang="cs-CZ" b="1" dirty="0"/>
              <a:t>v</a:t>
            </a:r>
            <a:r>
              <a:rPr lang="cs-CZ" dirty="0"/>
              <a:t> </a:t>
            </a:r>
            <a:r>
              <a:rPr lang="cs-CZ" b="1" dirty="0"/>
              <a:t>pojetí formálním</a:t>
            </a:r>
            <a:r>
              <a:rPr lang="cs-CZ" dirty="0"/>
              <a:t>. </a:t>
            </a:r>
          </a:p>
          <a:p>
            <a:pPr algn="just"/>
            <a:endParaRPr lang="cs-CZ" dirty="0"/>
          </a:p>
          <a:p>
            <a:pPr algn="just"/>
            <a:r>
              <a:rPr lang="cs-CZ" dirty="0"/>
              <a:t>V </a:t>
            </a:r>
            <a:r>
              <a:rPr lang="cs-CZ" b="1" u="sng" dirty="0"/>
              <a:t>materiálním pojetí</a:t>
            </a:r>
            <a:r>
              <a:rPr lang="cs-CZ" dirty="0"/>
              <a:t> je veřejná správa činností státních nebo jiných orgánů veřejné moci nebo subjektů, kterým byl výkon veřejné správy propůjčen za účelem plnění určitých úkolů označovaných jako úkoly veřejné. V materiálním pojetí můžeme veřejnou správu vymezit </a:t>
            </a:r>
            <a:r>
              <a:rPr lang="cs-CZ" b="1" dirty="0"/>
              <a:t>pozitivně</a:t>
            </a:r>
            <a:r>
              <a:rPr lang="cs-CZ" dirty="0"/>
              <a:t> nebo </a:t>
            </a:r>
            <a:r>
              <a:rPr lang="cs-CZ" b="1" dirty="0"/>
              <a:t>negativně</a:t>
            </a:r>
            <a:r>
              <a:rPr lang="cs-CZ" dirty="0"/>
              <a:t>.</a:t>
            </a:r>
          </a:p>
          <a:p>
            <a:pPr algn="just"/>
            <a:endParaRPr lang="cs-CZ" dirty="0"/>
          </a:p>
          <a:p>
            <a:pPr algn="just"/>
            <a:r>
              <a:rPr lang="cs-CZ" b="1" dirty="0"/>
              <a:t>Pozitivní vymezení</a:t>
            </a:r>
            <a:r>
              <a:rPr lang="cs-CZ" dirty="0"/>
              <a:t> je spojováno s veřejnými úkoly (vymezením činností), které má veřejná správa zabezpečovat.</a:t>
            </a:r>
          </a:p>
          <a:p>
            <a:pPr algn="just"/>
            <a:r>
              <a:rPr lang="cs-CZ" b="1" dirty="0"/>
              <a:t>Negativní vymezení</a:t>
            </a:r>
            <a:r>
              <a:rPr lang="cs-CZ" dirty="0"/>
              <a:t> je založeno na premise, že veřejná správa je souhrnem činností, které nelze kvalifikovat ani jako zákonodárné ani jako soudní.</a:t>
            </a:r>
          </a:p>
          <a:p>
            <a:endParaRPr lang="cs-CZ" dirty="0"/>
          </a:p>
        </p:txBody>
      </p:sp>
      <p:sp>
        <p:nvSpPr>
          <p:cNvPr id="5" name="Zástupný symbol pro zápatí 4"/>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2</a:t>
            </a:fld>
            <a:endParaRPr lang="cs-CZ" dirty="0"/>
          </a:p>
        </p:txBody>
      </p:sp>
    </p:spTree>
    <p:extLst>
      <p:ext uri="{BB962C8B-B14F-4D97-AF65-F5344CB8AC3E}">
        <p14:creationId xmlns:p14="http://schemas.microsoft.com/office/powerpoint/2010/main" val="1828138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dirty="0"/>
          </a:p>
        </p:txBody>
      </p:sp>
      <p:pic>
        <p:nvPicPr>
          <p:cNvPr id="2050" name="Picture 2" descr="https://upload.wikimedia.org/wikipedia/commons/thumb/1/1f/Adolf_Kaufmann_Herbstliche_Moorlandschaft.jpg/1280px-Adolf_Kaufmann_Herbstliche_Moorlandschaf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3" y="332657"/>
            <a:ext cx="6858475" cy="417646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1259632" y="5085184"/>
            <a:ext cx="6786466" cy="800219"/>
          </a:xfrm>
          <a:prstGeom prst="rect">
            <a:avLst/>
          </a:prstGeom>
          <a:noFill/>
        </p:spPr>
        <p:txBody>
          <a:bodyPr wrap="square" rtlCol="0">
            <a:spAutoFit/>
          </a:bodyPr>
          <a:lstStyle/>
          <a:p>
            <a:pPr algn="ctr"/>
            <a:r>
              <a:rPr lang="cs-CZ" sz="2800" b="1" dirty="0"/>
              <a:t>Děkuji za pozornost </a:t>
            </a:r>
            <a:r>
              <a:rPr lang="cs-CZ" sz="2800" b="1" dirty="0">
                <a:sym typeface="Wingdings" panose="05000000000000000000" pitchFamily="2" charset="2"/>
              </a:rPr>
              <a:t> </a:t>
            </a:r>
            <a:endParaRPr lang="cs-CZ" sz="2800" b="1" dirty="0"/>
          </a:p>
          <a:p>
            <a:endParaRPr lang="cs-CZ" dirty="0"/>
          </a:p>
        </p:txBody>
      </p:sp>
    </p:spTree>
    <p:extLst>
      <p:ext uri="{BB962C8B-B14F-4D97-AF65-F5344CB8AC3E}">
        <p14:creationId xmlns:p14="http://schemas.microsoft.com/office/powerpoint/2010/main" val="1293852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51520" y="548680"/>
            <a:ext cx="8496944" cy="3693319"/>
          </a:xfrm>
          <a:prstGeom prst="rect">
            <a:avLst/>
          </a:prstGeom>
          <a:noFill/>
        </p:spPr>
        <p:txBody>
          <a:bodyPr wrap="square" rtlCol="0">
            <a:spAutoFit/>
          </a:bodyPr>
          <a:lstStyle/>
          <a:p>
            <a:pPr algn="just"/>
            <a:r>
              <a:rPr lang="cs-CZ" dirty="0"/>
              <a:t>Ve </a:t>
            </a:r>
            <a:r>
              <a:rPr lang="cs-CZ" b="1" dirty="0"/>
              <a:t>formálním pojetí </a:t>
            </a:r>
            <a:r>
              <a:rPr lang="cs-CZ" dirty="0"/>
              <a:t>správy se klade důraz nikoli na činnost, ale na organizace, kterým je svěřena působnost řešit určité veřejné úkoly, pokud nejsou svěřeny zastupitelským sborům nebo soudům. </a:t>
            </a:r>
          </a:p>
          <a:p>
            <a:pPr algn="just"/>
            <a:r>
              <a:rPr lang="cs-CZ" dirty="0"/>
              <a:t>Správa ve </a:t>
            </a:r>
            <a:r>
              <a:rPr lang="cs-CZ" b="1" dirty="0"/>
              <a:t>formálním pojetí </a:t>
            </a:r>
            <a:r>
              <a:rPr lang="cs-CZ" dirty="0"/>
              <a:t>je v zásadě soustavou jednotlivých správních úřadů nebo orgánů jako vykonavatelů veřejné správy ve smyslu materiálním (tj. určitých činností).</a:t>
            </a:r>
          </a:p>
          <a:p>
            <a:pPr algn="just"/>
            <a:endParaRPr lang="cs-CZ" dirty="0"/>
          </a:p>
          <a:p>
            <a:pPr algn="just"/>
            <a:r>
              <a:rPr lang="cs-CZ" dirty="0"/>
              <a:t>V odborné literatuře se lze setkat i s tím, že správa ve formálním smyslu se označuje jako </a:t>
            </a:r>
            <a:r>
              <a:rPr lang="cs-CZ" b="1" dirty="0"/>
              <a:t>správa v organizačním pojetí</a:t>
            </a:r>
            <a:r>
              <a:rPr lang="cs-CZ" dirty="0"/>
              <a:t> a správa v materiálním smyslu jako </a:t>
            </a:r>
            <a:r>
              <a:rPr lang="cs-CZ" b="1" dirty="0"/>
              <a:t>správa funkční</a:t>
            </a:r>
            <a:r>
              <a:rPr lang="cs-CZ" dirty="0"/>
              <a:t>. Rozdíly mezi organizačním a funkčním vymezením správy se spatřují v tom, že organizační pojetí spíše zdůrazňuje zvláštnosti veřejné správy oproti jiným správám a rozdíly mezi nimi, zatímco funkční vymezení vede naopak ke zmírnění diferencí a k pojímání správy, byť v různých pojetích a formách jako určitého sociálního jevu s převahou společných znaků.</a:t>
            </a:r>
          </a:p>
          <a:p>
            <a:endParaRPr lang="cs-CZ" dirty="0"/>
          </a:p>
        </p:txBody>
      </p:sp>
      <p:sp>
        <p:nvSpPr>
          <p:cNvPr id="3" name="Zástupný symbol pro zápatí 2"/>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3</a:t>
            </a:fld>
            <a:endParaRPr lang="cs-CZ" dirty="0"/>
          </a:p>
        </p:txBody>
      </p:sp>
    </p:spTree>
    <p:extLst>
      <p:ext uri="{BB962C8B-B14F-4D97-AF65-F5344CB8AC3E}">
        <p14:creationId xmlns:p14="http://schemas.microsoft.com/office/powerpoint/2010/main" val="373464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395536" y="764704"/>
            <a:ext cx="8568952" cy="5078313"/>
          </a:xfrm>
          <a:prstGeom prst="rect">
            <a:avLst/>
          </a:prstGeom>
          <a:noFill/>
        </p:spPr>
        <p:txBody>
          <a:bodyPr wrap="square" rtlCol="0">
            <a:spAutoFit/>
          </a:bodyPr>
          <a:lstStyle/>
          <a:p>
            <a:pPr algn="just"/>
            <a:r>
              <a:rPr lang="cs-CZ" sz="2400" b="1" dirty="0" smtClean="0"/>
              <a:t>Rozdělení veřejné správy podle jednotlivých druhů</a:t>
            </a:r>
            <a:r>
              <a:rPr lang="cs-CZ" sz="2400" dirty="0" smtClean="0"/>
              <a:t> je možné v zásadě podle těchto hledisek:</a:t>
            </a:r>
          </a:p>
          <a:p>
            <a:pPr algn="just"/>
            <a:endParaRPr lang="cs-CZ" sz="2400" dirty="0"/>
          </a:p>
          <a:p>
            <a:pPr marL="342900" indent="-342900" algn="just">
              <a:buFontTx/>
              <a:buChar char="-"/>
            </a:pPr>
            <a:r>
              <a:rPr lang="cs-CZ" dirty="0" smtClean="0"/>
              <a:t>organizačního uspořádání </a:t>
            </a:r>
          </a:p>
          <a:p>
            <a:pPr marL="342900" indent="-342900" algn="just">
              <a:buFontTx/>
              <a:buChar char="-"/>
            </a:pPr>
            <a:r>
              <a:rPr lang="cs-CZ" dirty="0" smtClean="0"/>
              <a:t>právní formy</a:t>
            </a:r>
          </a:p>
          <a:p>
            <a:pPr marL="342900" indent="-342900" algn="just">
              <a:buFontTx/>
              <a:buChar char="-"/>
            </a:pPr>
            <a:r>
              <a:rPr lang="cs-CZ" dirty="0" smtClean="0"/>
              <a:t>úkolů veřejné správy.</a:t>
            </a:r>
          </a:p>
          <a:p>
            <a:pPr marL="342900" indent="-342900" algn="just">
              <a:buFontTx/>
              <a:buChar char="-"/>
            </a:pPr>
            <a:endParaRPr lang="cs-CZ" dirty="0"/>
          </a:p>
          <a:p>
            <a:pPr algn="just"/>
            <a:r>
              <a:rPr lang="cs-CZ" b="1" dirty="0" smtClean="0"/>
              <a:t>Organizační uspořádání veřejné správy </a:t>
            </a:r>
            <a:r>
              <a:rPr lang="cs-CZ" dirty="0" smtClean="0"/>
              <a:t>se sice řídí určitými obecnými pravidly (principy), ve své konkrétní podobě však provádí ústavu toho kterého státu. Proto neexistuje něco takového jako obecné organizační uspořádání veřejné správy, neboť veřejná správa každého státu má svoje specifika.</a:t>
            </a:r>
          </a:p>
          <a:p>
            <a:pPr algn="just"/>
            <a:endParaRPr lang="cs-CZ" dirty="0"/>
          </a:p>
          <a:p>
            <a:pPr algn="just"/>
            <a:r>
              <a:rPr lang="cs-CZ" dirty="0" smtClean="0"/>
              <a:t>Pro organizaci veřejné správy je důležité:</a:t>
            </a:r>
          </a:p>
          <a:p>
            <a:pPr algn="just"/>
            <a:endParaRPr lang="cs-CZ" dirty="0"/>
          </a:p>
          <a:p>
            <a:pPr marL="285750" indent="-285750" algn="just">
              <a:buFontTx/>
              <a:buChar char="-"/>
            </a:pPr>
            <a:r>
              <a:rPr lang="cs-CZ" dirty="0" smtClean="0"/>
              <a:t>územní a věcné hledisko, tzn. na jaké úrovni a ve kterých záležitostech bude veřejná správa vykonávána,</a:t>
            </a:r>
          </a:p>
          <a:p>
            <a:pPr marL="285750" indent="-285750" algn="just">
              <a:buFontTx/>
              <a:buChar char="-"/>
            </a:pPr>
            <a:r>
              <a:rPr lang="cs-CZ" dirty="0" smtClean="0"/>
              <a:t>Kdo bude v konkrétní věci a na určitém území subjektem veřejné správy.</a:t>
            </a:r>
            <a:endParaRPr lang="cs-CZ" dirty="0"/>
          </a:p>
        </p:txBody>
      </p:sp>
    </p:spTree>
    <p:extLst>
      <p:ext uri="{BB962C8B-B14F-4D97-AF65-F5344CB8AC3E}">
        <p14:creationId xmlns:p14="http://schemas.microsoft.com/office/powerpoint/2010/main" val="403402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4" name="TextovéPole 3"/>
          <p:cNvSpPr txBox="1"/>
          <p:nvPr/>
        </p:nvSpPr>
        <p:spPr>
          <a:xfrm>
            <a:off x="395536" y="620688"/>
            <a:ext cx="8496944" cy="5509200"/>
          </a:xfrm>
          <a:prstGeom prst="rect">
            <a:avLst/>
          </a:prstGeom>
          <a:noFill/>
        </p:spPr>
        <p:txBody>
          <a:bodyPr wrap="square" rtlCol="0">
            <a:spAutoFit/>
          </a:bodyPr>
          <a:lstStyle/>
          <a:p>
            <a:r>
              <a:rPr lang="cs-CZ" sz="2400" b="1" dirty="0" smtClean="0"/>
              <a:t>Druhy veřejné správy z hlediska organizačního uspořádání:</a:t>
            </a:r>
          </a:p>
          <a:p>
            <a:endParaRPr lang="cs-CZ" sz="1600" b="1" dirty="0"/>
          </a:p>
          <a:p>
            <a:r>
              <a:rPr lang="cs-CZ" sz="1600" dirty="0" smtClean="0"/>
              <a:t>Z </a:t>
            </a:r>
            <a:r>
              <a:rPr lang="cs-CZ" sz="1600" b="1" dirty="0" smtClean="0"/>
              <a:t>územního (prostorového) hlediska </a:t>
            </a:r>
            <a:r>
              <a:rPr lang="cs-CZ" sz="1600" dirty="0" smtClean="0"/>
              <a:t>můžeme veřejnou správu v ČR rozdělit do 3 úrovní:</a:t>
            </a:r>
          </a:p>
          <a:p>
            <a:endParaRPr lang="cs-CZ" sz="1600" dirty="0"/>
          </a:p>
          <a:p>
            <a:pPr marL="342900" indent="-342900">
              <a:buFontTx/>
              <a:buChar char="-"/>
            </a:pPr>
            <a:r>
              <a:rPr lang="cs-CZ" sz="1600" dirty="0" smtClean="0"/>
              <a:t>ústřední</a:t>
            </a:r>
          </a:p>
          <a:p>
            <a:pPr marL="342900" indent="-342900">
              <a:buFontTx/>
              <a:buChar char="-"/>
            </a:pPr>
            <a:r>
              <a:rPr lang="cs-CZ" sz="1600" dirty="0" smtClean="0"/>
              <a:t>oblastní (regionální)</a:t>
            </a:r>
          </a:p>
          <a:p>
            <a:pPr marL="342900" indent="-342900">
              <a:buFontTx/>
              <a:buChar char="-"/>
            </a:pPr>
            <a:r>
              <a:rPr lang="cs-CZ" sz="1600" dirty="0" smtClean="0"/>
              <a:t>obecní</a:t>
            </a:r>
          </a:p>
          <a:p>
            <a:endParaRPr lang="cs-CZ" sz="1600" dirty="0"/>
          </a:p>
          <a:p>
            <a:r>
              <a:rPr lang="cs-CZ" sz="1600" dirty="0" smtClean="0"/>
              <a:t>Z věcného hlediska může být veřejná správa vykonávaná jako:</a:t>
            </a:r>
          </a:p>
          <a:p>
            <a:endParaRPr lang="cs-CZ" sz="1600" dirty="0"/>
          </a:p>
          <a:p>
            <a:pPr marL="285750" indent="-285750">
              <a:buFontTx/>
              <a:buChar char="-"/>
            </a:pPr>
            <a:r>
              <a:rPr lang="cs-CZ" sz="1600" dirty="0" smtClean="0"/>
              <a:t>všeobecná (politická)</a:t>
            </a:r>
          </a:p>
          <a:p>
            <a:pPr marL="285750" indent="-285750">
              <a:buFontTx/>
              <a:buChar char="-"/>
            </a:pPr>
            <a:r>
              <a:rPr lang="cs-CZ" sz="1600" dirty="0" smtClean="0"/>
              <a:t>specializovaná (odborná)</a:t>
            </a:r>
          </a:p>
          <a:p>
            <a:endParaRPr lang="cs-CZ" sz="1600" dirty="0"/>
          </a:p>
          <a:p>
            <a:pPr algn="just"/>
            <a:r>
              <a:rPr lang="cs-CZ" sz="1600" dirty="0" smtClean="0"/>
              <a:t>Pokud se týče subjektů veřejné správy, mohou jimi být stát, jiné subjekty veřejného práva, popř. další subjekty ze zákona oprávněné. V kontinentálním systému práva se vychází převážně z toho, že originárním nositelem veřejné správy jako součásti moci výkonné je stát, který ji může na jiné subjekty delegovat. Z tohoto hlediska se při dělení veřejné správy na druhy uplatňuje názor, že správa vykonávaná orgány státu jako originárního nositele je veřejnou správou </a:t>
            </a:r>
            <a:r>
              <a:rPr lang="cs-CZ" sz="1600" b="1" dirty="0" smtClean="0"/>
              <a:t>bezprostřední</a:t>
            </a:r>
            <a:r>
              <a:rPr lang="cs-CZ" sz="1600" dirty="0" smtClean="0"/>
              <a:t>, zatímco správa delegovaná na jiné subjekty a vykonávaná jejich orgány je veřejnou správou </a:t>
            </a:r>
            <a:r>
              <a:rPr lang="cs-CZ" sz="1600" b="1" dirty="0" smtClean="0"/>
              <a:t>zprostředkovanou</a:t>
            </a:r>
            <a:r>
              <a:rPr lang="cs-CZ" sz="1600" dirty="0" smtClean="0"/>
              <a:t>  (paralelní). </a:t>
            </a:r>
          </a:p>
          <a:p>
            <a:pPr marL="342900" indent="-342900">
              <a:buFontTx/>
              <a:buChar char="-"/>
            </a:pPr>
            <a:endParaRPr lang="cs-CZ" sz="2400" dirty="0"/>
          </a:p>
        </p:txBody>
      </p:sp>
    </p:spTree>
    <p:extLst>
      <p:ext uri="{BB962C8B-B14F-4D97-AF65-F5344CB8AC3E}">
        <p14:creationId xmlns:p14="http://schemas.microsoft.com/office/powerpoint/2010/main" val="349984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251520" y="620688"/>
            <a:ext cx="8568952" cy="4985980"/>
          </a:xfrm>
          <a:prstGeom prst="rect">
            <a:avLst/>
          </a:prstGeom>
          <a:noFill/>
        </p:spPr>
        <p:txBody>
          <a:bodyPr wrap="square" rtlCol="0">
            <a:spAutoFit/>
          </a:bodyPr>
          <a:lstStyle/>
          <a:p>
            <a:r>
              <a:rPr lang="cs-CZ" sz="2400" b="1" dirty="0" smtClean="0"/>
              <a:t>Dělení veřejné správy podle právní formy:</a:t>
            </a:r>
          </a:p>
          <a:p>
            <a:endParaRPr lang="cs-CZ" sz="2400" b="1" dirty="0"/>
          </a:p>
          <a:p>
            <a:pPr marL="285750" indent="-285750" algn="just">
              <a:buFontTx/>
              <a:buChar char="-"/>
            </a:pPr>
            <a:r>
              <a:rPr lang="cs-CZ" dirty="0" smtClean="0"/>
              <a:t>dává především odpověď na to, kdy se ve veřejné správě používá forem veřejného práva jako výraz v zásadě nerovného postavení účastníků právních vztahů, a kdy formy soukromého práva jako výrazu rovného postavení účastníků právních vztahů</a:t>
            </a:r>
          </a:p>
          <a:p>
            <a:pPr marL="285750" indent="-285750" algn="just">
              <a:buFontTx/>
              <a:buChar char="-"/>
            </a:pPr>
            <a:r>
              <a:rPr lang="cs-CZ" dirty="0" smtClean="0"/>
              <a:t>Z tohoto hlediska se veřejná správa rozděluje do 2 velkých skupin: na </a:t>
            </a:r>
            <a:r>
              <a:rPr lang="cs-CZ" b="1" dirty="0" smtClean="0"/>
              <a:t>správu</a:t>
            </a:r>
            <a:r>
              <a:rPr lang="cs-CZ" dirty="0" smtClean="0"/>
              <a:t> </a:t>
            </a:r>
            <a:r>
              <a:rPr lang="cs-CZ" b="1" dirty="0" smtClean="0"/>
              <a:t>vrchnostenskou</a:t>
            </a:r>
            <a:r>
              <a:rPr lang="cs-CZ" dirty="0" smtClean="0"/>
              <a:t> (výsostnou) a na </a:t>
            </a:r>
            <a:r>
              <a:rPr lang="cs-CZ" b="1" dirty="0" smtClean="0"/>
              <a:t>správu fiskální</a:t>
            </a:r>
            <a:r>
              <a:rPr lang="cs-CZ" dirty="0" smtClean="0"/>
              <a:t>.</a:t>
            </a:r>
          </a:p>
          <a:p>
            <a:pPr algn="just"/>
            <a:endParaRPr lang="cs-CZ" dirty="0"/>
          </a:p>
          <a:p>
            <a:pPr algn="just"/>
            <a:r>
              <a:rPr lang="cs-CZ" b="1" dirty="0" smtClean="0"/>
              <a:t>Správa vrchnostenská</a:t>
            </a:r>
            <a:r>
              <a:rPr lang="cs-CZ" dirty="0" smtClean="0"/>
              <a:t> je vykonávána formami veřejného práva (např. správního, finančního, sociálního zabezpečení a práva životního prostředí). Tato správa stojí v evropském kontinentálním právu na klasickém modelu:</a:t>
            </a:r>
          </a:p>
          <a:p>
            <a:pPr algn="just"/>
            <a:endParaRPr lang="cs-CZ" dirty="0"/>
          </a:p>
          <a:p>
            <a:pPr algn="just"/>
            <a:r>
              <a:rPr lang="cs-CZ" b="1" i="1" dirty="0" smtClean="0"/>
              <a:t>právní předpis → správní akt → donucovací opatření</a:t>
            </a:r>
          </a:p>
          <a:p>
            <a:pPr algn="just"/>
            <a:endParaRPr lang="cs-CZ" b="1" i="1" dirty="0"/>
          </a:p>
          <a:p>
            <a:pPr algn="just"/>
            <a:r>
              <a:rPr lang="cs-CZ" b="1" dirty="0" smtClean="0"/>
              <a:t>Vrchnostenská správa </a:t>
            </a:r>
            <a:r>
              <a:rPr lang="cs-CZ" dirty="0" smtClean="0"/>
              <a:t>nemusí být vždy správou zásahovou (tj. správní činnost, která ingeruje do práv a svobod fyzických nebo právnických osob). Nemůže však být </a:t>
            </a:r>
            <a:r>
              <a:rPr lang="cs-CZ" b="1" i="1" dirty="0" smtClean="0"/>
              <a:t>zásahová správa</a:t>
            </a:r>
            <a:r>
              <a:rPr lang="cs-CZ" dirty="0" smtClean="0"/>
              <a:t> mimo oblast vrchnostenské správy.</a:t>
            </a:r>
            <a:endParaRPr lang="cs-CZ" dirty="0"/>
          </a:p>
        </p:txBody>
      </p:sp>
    </p:spTree>
    <p:extLst>
      <p:ext uri="{BB962C8B-B14F-4D97-AF65-F5344CB8AC3E}">
        <p14:creationId xmlns:p14="http://schemas.microsoft.com/office/powerpoint/2010/main" val="143583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23528" y="548680"/>
            <a:ext cx="8424936" cy="5170646"/>
          </a:xfrm>
          <a:prstGeom prst="rect">
            <a:avLst/>
          </a:prstGeom>
          <a:noFill/>
        </p:spPr>
        <p:txBody>
          <a:bodyPr wrap="square" rtlCol="0">
            <a:spAutoFit/>
          </a:bodyPr>
          <a:lstStyle/>
          <a:p>
            <a:r>
              <a:rPr lang="cs-CZ" sz="2400" b="1" dirty="0"/>
              <a:t>Dělení veřejné správy podle právní formy</a:t>
            </a:r>
            <a:r>
              <a:rPr lang="cs-CZ" sz="2400" b="1" dirty="0" smtClean="0"/>
              <a:t>:</a:t>
            </a:r>
          </a:p>
          <a:p>
            <a:endParaRPr lang="cs-CZ" b="1" dirty="0"/>
          </a:p>
          <a:p>
            <a:pPr algn="just"/>
            <a:r>
              <a:rPr lang="cs-CZ" b="1" dirty="0" smtClean="0"/>
              <a:t>Správa fiskální</a:t>
            </a:r>
            <a:r>
              <a:rPr lang="cs-CZ" dirty="0" smtClean="0"/>
              <a:t> se týká věcí finančních a státního majetku (ne však agendy daňové a poplatkové, která má výrazně vrchnostenský charakter a řídí se právem veřejným). </a:t>
            </a:r>
            <a:endParaRPr lang="cs-CZ" dirty="0"/>
          </a:p>
          <a:p>
            <a:pPr algn="just"/>
            <a:endParaRPr lang="cs-CZ" dirty="0" smtClean="0"/>
          </a:p>
          <a:p>
            <a:pPr algn="just"/>
            <a:r>
              <a:rPr lang="cs-CZ" b="1" dirty="0" smtClean="0"/>
              <a:t>Fiskální správa</a:t>
            </a:r>
            <a:r>
              <a:rPr lang="cs-CZ" dirty="0" smtClean="0"/>
              <a:t> se uplatňuje ve formách soukromého práva a stát vstupuje do právních vztahů s jinými subjekty z pozice rovného partnera.</a:t>
            </a:r>
          </a:p>
          <a:p>
            <a:pPr algn="just"/>
            <a:endParaRPr lang="cs-CZ" dirty="0"/>
          </a:p>
          <a:p>
            <a:pPr algn="just"/>
            <a:r>
              <a:rPr lang="cs-CZ" dirty="0" smtClean="0"/>
              <a:t>Výraz „fiskální správa“ pochází z doby absolutismu a odvozuje se od tehdejší fiskální teorie, podle které se stát skládal ze dvou právních subjektů, a sice výsostného (svrchovaného) státu a státu fiskálního, přičemž pouze „fiskus“ byl podřízen právnímu řádu, a tedy i soudní jurisdikci.</a:t>
            </a:r>
          </a:p>
          <a:p>
            <a:pPr algn="just"/>
            <a:endParaRPr lang="cs-CZ" dirty="0"/>
          </a:p>
          <a:p>
            <a:pPr algn="just"/>
            <a:r>
              <a:rPr lang="cs-CZ" dirty="0" smtClean="0"/>
              <a:t>Vedle správy vrchnostenské a fiskální lze stále více vnímat další správní aktivity, u nichž podřízení buď právu veřejnému nebo právu soukromému není vůbec jednoznačné. Jde zejména o plnění úkolů vyplývajících z </a:t>
            </a:r>
            <a:r>
              <a:rPr lang="cs-CZ" b="1" dirty="0" smtClean="0"/>
              <a:t>pojetí veřejné správy jako služby (péče) veřejnosti</a:t>
            </a:r>
            <a:r>
              <a:rPr lang="cs-CZ" dirty="0" smtClean="0"/>
              <a:t>. Označujeme ji jako </a:t>
            </a:r>
            <a:r>
              <a:rPr lang="cs-CZ" b="1" dirty="0" smtClean="0"/>
              <a:t>správu pečovatelskou </a:t>
            </a:r>
            <a:r>
              <a:rPr lang="cs-CZ" dirty="0" smtClean="0"/>
              <a:t>nebo </a:t>
            </a:r>
            <a:r>
              <a:rPr lang="cs-CZ" b="1" dirty="0" smtClean="0"/>
              <a:t>veřejnou službu</a:t>
            </a:r>
            <a:r>
              <a:rPr lang="cs-CZ" dirty="0" smtClean="0"/>
              <a:t> (službu veřejnosti) související zejména s plněním sociální funkce státu.</a:t>
            </a:r>
            <a:endParaRPr lang="cs-CZ" dirty="0"/>
          </a:p>
        </p:txBody>
      </p:sp>
    </p:spTree>
    <p:extLst>
      <p:ext uri="{BB962C8B-B14F-4D97-AF65-F5344CB8AC3E}">
        <p14:creationId xmlns:p14="http://schemas.microsoft.com/office/powerpoint/2010/main" val="175950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251520" y="548680"/>
            <a:ext cx="8640960" cy="5724644"/>
          </a:xfrm>
          <a:prstGeom prst="rect">
            <a:avLst/>
          </a:prstGeom>
          <a:noFill/>
        </p:spPr>
        <p:txBody>
          <a:bodyPr wrap="square" rtlCol="0">
            <a:spAutoFit/>
          </a:bodyPr>
          <a:lstStyle/>
          <a:p>
            <a:r>
              <a:rPr lang="cs-CZ" sz="2400" b="1" dirty="0" smtClean="0"/>
              <a:t>Druhy veřejné správy z hlediska plněných úkolů:</a:t>
            </a:r>
          </a:p>
          <a:p>
            <a:endParaRPr lang="cs-CZ" b="1" dirty="0"/>
          </a:p>
          <a:p>
            <a:pPr algn="just"/>
            <a:r>
              <a:rPr lang="cs-CZ" dirty="0" smtClean="0"/>
              <a:t>Z tohoto hlediska rozlišujeme různé </a:t>
            </a:r>
            <a:r>
              <a:rPr lang="cs-CZ" b="1" dirty="0" smtClean="0"/>
              <a:t>oblasti veřejné správy</a:t>
            </a:r>
            <a:r>
              <a:rPr lang="cs-CZ" dirty="0" smtClean="0"/>
              <a:t>, a to podle úkolů, které mají plnit.</a:t>
            </a:r>
          </a:p>
          <a:p>
            <a:pPr algn="just"/>
            <a:endParaRPr lang="cs-CZ" dirty="0"/>
          </a:p>
          <a:p>
            <a:pPr algn="just"/>
            <a:r>
              <a:rPr lang="cs-CZ" dirty="0" smtClean="0"/>
              <a:t>D. Hendrych za základní z tohoto hlediska považuje následující oblasti:</a:t>
            </a:r>
          </a:p>
          <a:p>
            <a:pPr algn="just"/>
            <a:endParaRPr lang="cs-CZ" dirty="0"/>
          </a:p>
          <a:p>
            <a:pPr marL="285750" indent="-285750" algn="just">
              <a:buFontTx/>
              <a:buChar char="-"/>
            </a:pPr>
            <a:r>
              <a:rPr lang="cs-CZ" dirty="0" smtClean="0"/>
              <a:t>správně politickou</a:t>
            </a:r>
          </a:p>
          <a:p>
            <a:pPr marL="285750" indent="-285750" algn="just">
              <a:buFontTx/>
              <a:buChar char="-"/>
            </a:pPr>
            <a:r>
              <a:rPr lang="cs-CZ" dirty="0" smtClean="0"/>
              <a:t>správně hospodářskou</a:t>
            </a:r>
          </a:p>
          <a:p>
            <a:pPr marL="285750" indent="-285750" algn="just">
              <a:buFontTx/>
              <a:buChar char="-"/>
            </a:pPr>
            <a:r>
              <a:rPr lang="cs-CZ" dirty="0" smtClean="0"/>
              <a:t>sociální a kulturní</a:t>
            </a:r>
          </a:p>
          <a:p>
            <a:pPr marL="285750" indent="-285750" algn="just">
              <a:buFontTx/>
              <a:buChar char="-"/>
            </a:pPr>
            <a:r>
              <a:rPr lang="cs-CZ" dirty="0" smtClean="0"/>
              <a:t>ekologickou</a:t>
            </a:r>
          </a:p>
          <a:p>
            <a:pPr algn="just"/>
            <a:endParaRPr lang="cs-CZ" dirty="0"/>
          </a:p>
          <a:p>
            <a:pPr algn="just"/>
            <a:r>
              <a:rPr lang="cs-CZ" dirty="0" smtClean="0"/>
              <a:t>Toto dělení je však vnímáno jako nedostatečné, neboť uvedené oblasti jsou příliš rozsáhlé , a málo vypovídají o konkrétním obsahu úkolů. Proto se zpravidla uplatňuje hlubší členění na </a:t>
            </a:r>
            <a:r>
              <a:rPr lang="cs-CZ" b="1" dirty="0" smtClean="0"/>
              <a:t>správní odvětví </a:t>
            </a:r>
            <a:r>
              <a:rPr lang="cs-CZ" dirty="0" smtClean="0"/>
              <a:t>(obory nebo resorty), která tvoří základ pro transformaci úkolů do působnosti jednotlivých správních úřadů či orgánů, jakož i základ jednotlivých odvětví správního práva hmotného.</a:t>
            </a:r>
          </a:p>
          <a:p>
            <a:pPr algn="just"/>
            <a:r>
              <a:rPr lang="cs-CZ" dirty="0" smtClean="0"/>
              <a:t>Jako příklady těchto správních odvětví lze uvést např. vnitřní správu, bezpečnost a pořádek, sociální věci, zdravotnictví, školství, kulturu, ochranu životního prostředí atd.).</a:t>
            </a:r>
          </a:p>
          <a:p>
            <a:pPr algn="just"/>
            <a:endParaRPr lang="cs-CZ" dirty="0"/>
          </a:p>
        </p:txBody>
      </p:sp>
    </p:spTree>
    <p:extLst>
      <p:ext uri="{BB962C8B-B14F-4D97-AF65-F5344CB8AC3E}">
        <p14:creationId xmlns:p14="http://schemas.microsoft.com/office/powerpoint/2010/main" val="4162854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Druhy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95536" y="620688"/>
            <a:ext cx="8352928" cy="4893647"/>
          </a:xfrm>
          <a:prstGeom prst="rect">
            <a:avLst/>
          </a:prstGeom>
          <a:noFill/>
        </p:spPr>
        <p:txBody>
          <a:bodyPr wrap="square" rtlCol="0">
            <a:spAutoFit/>
          </a:bodyPr>
          <a:lstStyle/>
          <a:p>
            <a:r>
              <a:rPr lang="cs-CZ" sz="2400" b="1" dirty="0"/>
              <a:t>Státní </a:t>
            </a:r>
            <a:r>
              <a:rPr lang="cs-CZ" sz="2400" b="1" dirty="0" smtClean="0"/>
              <a:t>správa </a:t>
            </a:r>
            <a:r>
              <a:rPr lang="cs-CZ" sz="2400" b="1" dirty="0"/>
              <a:t>x samospráva</a:t>
            </a:r>
          </a:p>
          <a:p>
            <a:endParaRPr lang="cs-CZ" dirty="0"/>
          </a:p>
          <a:p>
            <a:pPr algn="just"/>
            <a:r>
              <a:rPr lang="cs-CZ" b="1" dirty="0"/>
              <a:t>Státní správa </a:t>
            </a:r>
            <a:r>
              <a:rPr lang="cs-CZ" dirty="0"/>
              <a:t>je ta část činnosti veřejné správy, kterou realizuje stát prostřednictvím státních orgánů. Jde o činnost vykonávanou ve veřejném zájmu, která má podzákonný, výkonný a nařizovací charakter.</a:t>
            </a:r>
          </a:p>
          <a:p>
            <a:pPr algn="just"/>
            <a:endParaRPr lang="cs-CZ" dirty="0"/>
          </a:p>
          <a:p>
            <a:pPr algn="just"/>
            <a:r>
              <a:rPr lang="cs-CZ" dirty="0"/>
              <a:t>Za účelem naplnění svých cílů stát zřizuje soustavu hierarchicky uspořádaných orgánů, mezi kterými existují vztahy nadřízenosti a podřízenosti (ústřední státní správa, územní státní správa).</a:t>
            </a:r>
          </a:p>
          <a:p>
            <a:pPr algn="just"/>
            <a:endParaRPr lang="cs-CZ" dirty="0"/>
          </a:p>
          <a:p>
            <a:pPr algn="just"/>
            <a:r>
              <a:rPr lang="cs-CZ" b="1" dirty="0"/>
              <a:t>Samospráva</a:t>
            </a:r>
            <a:r>
              <a:rPr lang="cs-CZ" dirty="0"/>
              <a:t> je veřejná správa vykonávána jinými veřejnoprávními subjekty než státem, pokud je zákonem do jejich odpovědnosti svěřena. Tyto veřejnoprávní korporace vystupují vlastním jménem, ve své působnosti a za účelem naplnění svěřených úkolů zřizují vlastní orgány.</a:t>
            </a:r>
          </a:p>
          <a:p>
            <a:pPr algn="just"/>
            <a:endParaRPr lang="cs-CZ" dirty="0"/>
          </a:p>
          <a:p>
            <a:pPr algn="just"/>
            <a:r>
              <a:rPr lang="cs-CZ" dirty="0"/>
              <a:t>Samospráva je projevem decentralizace vymezených úkolů správy státu </a:t>
            </a:r>
            <a:r>
              <a:rPr lang="cs-CZ"/>
              <a:t>na </a:t>
            </a:r>
            <a:r>
              <a:rPr lang="cs-CZ" smtClean="0"/>
              <a:t>samostatné, </a:t>
            </a:r>
            <a:r>
              <a:rPr lang="cs-CZ" dirty="0"/>
              <a:t>státem uznané a na státu nezávislé veřejnoprávní subjekty.</a:t>
            </a:r>
          </a:p>
        </p:txBody>
      </p:sp>
    </p:spTree>
    <p:extLst>
      <p:ext uri="{BB962C8B-B14F-4D97-AF65-F5344CB8AC3E}">
        <p14:creationId xmlns:p14="http://schemas.microsoft.com/office/powerpoint/2010/main" val="4245709237"/>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TotalTime>
  <Words>2346</Words>
  <Application>Microsoft Office PowerPoint</Application>
  <PresentationFormat>Předvádění na obrazovce (4:3)</PresentationFormat>
  <Paragraphs>218</Paragraphs>
  <Slides>20</Slides>
  <Notes>0</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Motiv sady Office</vt:lpstr>
      <vt:lpstr>DRUHY VEŘEJNÉ SPRÁVY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DRUHY VEŘEJNÉ SPRÁVY</dc:title>
  <dc:creator>Pospíšil Petr</dc:creator>
  <cp:lastModifiedBy>Pospíšil Petr</cp:lastModifiedBy>
  <cp:revision>37</cp:revision>
  <dcterms:created xsi:type="dcterms:W3CDTF">2015-09-27T11:24:11Z</dcterms:created>
  <dcterms:modified xsi:type="dcterms:W3CDTF">2015-10-01T12:06:57Z</dcterms:modified>
</cp:coreProperties>
</file>