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90DB3-1718-46D9-9FFF-C0386B823390}" type="datetimeFigureOut">
              <a:rPr lang="cs-CZ" smtClean="0"/>
              <a:t>24.10.2019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E4B71-777C-446C-B362-A09C64DE8D8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26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CD1DD-CEF7-4007-A3C0-1A4C275EDFDB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02EDF-5EBB-46B5-8288-5A230E071B9B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FF25-6B95-4294-8B8D-191EB32D608B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30FE-A2DD-4CF8-8008-9DC90A6815C9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5125-3DED-43E9-AC71-90C40EC8D62B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8E95-CD92-4B08-BDCC-CF3177D09391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57EE-7BC1-4B7A-B688-E65BAAE25A40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8042-8704-412A-9910-791D8C2D1C04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00CA1-15D8-413A-855F-884B109BBE3E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7133-E0EE-45EF-AE84-7F58E82111BA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191FC-C6D0-4FE8-81D1-2B6D1C311B25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42567-B88A-42E4-9074-EF34EE15337F}" type="datetime1">
              <a:rPr lang="cs-CZ" smtClean="0"/>
              <a:t>24.10.2019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Správní věda,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SPRÁVNÍ VĚDA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smtClean="0">
                <a:solidFill>
                  <a:schemeClr val="tx1"/>
                </a:solidFill>
              </a:rPr>
              <a:t>JUDr. Petr Pospíšil, Ph.D., LL.M.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427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Věda správního práva a správní věda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Společným cílem vědy správního práva a správní vědy a posláním obou těchto disciplín je trvale zajišťovat zdokonalování veřejné správy, a to jak v rovině její právní úpravy, tak i v oblasti jejího reálného uskutečňování.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tomto smyslu </a:t>
            </a:r>
            <a:r>
              <a:rPr lang="cs-CZ" b="1" dirty="0" smtClean="0"/>
              <a:t>správní věda </a:t>
            </a:r>
            <a:r>
              <a:rPr lang="cs-CZ" dirty="0" smtClean="0"/>
              <a:t>vzhledem ke svému zaměření (předmětu zkoumání) významným způsobem </a:t>
            </a:r>
            <a:r>
              <a:rPr lang="cs-CZ" b="1" dirty="0" smtClean="0"/>
              <a:t>doplňuje vědu správního práva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Zatímco </a:t>
            </a:r>
            <a:r>
              <a:rPr lang="cs-CZ" b="1" dirty="0" smtClean="0"/>
              <a:t>věda správního práva </a:t>
            </a:r>
            <a:r>
              <a:rPr lang="cs-CZ" dirty="0" smtClean="0"/>
              <a:t>zkoumá veřejnou správu jako jev upravený normami správního práva, tedy prakticky normy správního práva a jimi upravené společenské vztahy, </a:t>
            </a:r>
            <a:r>
              <a:rPr lang="cs-CZ" b="1" dirty="0" smtClean="0"/>
              <a:t>správní věda zkoumá </a:t>
            </a:r>
            <a:r>
              <a:rPr lang="cs-CZ" dirty="0" smtClean="0"/>
              <a:t>veřejnou správu jako komplex jevů a procesů, jež jsou výrazem fakticity správněprávní praxe v mezích platného správního práva.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Věda správního práva</a:t>
            </a:r>
            <a:r>
              <a:rPr lang="cs-CZ" dirty="0" smtClean="0"/>
              <a:t> je vědou o správním právu </a:t>
            </a:r>
            <a:r>
              <a:rPr lang="cs-CZ" dirty="0" smtClean="0"/>
              <a:t>…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X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věda </a:t>
            </a:r>
            <a:r>
              <a:rPr lang="cs-CZ" dirty="0" smtClean="0"/>
              <a:t>je vědou o veřejné správě 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6929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49694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Předmět správní vědy</a:t>
            </a:r>
          </a:p>
          <a:p>
            <a:endParaRPr lang="cs-CZ" b="1" dirty="0"/>
          </a:p>
          <a:p>
            <a:pPr algn="just"/>
            <a:r>
              <a:rPr lang="cs-CZ" b="1" dirty="0" smtClean="0"/>
              <a:t>Předmětem správní vědy </a:t>
            </a:r>
            <a:r>
              <a:rPr lang="cs-CZ" dirty="0" smtClean="0"/>
              <a:t>jsou správní skutečnosti, kterými se rozumí zejména úkoly veřejné správy, její organizace, pracovníci a funkcionáři, správní jednání, rozhodovací procesy, reformy modernizace, vztahy k okolí.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Pro </a:t>
            </a:r>
            <a:r>
              <a:rPr lang="cs-CZ" b="1" dirty="0" smtClean="0"/>
              <a:t>vymezení předmětu správní vědy </a:t>
            </a:r>
            <a:r>
              <a:rPr lang="cs-CZ" dirty="0" smtClean="0"/>
              <a:t>je nutné zdůraznit, že: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pojem správy je indiferentní vzhledem k různým vědním oborům; proto žádný z nich si nemůže osobovat právo tento jev výlučně a závazně v celé šíři definovat a vykládat;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předmětem správní vědy nemůže být veškerá správa, ale jen správa veřejná;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veřejná správa má tři základní aspekty – funkční, organizační (institucionální) a personální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věda </a:t>
            </a:r>
            <a:r>
              <a:rPr lang="cs-CZ" dirty="0" smtClean="0"/>
              <a:t>zaujímá speciální postavení mezi jinými vědními obory jako </a:t>
            </a:r>
            <a:r>
              <a:rPr lang="cs-CZ" b="1" dirty="0" smtClean="0"/>
              <a:t>obor, jehož jediným předmětem zkoumání je veřejná správa ve svém celku</a:t>
            </a:r>
            <a:r>
              <a:rPr lang="cs-CZ" dirty="0" smtClean="0"/>
              <a:t>. Správní věda musí mít také svůj praktický smysl a cíl – tím je zkoumání skutečného stavu veřejné správy a jeho analýza, popř. návrhy na opatření ke zlepšení stavu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9916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2493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Integrující úloha správní vědy</a:t>
            </a:r>
          </a:p>
          <a:p>
            <a:endParaRPr lang="cs-CZ" dirty="0"/>
          </a:p>
          <a:p>
            <a:pPr algn="just"/>
            <a:r>
              <a:rPr lang="cs-CZ" b="1" dirty="0" smtClean="0"/>
              <a:t>Správní věda by měla plnit úlohu integrujícího vědního oboru</a:t>
            </a:r>
            <a:r>
              <a:rPr lang="cs-CZ" dirty="0" smtClean="0"/>
              <a:t>, což spočívá v následujících funkcích: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disponovat informacemi o veřejné správě, které mohou působit na zaměření programů studia veřejné správy (i v jejích dílčích aspektech), formulovat okruh základních problémů, podněcovat řešení a dávat doporučení ke konkrétním opatřením (</a:t>
            </a:r>
            <a:r>
              <a:rPr lang="cs-CZ" b="1" dirty="0" smtClean="0"/>
              <a:t>funkce programová</a:t>
            </a:r>
            <a:r>
              <a:rPr lang="cs-CZ" dirty="0" smtClean="0"/>
              <a:t>);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koordinovat studium veřejné správy (</a:t>
            </a:r>
            <a:r>
              <a:rPr lang="cs-CZ" b="1" dirty="0" smtClean="0"/>
              <a:t>funkce koordinační</a:t>
            </a:r>
            <a:r>
              <a:rPr lang="cs-CZ" dirty="0" smtClean="0"/>
              <a:t>);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integrovat poznatky jiných vědních oborů a organicky je aplikovat na veřejnou správu, zejména ve věci její modernizace a zvyšování výkonnosti a kvalifikace (</a:t>
            </a:r>
            <a:r>
              <a:rPr lang="cs-CZ" b="1" dirty="0" smtClean="0"/>
              <a:t>funkce aplikační</a:t>
            </a:r>
            <a:r>
              <a:rPr lang="cs-CZ" dirty="0" smtClean="0"/>
              <a:t>);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vytvářet vlastní vědecké poznatky, metody a vlastní pojmový aparát (</a:t>
            </a:r>
            <a:r>
              <a:rPr lang="cs-CZ" b="1" dirty="0" smtClean="0"/>
              <a:t>funkce poznávací</a:t>
            </a:r>
            <a:r>
              <a:rPr lang="cs-CZ" dirty="0" smtClean="0"/>
              <a:t>).</a:t>
            </a:r>
          </a:p>
          <a:p>
            <a:pPr marL="285750" indent="-285750" algn="just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7299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332656"/>
            <a:ext cx="849694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Správní věda jako sociální vědní obor</a:t>
            </a:r>
          </a:p>
          <a:p>
            <a:endParaRPr lang="cs-CZ" dirty="0"/>
          </a:p>
          <a:p>
            <a:pPr algn="just"/>
            <a:r>
              <a:rPr lang="cs-CZ" dirty="0" smtClean="0"/>
              <a:t>Správní vědu zařazujeme do sociálních věd, v tomto smyslu ji můžeme vymezit jako </a:t>
            </a:r>
            <a:r>
              <a:rPr lang="cs-CZ" b="1" i="1" dirty="0" smtClean="0"/>
              <a:t>sociální vědní obor o veřejné správě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Správní vědu v tomto smyslu lze též šířeji vymezit jako </a:t>
            </a:r>
            <a:r>
              <a:rPr lang="cs-CZ" b="1" i="1" dirty="0" smtClean="0"/>
              <a:t>sociální vědu o racionálním uspořádání veřejné správy za účelem dosahování její efektivnosti, demokratičnosti a otevřenosti při obstarávání veřejných záležitostí.</a:t>
            </a:r>
          </a:p>
          <a:p>
            <a:pPr algn="just"/>
            <a:endParaRPr lang="cs-CZ" b="1" i="1" dirty="0"/>
          </a:p>
          <a:p>
            <a:pPr algn="just"/>
            <a:r>
              <a:rPr lang="cs-CZ" dirty="0" smtClean="0"/>
              <a:t>K základním problémovým okruhům správní vědy by vždy měly patřit tyto: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postavení veřejné správy ve státě a její vztah k občanům a organizacím při plnění veřejných úkolů,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rozhodování a rozhodovací procesy ve veřejné správě,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organizační výstavba veřejné správy,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pracovníci ve veřejné správě, jejich kvalifikace a postavení,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finanční a materiální zabezpečení veřejné správy,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modernizace činností a organizace veřejné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6140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476672"/>
            <a:ext cx="83529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Správní politika</a:t>
            </a:r>
          </a:p>
          <a:p>
            <a:endParaRPr lang="cs-CZ" b="1" dirty="0"/>
          </a:p>
          <a:p>
            <a:pPr algn="just"/>
            <a:r>
              <a:rPr lang="cs-CZ" dirty="0" smtClean="0"/>
              <a:t>Tradičnímu pojetí správní vědy odpovídá existence </a:t>
            </a:r>
            <a:r>
              <a:rPr lang="cs-CZ" b="1" dirty="0" smtClean="0"/>
              <a:t>správní politiky </a:t>
            </a:r>
            <a:r>
              <a:rPr lang="cs-CZ" dirty="0" smtClean="0"/>
              <a:t>a její zařazení do soustavy </a:t>
            </a:r>
            <a:r>
              <a:rPr lang="cs-CZ" b="1" dirty="0" smtClean="0"/>
              <a:t>správní vědy </a:t>
            </a:r>
            <a:r>
              <a:rPr lang="cs-CZ" dirty="0" smtClean="0"/>
              <a:t>vedle </a:t>
            </a:r>
            <a:r>
              <a:rPr lang="cs-CZ" b="1" dirty="0" smtClean="0"/>
              <a:t>správní nauky </a:t>
            </a:r>
            <a:r>
              <a:rPr lang="cs-CZ" dirty="0" smtClean="0"/>
              <a:t>a </a:t>
            </a:r>
            <a:r>
              <a:rPr lang="cs-CZ" b="1" dirty="0" smtClean="0"/>
              <a:t>vědy správního práva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Správní politice se přisuzuje funkce hodnotit a verifikovat výsledky jiných vědních oborů z oblasti veřejné správy a na základě provedeného zhodnocení podávat návrhy místům, která jsou subjekty nebo vykonavateli veřejné správy. </a:t>
            </a:r>
            <a:r>
              <a:rPr lang="cs-CZ" b="1" dirty="0" smtClean="0"/>
              <a:t>Správní politika </a:t>
            </a:r>
            <a:r>
              <a:rPr lang="cs-CZ" dirty="0" smtClean="0"/>
              <a:t>se ptá, zda a nakolik je veřejná správa uspořádána účelně vzhledem ke stanoveným cílům a z nich plynoucím úkolům.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politika </a:t>
            </a:r>
            <a:r>
              <a:rPr lang="cs-CZ" dirty="0" smtClean="0"/>
              <a:t>je vědním oborem podněcujícím správní reformy a modernizaci veřejné správy na základě přijatých hodnot politických, ekonomických, sociálních a kulturních.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Právem se poukazuje v souvislosti se správními reformami na to, jaký význam pro jejich zdárný průběh mohou mít správní věda (nauka) na jedné straně a správní politika na straně druhé – úspěch totiž může mít jen takové reformní řešení, které vychází ze solidních znalostí veřejné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4465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3529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Reformy a modernizace veřejné správy</a:t>
            </a:r>
          </a:p>
          <a:p>
            <a:endParaRPr lang="cs-CZ" b="1" dirty="0"/>
          </a:p>
          <a:p>
            <a:pPr algn="just"/>
            <a:r>
              <a:rPr lang="cs-CZ" dirty="0" smtClean="0"/>
              <a:t>Správní reformy, modernizace, popř. jiné kroky k větší výkonnosti veřejné správy představují oblast, kde se konkrétně mohou uplatnit poznatky správní vědy. Žádná změna ve veřejné správě však není jen problémem technickým – právním, ale především problémem politickým, neboť na politické vůli kompetentních činitelů, zda a jaká opatření budou provedena.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Reforma veřejné správy </a:t>
            </a:r>
            <a:r>
              <a:rPr lang="cs-CZ" dirty="0" smtClean="0"/>
              <a:t>představuje proces, který má svou stránku </a:t>
            </a:r>
            <a:r>
              <a:rPr lang="cs-CZ" b="1" i="1" dirty="0" smtClean="0"/>
              <a:t>obsahovou</a:t>
            </a:r>
            <a:r>
              <a:rPr lang="cs-CZ" dirty="0" smtClean="0"/>
              <a:t> (co se má změnit) a </a:t>
            </a:r>
            <a:r>
              <a:rPr lang="cs-CZ" b="1" i="1" dirty="0" smtClean="0"/>
              <a:t>časovou</a:t>
            </a:r>
            <a:r>
              <a:rPr lang="cs-CZ" dirty="0" smtClean="0"/>
              <a:t> (časový horizont jednotlivých kroků a jejich posloupnost).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Reformou veřejné správy rozumíme změny v jejích základních aspektech, tj. ve funkcích (úkolech) organizací a jejich zaměstnanců. O rozsahu a zaměření reformy rozhoduje </a:t>
            </a:r>
            <a:r>
              <a:rPr lang="cs-CZ" b="1" i="1" dirty="0" smtClean="0"/>
              <a:t>strategie</a:t>
            </a:r>
            <a:r>
              <a:rPr lang="cs-CZ" dirty="0" smtClean="0"/>
              <a:t>, která jasně vymezí cíle reformy a její časový horizont.</a:t>
            </a:r>
          </a:p>
          <a:p>
            <a:pPr algn="just"/>
            <a:endParaRPr lang="cs-CZ" b="1" i="1" dirty="0"/>
          </a:p>
          <a:p>
            <a:pPr algn="just"/>
            <a:r>
              <a:rPr lang="cs-CZ" dirty="0" smtClean="0"/>
              <a:t>Za </a:t>
            </a:r>
            <a:r>
              <a:rPr lang="cs-CZ" b="1" dirty="0" smtClean="0"/>
              <a:t>reformní kroky ve veřejné správě </a:t>
            </a:r>
            <a:r>
              <a:rPr lang="cs-CZ" dirty="0" smtClean="0"/>
              <a:t>bychom neměli považovat dílčí změny v organizaci veřejné správy nebo zavádění progresivnějších technik, pokud to nejsou kroky v rámci širšího procesu změn.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363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56895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Reformy a modernizace veřejné správy</a:t>
            </a:r>
          </a:p>
          <a:p>
            <a:endParaRPr lang="cs-CZ" b="1" dirty="0"/>
          </a:p>
          <a:p>
            <a:r>
              <a:rPr lang="cs-CZ" dirty="0" smtClean="0"/>
              <a:t>Zkušenosti ze zahraničí ukazují, že </a:t>
            </a:r>
            <a:r>
              <a:rPr lang="cs-CZ" b="1" dirty="0" smtClean="0"/>
              <a:t>správní reformy se týkají </a:t>
            </a:r>
            <a:r>
              <a:rPr lang="cs-CZ" dirty="0" smtClean="0"/>
              <a:t>zejména: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snižování nákladů na veřejnou správu nebo některou její část;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zdokonalování struktury rozhodování cestou centralizace nebo naopak decentralizace a dekoncentrace rozhodovacích pravomocí;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posilování služebnosti správy a jejího sbližování s občany (demokratizace);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zavádění nových metod, technik a pracovních postupů za účelem lepšího chodu veřejné správy a dokonalejší interakce jejích složek;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přípravy a odborné úrovně zaměstnanců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právních státech se tradičně reforma veřejné správy pohybuje v rámci platného ústavního pořádku. Změna ústavy za účelem provedení reformy veřejné správy se považuje za zcela nový aspekt vyvolaný rozsáhlejšími změnami, ne jen reformou veřejné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040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548680"/>
            <a:ext cx="83529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Reformy a modernizace veřejné správy</a:t>
            </a:r>
          </a:p>
          <a:p>
            <a:endParaRPr lang="cs-CZ" b="1" dirty="0"/>
          </a:p>
          <a:p>
            <a:pPr algn="just"/>
            <a:r>
              <a:rPr lang="cs-CZ" dirty="0" smtClean="0"/>
              <a:t>V souvislosti s reformními procesy ve veřejné správě bývalých komunistických zemí v 90.letech 20. století se rozlišují </a:t>
            </a:r>
            <a:r>
              <a:rPr lang="cs-CZ" b="1" dirty="0" smtClean="0"/>
              <a:t>čtyři fáze reformního procesu</a:t>
            </a:r>
            <a:r>
              <a:rPr lang="cs-CZ" dirty="0" smtClean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transformace</a:t>
            </a:r>
            <a:r>
              <a:rPr lang="cs-CZ" dirty="0" smtClean="0"/>
              <a:t> starého právního, politického a ekonomického řádu, který se zhroutil, ve formování nových institucí a struktur (např. pluralitní politický systém, svobodné volby, revize obsahu veřejného sektoru);</a:t>
            </a:r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konsolidace</a:t>
            </a:r>
            <a:r>
              <a:rPr lang="cs-CZ" dirty="0" smtClean="0"/>
              <a:t>, která následuje po transformaci, v tomto období vzrůstá politická stabilita dovolující systematický přístup deetatizaci, privatizaci a tržnímu hospodářství;</a:t>
            </a:r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modernizace </a:t>
            </a:r>
            <a:r>
              <a:rPr lang="cs-CZ" dirty="0" smtClean="0"/>
              <a:t>jako výraz potřeby odpovídajícího institucionálního uspořádání a nejlepší možné praxe veřejné moci na všech úrovních a ve všech odvětvích;</a:t>
            </a:r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adaptace</a:t>
            </a:r>
            <a:r>
              <a:rPr lang="cs-CZ" dirty="0" smtClean="0"/>
              <a:t> jako přizpůsobení se pojetí výkonného státu a tlaku v souvislosti s přípravou na členství v Evropské unii.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Správní reforma není běžnou organizační změnou, je to podstatný zásah do struktury veřejné moci, do vztahu mezi veřejnou správou a občanem, zásahem do života společnosti vůbec.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749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18</a:t>
            </a:fld>
            <a:endParaRPr lang="cs-CZ" dirty="0"/>
          </a:p>
        </p:txBody>
      </p:sp>
      <p:pic>
        <p:nvPicPr>
          <p:cNvPr id="1028" name="Picture 4" descr="http://www.artaste.it/res/import/upload/88/142/550x550/12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831" y="764704"/>
            <a:ext cx="6619537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475656" y="5445224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/>
              <a:t>Děkuji za pozornost </a:t>
            </a:r>
            <a:r>
              <a:rPr lang="cs-CZ" sz="3200" b="1" dirty="0" smtClean="0">
                <a:sym typeface="Wingdings" panose="05000000000000000000" pitchFamily="2" charset="2"/>
              </a:rPr>
              <a:t>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196768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548680"/>
            <a:ext cx="84249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Správní věda nebo správní vědy?</a:t>
            </a:r>
          </a:p>
          <a:p>
            <a:endParaRPr lang="cs-CZ" b="1" dirty="0"/>
          </a:p>
          <a:p>
            <a:pPr algn="just"/>
            <a:r>
              <a:rPr lang="cs-CZ" dirty="0" smtClean="0"/>
              <a:t>Problém, zda je jedna nebo více správních věd není nový, objevuje se už v 19. stol. ve spojení s členěním původní kameralistiky (policejní vědy).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Např. Peters používá </a:t>
            </a:r>
            <a:r>
              <a:rPr lang="cs-CZ" u="sng" dirty="0" smtClean="0"/>
              <a:t>členění správní vědy na následující odvětví</a:t>
            </a:r>
            <a:r>
              <a:rPr lang="cs-CZ" dirty="0" smtClean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správní nauka,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správní právo</a:t>
            </a:r>
          </a:p>
          <a:p>
            <a:pPr algn="just"/>
            <a:r>
              <a:rPr lang="cs-CZ" dirty="0" smtClean="0"/>
              <a:t>       -   obecná část</a:t>
            </a:r>
          </a:p>
          <a:p>
            <a:pPr algn="just"/>
            <a:r>
              <a:rPr lang="cs-CZ" dirty="0" smtClean="0"/>
              <a:t>       -   zvláštní část,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správní politika.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nauka </a:t>
            </a:r>
            <a:r>
              <a:rPr lang="cs-CZ" dirty="0" smtClean="0"/>
              <a:t>= věda, která pojednává o skutečném stavu správy, popisuje ji v jejích jevových formách, systematicky ji pořádá, objasňuje pojmy, ukazuje na příčinné souvislosti a základy správy a zkoumá cíle správy.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Věda o správním právu </a:t>
            </a:r>
            <a:r>
              <a:rPr lang="cs-CZ" dirty="0" smtClean="0"/>
              <a:t>= normativní věda, která pojednává o tom, co býti má; předmětem jejího zájmu jsou normy, podle nichž má být správa vedena.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8051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476672"/>
            <a:ext cx="871296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Správní věda nebo správní vědy?</a:t>
            </a:r>
          </a:p>
          <a:p>
            <a:endParaRPr lang="cs-CZ" b="1" dirty="0"/>
          </a:p>
          <a:p>
            <a:pPr algn="just"/>
            <a:r>
              <a:rPr lang="cs-CZ" b="1" dirty="0" smtClean="0"/>
              <a:t>Správní politika </a:t>
            </a:r>
            <a:r>
              <a:rPr lang="cs-CZ" dirty="0" smtClean="0"/>
              <a:t>= obdobně jako etika nebo estetika je vědou hodnotící, která buď hodnotí správu podle předem stanovených měřítek, nebo objasňuje u jednotlivých správních institutů dosahování cílů správy.</a:t>
            </a:r>
          </a:p>
          <a:p>
            <a:pPr algn="just"/>
            <a:endParaRPr lang="cs-CZ" b="1" dirty="0"/>
          </a:p>
          <a:p>
            <a:pPr algn="just"/>
            <a:r>
              <a:rPr lang="cs-CZ" dirty="0" smtClean="0"/>
              <a:t>V dnešní době již neobstojí předpoklad, že každá vědecká disciplína, jejímž předmětem je (také) správa, musí být součástí správní vědy ve smyslu Petersova dělení. Proces diferenciace vědních oborů a zájem o fenomén správy z různých zorných úhlů vede k závěru, že </a:t>
            </a:r>
            <a:r>
              <a:rPr lang="cs-CZ" b="1" u="sng" dirty="0" smtClean="0"/>
              <a:t>není jedna správní věda, ale skupina správních věd</a:t>
            </a:r>
            <a:r>
              <a:rPr lang="cs-CZ" dirty="0" smtClean="0"/>
              <a:t>, z nichž mnohé toto označení ani nemohou akceptovat, protože dominující předmět jejich studia není správa, ale jiný, širší nebo užší jev.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A. Merkl </a:t>
            </a:r>
            <a:r>
              <a:rPr lang="cs-CZ" dirty="0" smtClean="0"/>
              <a:t>v této souvislosti zdůrazňoval, že </a:t>
            </a:r>
            <a:r>
              <a:rPr lang="cs-CZ" i="1" dirty="0" smtClean="0"/>
              <a:t>„</a:t>
            </a:r>
            <a:r>
              <a:rPr lang="cs-CZ" b="1" i="1" dirty="0" smtClean="0"/>
              <a:t>správní vědy </a:t>
            </a:r>
            <a:r>
              <a:rPr lang="cs-CZ" i="1" dirty="0" smtClean="0"/>
              <a:t>mohou mít za svůj předmět buď správní politiku, nebo správní právo, nebo správní praxi.“</a:t>
            </a:r>
          </a:p>
          <a:p>
            <a:pPr algn="just"/>
            <a:endParaRPr lang="cs-CZ" i="1" dirty="0"/>
          </a:p>
          <a:p>
            <a:pPr algn="just"/>
            <a:r>
              <a:rPr lang="cs-CZ" dirty="0" smtClean="0"/>
              <a:t>Začíná převažovat názor, že současná </a:t>
            </a:r>
            <a:r>
              <a:rPr lang="cs-CZ" b="1" dirty="0" smtClean="0"/>
              <a:t>věda o veřejné správě </a:t>
            </a:r>
            <a:r>
              <a:rPr lang="cs-CZ" dirty="0" smtClean="0"/>
              <a:t>není obsahově shodná se starší </a:t>
            </a:r>
            <a:r>
              <a:rPr lang="cs-CZ" b="1" dirty="0" smtClean="0"/>
              <a:t>správní naukou</a:t>
            </a:r>
            <a:r>
              <a:rPr lang="cs-CZ" dirty="0" smtClean="0"/>
              <a:t>. Tento rozdíl se mnozí autoři snaží postihnout právě používáním nových označení – </a:t>
            </a:r>
            <a:r>
              <a:rPr lang="cs-CZ" b="1" dirty="0" smtClean="0"/>
              <a:t>správní věda</a:t>
            </a:r>
            <a:r>
              <a:rPr lang="cs-CZ" dirty="0" smtClean="0"/>
              <a:t>, </a:t>
            </a:r>
            <a:r>
              <a:rPr lang="cs-CZ" b="1" dirty="0" smtClean="0"/>
              <a:t>public management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6807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64096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Správní věda nebo správní vědy?</a:t>
            </a:r>
          </a:p>
          <a:p>
            <a:endParaRPr lang="cs-CZ" b="1" dirty="0"/>
          </a:p>
          <a:p>
            <a:pPr algn="just"/>
            <a:r>
              <a:rPr lang="cs-CZ" dirty="0" smtClean="0"/>
              <a:t>Veřejná správa je tak v současnosti v rovině v úvahu přicházejících vědeckých přístupů k ní, souhrnně označitelných jako „správních věd“, předmětem zkoumání (a to vždy pod jiným zorným úhlem pohledu):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správní nauky, či správní vědy v užším pojetí,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správního práva, resp. vědy správního práva,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správní politiky.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Vedle </a:t>
            </a:r>
            <a:r>
              <a:rPr lang="cs-CZ" b="1" dirty="0" smtClean="0"/>
              <a:t>administrativní komparatistiky </a:t>
            </a:r>
            <a:r>
              <a:rPr lang="cs-CZ" dirty="0" smtClean="0"/>
              <a:t>(ať už vertikální či horizontální) je současné standardní pojetí </a:t>
            </a:r>
            <a:r>
              <a:rPr lang="cs-CZ" b="1" dirty="0" smtClean="0"/>
              <a:t>„správních věd“</a:t>
            </a:r>
            <a:r>
              <a:rPr lang="cs-CZ" dirty="0" smtClean="0"/>
              <a:t> ještě doplňováno či modifikováno vlivem moderních univerzalistických </a:t>
            </a:r>
            <a:r>
              <a:rPr lang="cs-CZ" b="1" dirty="0" smtClean="0"/>
              <a:t>manažerských přístupů</a:t>
            </a:r>
            <a:r>
              <a:rPr lang="cs-CZ" dirty="0" smtClean="0"/>
              <a:t>, a to v důsledku jistého prolínání veřejné správy a soukromé sféry.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Pode </a:t>
            </a:r>
            <a:r>
              <a:rPr lang="cs-CZ" b="1" dirty="0" smtClean="0"/>
              <a:t>P. Průchy </a:t>
            </a:r>
            <a:r>
              <a:rPr lang="cs-CZ" i="1" dirty="0" smtClean="0"/>
              <a:t>„Současné vědecké přístupy ke správnímu právu a veřejné správě a poznatky jimi učiněné svědčí tomu, že pro moderní společnost bude charakteristická stále menší potřeba administrativní regulace, přičemž 21. století má být stoletím moderních reforem veřejné správy.“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782567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332656"/>
            <a:ext cx="820891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Věda správního práva a správní věda</a:t>
            </a:r>
          </a:p>
          <a:p>
            <a:endParaRPr lang="cs-CZ" b="1" dirty="0"/>
          </a:p>
          <a:p>
            <a:pPr algn="just"/>
            <a:r>
              <a:rPr lang="cs-CZ" b="1" u="sng" dirty="0" smtClean="0"/>
              <a:t>Věda správního práva</a:t>
            </a:r>
          </a:p>
          <a:p>
            <a:pPr algn="just"/>
            <a:r>
              <a:rPr lang="cs-CZ" b="1" dirty="0" smtClean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navazuje na poznatky obecné právní vědy s bohatým předchozím historickým vývojem řady filozofických přístupů;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její vznik a následující rozvoj byl poměrně rychlý;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byla konstituována prakticky souběžně se vznikem správního práva jako samostatného právního odvětví;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je typickou společenskou vědou, neboť správní právo upravuje postavení a chování daných subjektů ve společenských vztazích;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předmětem vědy správního práva je normativní regulace veřejné správy – tzn. správní právo;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zabývá se právními normami, instituty a právními předpisy, jejich vnitřní strukturou, vzájemnými souvislostmi a také správním právem jako uceleným právně normativním systémem;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je vědou systémovou, systémově se zabývající jak obsahem, tak formou správního práva jako právního odvětví;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Její poznatky slouží ke zdokonalení správního práva, ke zvýšení jeho efektivnosti (proto jsou její poznatky využitelné nejen v procesu aplikace platného práva, ale i v procesu tvorby nového práva).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0369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04664"/>
            <a:ext cx="835292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Věda správního práva a správní věda</a:t>
            </a:r>
          </a:p>
          <a:p>
            <a:endParaRPr lang="cs-CZ" b="1" u="sng" dirty="0"/>
          </a:p>
          <a:p>
            <a:r>
              <a:rPr lang="cs-CZ" b="1" u="sng" dirty="0" smtClean="0"/>
              <a:t>Věda správního práva</a:t>
            </a:r>
          </a:p>
          <a:p>
            <a:endParaRPr lang="cs-CZ" sz="1400" b="1" u="sn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předmětem svého zkoumání se zabývá v celé jeho šíři, přičemž, aby náležitě plnila svoji funkci, musí s ohledem na aktuálnost společenských potřeb věnovat vždy zvýšenou pozornost těm okruhům a problémům svého zájmu, které naléhavěji vyžadují vědecké posouzení a řešení;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disponuje pro zkoumání předmětu svého zájmu příslušnými metodami, ať už jde o metody obecné (systémové a srovnávací, včetně metody historicko-srovnávací), anebo metody specifické (deduktivní, formálně logické a interpretační);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s použitím uvedených metod dospívá při zkoumání svého předmětu k určitému relativně stabilnímu vědeckému pojetí a chápání správního práva jako specifického právně normativního systému – definuje jeho obecné pojmy, dává odpověď na jeho obecné otázky, vymezuje jeho vnitřní systém a charakterizuje zákonitosti jeho fungování;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V současnosti je v ČR rozvíjena především vědeckým pracovištěm Akademie věd ČR, a dále na jednotlivých právnických fakultách – její pozornost je zaměřována na nejaktuálnější úkoly spojené s aktuálně probíhající reformou správního práva a veřejné správy (D. Hendrych, V. Mikule, V. Sládeček, V. Vopálka).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710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260648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Věda správního práva a správní věda</a:t>
            </a:r>
          </a:p>
          <a:p>
            <a:endParaRPr lang="cs-CZ" b="1" dirty="0"/>
          </a:p>
          <a:p>
            <a:r>
              <a:rPr lang="cs-CZ" b="1" u="sng" dirty="0" smtClean="0"/>
              <a:t>Správní věda </a:t>
            </a:r>
          </a:p>
          <a:p>
            <a:endParaRPr lang="cs-CZ" b="1" u="sn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navazuje zejména na poznatky tzv. kameralistiky, později pak na poznatky obecné teorie organizace;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její význam jako relativně samostatné vědní disciplíny spočívá především v tom, že je projevem nezbytnosti zkoumat veřejnou správu z pohledu jejího faktického resp. reálného fungování;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Podle </a:t>
            </a:r>
            <a:r>
              <a:rPr lang="cs-CZ" b="1" dirty="0" smtClean="0"/>
              <a:t>F. Vavřínka </a:t>
            </a:r>
            <a:r>
              <a:rPr lang="cs-CZ" dirty="0" smtClean="0"/>
              <a:t>„</a:t>
            </a:r>
            <a:r>
              <a:rPr lang="cs-CZ" i="1" dirty="0" smtClean="0"/>
              <a:t>Správní věda je nauka o tom, jak při správní činnosti lze účelů státu dosáhnouti co nejlépe, nejvýhodněji a nejvhodněji. Správní věda je tudíž nauka praktická, politická.“</a:t>
            </a:r>
          </a:p>
          <a:p>
            <a:pPr algn="just"/>
            <a:endParaRPr lang="cs-CZ" i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je svou podstatou vědou společenskou, současně však v sobě obsahuje a vykazuje také některé prvky věd přírodních a technických;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zkoumá realitu správněprávní praxe jako ucelený komplex jevů ovlivňujících její efektivnost v podmínkách jejího reálného fungování při respektování rámce platného správního práva (je disciplínou komplexní).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2913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56895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Věda správního práva a správní věda</a:t>
            </a:r>
          </a:p>
          <a:p>
            <a:endParaRPr lang="cs-CZ" b="1" dirty="0"/>
          </a:p>
          <a:p>
            <a:pPr algn="just"/>
            <a:r>
              <a:rPr lang="cs-CZ" b="1" dirty="0" smtClean="0"/>
              <a:t>Veřejná správa </a:t>
            </a:r>
            <a:r>
              <a:rPr lang="cs-CZ" dirty="0" smtClean="0"/>
              <a:t>je v souladu se svým právním vymezením pojmem, který zahrnuje jak </a:t>
            </a:r>
            <a:r>
              <a:rPr lang="cs-CZ" b="1" dirty="0" smtClean="0"/>
              <a:t>organizaci </a:t>
            </a:r>
            <a:r>
              <a:rPr lang="cs-CZ" dirty="0" smtClean="0"/>
              <a:t>veřejné správy, tak </a:t>
            </a:r>
            <a:r>
              <a:rPr lang="cs-CZ" b="1" dirty="0" smtClean="0"/>
              <a:t>činnost</a:t>
            </a:r>
            <a:r>
              <a:rPr lang="cs-CZ" dirty="0" smtClean="0"/>
              <a:t> s povahou veřejné správy. Pro tuto organizaci a činnost přitom, a to v podstatě bez ohledu na jejich právní vymezení, platí určité obecné zákonitosti a pravidla jako pro každou jinou organizaci s příslušnou organizační strukturou, stejně jako pro každou jinou společenskou řídící činnost, jíž v nejobecnějším smyslu veřejná správa je.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věda</a:t>
            </a:r>
            <a:r>
              <a:rPr lang="cs-CZ" dirty="0" smtClean="0"/>
              <a:t> jako svůj předmět zkoumá organizaci veřejné správy, její vnitřní strukturu, faktickou efektivnost příslušných organizačních systémů a uplatňovaných organizačních principů, jakož i efektivnost příslušných procesů, realizovaných postupů a využívaných metod působení při vlastním výkonu veřejné správy. 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Správní věda </a:t>
            </a:r>
            <a:r>
              <a:rPr lang="cs-CZ" dirty="0" smtClean="0"/>
              <a:t>se zaměřuje na reálnou, právem podmíněnou organizaci a činnost veřejné správy. Analyzuje organizační formy, zkoumá způsoby nejúčelnější kombinace funkce veřejné správy, jejich rozdělení mezi jednotlivé složky, i zákonitosti konkrétních způsobů činnosti. 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Hlavním posláním správní vědy je zkoumat způsoby zdokonalování veřejné správy.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51699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věda,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332656"/>
            <a:ext cx="8496944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Věda správního práva a správní věda</a:t>
            </a:r>
          </a:p>
          <a:p>
            <a:endParaRPr lang="cs-CZ" sz="1000" b="1" u="sng" dirty="0"/>
          </a:p>
          <a:p>
            <a:r>
              <a:rPr lang="cs-CZ" b="1" u="sng" dirty="0" smtClean="0"/>
              <a:t>Správní věda </a:t>
            </a:r>
          </a:p>
          <a:p>
            <a:endParaRPr lang="cs-CZ" sz="1000" b="1" u="sn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je vědou systémovou, zabývající se jak organizací tak činností veřejné správy;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její poznatky slouží především k bezprostřednímu zdokonalování organizační struktury i příslušných procesů, jakož i dílčích postupů a činností při realizaci veřejné správy, a to aniž by bylo třeba provádět změny v platné právní úpravě;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smyslem poznatků správní vědy je však i jejich uplatnění a případné zohlednění při změnách platného správního práva;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jako věda zkoumající správní praxi musí (stejně jako věda správního práva) reagovat na společenskou objednávku a vycházet ze společenských potřeb – smyslem poznatků získaných ze současnosti či minulosti správněprávní praxe je jejich využití v budoucnosti;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za použití specifických metod exaktně poznává, posuzuje a vyhodnocuje organizaci a činnost správněprávní praxe, a vytváří relativně stabilní systém modelů, návodů a doporučení pro správněprávní praxi;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 smtClean="0"/>
              <a:t>navrhuje a doporučuje racionální a funkční uspořádání organizační struktury veřejné správy, specifikuje zákonitosti vzájemných organizačních vztahů, vymezuje obecná pravidla rozhodovacích procesů ve veřejné správě a poskytuje návody pro komplexní racionalizaci činnosti orgánů i samotných pracovníků odborného aparátu veřejné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90749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2656</Words>
  <Application>Microsoft Office PowerPoint</Application>
  <PresentationFormat>Předvádění na obrazovce (4:3)</PresentationFormat>
  <Paragraphs>225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Motiv sady Office</vt:lpstr>
      <vt:lpstr>SPRÁVNÍ VĚDA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VĚDA</dc:title>
  <dc:creator>Pospíšil Petr</dc:creator>
  <cp:lastModifiedBy>Uživatel systému Windows</cp:lastModifiedBy>
  <cp:revision>41</cp:revision>
  <dcterms:created xsi:type="dcterms:W3CDTF">2015-10-17T11:02:47Z</dcterms:created>
  <dcterms:modified xsi:type="dcterms:W3CDTF">2019-10-24T15:38:42Z</dcterms:modified>
</cp:coreProperties>
</file>