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5" r:id="rId1"/>
  </p:sldMasterIdLst>
  <p:notesMasterIdLst>
    <p:notesMasterId r:id="rId17"/>
  </p:notesMasterIdLst>
  <p:sldIdLst>
    <p:sldId id="257" r:id="rId2"/>
    <p:sldId id="272" r:id="rId3"/>
    <p:sldId id="285" r:id="rId4"/>
    <p:sldId id="297" r:id="rId5"/>
    <p:sldId id="286" r:id="rId6"/>
    <p:sldId id="287" r:id="rId7"/>
    <p:sldId id="299" r:id="rId8"/>
    <p:sldId id="294" r:id="rId9"/>
    <p:sldId id="281" r:id="rId10"/>
    <p:sldId id="295" r:id="rId11"/>
    <p:sldId id="291" r:id="rId12"/>
    <p:sldId id="292" r:id="rId13"/>
    <p:sldId id="288" r:id="rId14"/>
    <p:sldId id="289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78" autoAdjust="0"/>
  </p:normalViewPr>
  <p:slideViewPr>
    <p:cSldViewPr snapToGrid="0" snapToObjects="1">
      <p:cViewPr varScale="1">
        <p:scale>
          <a:sx n="104" d="100"/>
          <a:sy n="104" d="100"/>
        </p:scale>
        <p:origin x="22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39BFDE-279B-48E4-B1B8-58E2DA40D43A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E86784-3C53-4239-8637-BDC5DC318138}">
      <dgm:prSet phldrT="[Text]" custT="1"/>
      <dgm:spPr/>
      <dgm:t>
        <a:bodyPr/>
        <a:lstStyle/>
        <a:p>
          <a:r>
            <a:rPr lang="cs-CZ" sz="2000" dirty="0"/>
            <a:t>veřejná</a:t>
          </a:r>
          <a:endParaRPr lang="en-US" sz="2200" dirty="0"/>
        </a:p>
      </dgm:t>
    </dgm:pt>
    <dgm:pt modelId="{4DA2EC7A-9926-48BB-BBE8-CF2008BCD250}" type="parTrans" cxnId="{A3FFA5BA-B6EF-4D29-8FD5-283091658A62}">
      <dgm:prSet/>
      <dgm:spPr/>
      <dgm:t>
        <a:bodyPr/>
        <a:lstStyle/>
        <a:p>
          <a:endParaRPr lang="en-US"/>
        </a:p>
      </dgm:t>
    </dgm:pt>
    <dgm:pt modelId="{5FF3650F-015B-4492-B4DE-F1681E717DAC}" type="sibTrans" cxnId="{A3FFA5BA-B6EF-4D29-8FD5-283091658A62}">
      <dgm:prSet/>
      <dgm:spPr/>
      <dgm:t>
        <a:bodyPr/>
        <a:lstStyle/>
        <a:p>
          <a:endParaRPr lang="en-US"/>
        </a:p>
      </dgm:t>
    </dgm:pt>
    <dgm:pt modelId="{C2BFF21E-C7B4-43B5-8FC2-4770B1484319}">
      <dgm:prSet phldrT="[Text]"/>
      <dgm:spPr/>
      <dgm:t>
        <a:bodyPr/>
        <a:lstStyle/>
        <a:p>
          <a:r>
            <a:rPr lang="cs-CZ" dirty="0"/>
            <a:t>informatika</a:t>
          </a:r>
          <a:endParaRPr lang="en-US" dirty="0"/>
        </a:p>
      </dgm:t>
    </dgm:pt>
    <dgm:pt modelId="{F3F4F29B-0952-450C-8E63-F0BFBAB72498}" type="parTrans" cxnId="{5386763B-1BE0-4753-A853-BBA059E50CE2}">
      <dgm:prSet/>
      <dgm:spPr/>
      <dgm:t>
        <a:bodyPr/>
        <a:lstStyle/>
        <a:p>
          <a:endParaRPr lang="en-US"/>
        </a:p>
      </dgm:t>
    </dgm:pt>
    <dgm:pt modelId="{C950D771-53FE-4608-82D7-1D2C5A29A00F}" type="sibTrans" cxnId="{5386763B-1BE0-4753-A853-BBA059E50CE2}">
      <dgm:prSet/>
      <dgm:spPr/>
      <dgm:t>
        <a:bodyPr/>
        <a:lstStyle/>
        <a:p>
          <a:endParaRPr lang="en-US"/>
        </a:p>
      </dgm:t>
    </dgm:pt>
    <dgm:pt modelId="{E53BFC43-47C5-47D6-812D-F8C5C45653ED}">
      <dgm:prSet phldrT="[Text]"/>
      <dgm:spPr/>
      <dgm:t>
        <a:bodyPr/>
        <a:lstStyle/>
        <a:p>
          <a:r>
            <a:rPr lang="cs-CZ" dirty="0"/>
            <a:t>kontrola</a:t>
          </a:r>
          <a:endParaRPr lang="en-US" dirty="0"/>
        </a:p>
      </dgm:t>
    </dgm:pt>
    <dgm:pt modelId="{AD4A6422-3135-485C-A790-032D2C0281A8}" type="parTrans" cxnId="{B985A2B8-F8E1-48EB-921B-4069E6B902C8}">
      <dgm:prSet/>
      <dgm:spPr/>
      <dgm:t>
        <a:bodyPr/>
        <a:lstStyle/>
        <a:p>
          <a:endParaRPr lang="en-US"/>
        </a:p>
      </dgm:t>
    </dgm:pt>
    <dgm:pt modelId="{FC89CB99-E460-4DB8-865F-DA9BB51C88C2}" type="sibTrans" cxnId="{B985A2B8-F8E1-48EB-921B-4069E6B902C8}">
      <dgm:prSet/>
      <dgm:spPr/>
      <dgm:t>
        <a:bodyPr/>
        <a:lstStyle/>
        <a:p>
          <a:endParaRPr lang="en-US"/>
        </a:p>
      </dgm:t>
    </dgm:pt>
    <dgm:pt modelId="{BDB80B33-109E-4F13-9A4B-3C550DD10B81}">
      <dgm:prSet phldrT="[Text]" custT="1"/>
      <dgm:spPr/>
      <dgm:t>
        <a:bodyPr/>
        <a:lstStyle/>
        <a:p>
          <a:r>
            <a:rPr lang="cs-CZ" sz="2400" dirty="0"/>
            <a:t>volba</a:t>
          </a:r>
          <a:endParaRPr lang="en-US" sz="2400" dirty="0"/>
        </a:p>
      </dgm:t>
    </dgm:pt>
    <dgm:pt modelId="{C447165D-5D84-46E1-BDDA-3D2568DA8C0D}" type="parTrans" cxnId="{E4875B35-6CE8-4D6F-BF60-D716F5997B15}">
      <dgm:prSet/>
      <dgm:spPr/>
      <dgm:t>
        <a:bodyPr/>
        <a:lstStyle/>
        <a:p>
          <a:endParaRPr lang="en-US"/>
        </a:p>
      </dgm:t>
    </dgm:pt>
    <dgm:pt modelId="{9E24E126-DD14-471A-B205-3A04756B13A6}" type="sibTrans" cxnId="{E4875B35-6CE8-4D6F-BF60-D716F5997B15}">
      <dgm:prSet/>
      <dgm:spPr/>
      <dgm:t>
        <a:bodyPr/>
        <a:lstStyle/>
        <a:p>
          <a:endParaRPr lang="en-US"/>
        </a:p>
      </dgm:t>
    </dgm:pt>
    <dgm:pt modelId="{B9C53D5E-A882-498F-8BDF-C8724594A284}">
      <dgm:prSet phldrT="[Text]"/>
      <dgm:spPr/>
      <dgm:t>
        <a:bodyPr/>
        <a:lstStyle/>
        <a:p>
          <a:r>
            <a:rPr lang="cs-CZ" dirty="0"/>
            <a:t>kolektivní</a:t>
          </a:r>
          <a:endParaRPr lang="en-US" dirty="0"/>
        </a:p>
      </dgm:t>
    </dgm:pt>
    <dgm:pt modelId="{2CC41C25-CEB0-4265-B6A1-3607C60D1CF5}" type="parTrans" cxnId="{34DB45A8-FF52-4C63-BBAC-E3B88B7419CA}">
      <dgm:prSet/>
      <dgm:spPr/>
      <dgm:t>
        <a:bodyPr/>
        <a:lstStyle/>
        <a:p>
          <a:endParaRPr lang="en-US"/>
        </a:p>
      </dgm:t>
    </dgm:pt>
    <dgm:pt modelId="{0B3390A6-6D2F-4C50-BAB6-48F27C2FF181}" type="sibTrans" cxnId="{34DB45A8-FF52-4C63-BBAC-E3B88B7419CA}">
      <dgm:prSet/>
      <dgm:spPr/>
      <dgm:t>
        <a:bodyPr/>
        <a:lstStyle/>
        <a:p>
          <a:endParaRPr lang="en-US"/>
        </a:p>
      </dgm:t>
    </dgm:pt>
    <dgm:pt modelId="{4AAEC14E-4E13-44C5-812D-9952AB53CA49}">
      <dgm:prSet phldrT="[Text]"/>
      <dgm:spPr/>
      <dgm:t>
        <a:bodyPr/>
        <a:lstStyle/>
        <a:p>
          <a:r>
            <a:rPr lang="cs-CZ" dirty="0"/>
            <a:t>rozhodování</a:t>
          </a:r>
          <a:endParaRPr lang="en-US" dirty="0"/>
        </a:p>
      </dgm:t>
    </dgm:pt>
    <dgm:pt modelId="{0F137895-DEFC-49A9-A5E9-AD8AF3BF803F}" type="parTrans" cxnId="{B136E359-B03C-44A1-8251-E77987D6E197}">
      <dgm:prSet/>
      <dgm:spPr/>
      <dgm:t>
        <a:bodyPr/>
        <a:lstStyle/>
        <a:p>
          <a:endParaRPr lang="en-US"/>
        </a:p>
      </dgm:t>
    </dgm:pt>
    <dgm:pt modelId="{211FF001-6CB8-49A6-BC2F-BA70E27F2531}" type="sibTrans" cxnId="{B136E359-B03C-44A1-8251-E77987D6E197}">
      <dgm:prSet/>
      <dgm:spPr/>
      <dgm:t>
        <a:bodyPr/>
        <a:lstStyle/>
        <a:p>
          <a:endParaRPr lang="en-US"/>
        </a:p>
      </dgm:t>
    </dgm:pt>
    <dgm:pt modelId="{0E14A83E-8ACC-45F3-A65B-1D0A5DFC1E22}">
      <dgm:prSet phldrT="[Text]" custT="1"/>
      <dgm:spPr/>
      <dgm:t>
        <a:bodyPr/>
        <a:lstStyle/>
        <a:p>
          <a:r>
            <a:rPr lang="cs-CZ" sz="2000" dirty="0"/>
            <a:t>selhání</a:t>
          </a:r>
          <a:endParaRPr lang="en-US" sz="2000" dirty="0"/>
        </a:p>
      </dgm:t>
    </dgm:pt>
    <dgm:pt modelId="{8C8C4159-A571-4654-8052-EF98B5B22DF6}" type="parTrans" cxnId="{08596BFD-498D-4F6B-B9C8-AB059954DB58}">
      <dgm:prSet/>
      <dgm:spPr/>
      <dgm:t>
        <a:bodyPr/>
        <a:lstStyle/>
        <a:p>
          <a:endParaRPr lang="en-US"/>
        </a:p>
      </dgm:t>
    </dgm:pt>
    <dgm:pt modelId="{F60ECF8B-6DDD-45AF-BB8D-87BF20386FB5}" type="sibTrans" cxnId="{08596BFD-498D-4F6B-B9C8-AB059954DB58}">
      <dgm:prSet/>
      <dgm:spPr/>
      <dgm:t>
        <a:bodyPr/>
        <a:lstStyle/>
        <a:p>
          <a:endParaRPr lang="en-US"/>
        </a:p>
      </dgm:t>
    </dgm:pt>
    <dgm:pt modelId="{01A47036-9924-4600-8E5B-EF0665CFAA5B}">
      <dgm:prSet phldrT="[Text]"/>
      <dgm:spPr/>
      <dgm:t>
        <a:bodyPr/>
        <a:lstStyle/>
        <a:p>
          <a:r>
            <a:rPr lang="cs-CZ" dirty="0"/>
            <a:t>veřejné finance</a:t>
          </a:r>
          <a:endParaRPr lang="en-US" dirty="0"/>
        </a:p>
      </dgm:t>
    </dgm:pt>
    <dgm:pt modelId="{3A788187-36FF-4967-B15C-DCEDBEA8D1A8}" type="parTrans" cxnId="{4AD36E10-56CC-4707-9063-4ABEE5081607}">
      <dgm:prSet/>
      <dgm:spPr/>
      <dgm:t>
        <a:bodyPr/>
        <a:lstStyle/>
        <a:p>
          <a:endParaRPr lang="en-US"/>
        </a:p>
      </dgm:t>
    </dgm:pt>
    <dgm:pt modelId="{EC84F195-472D-45A6-B61A-780D08A9787D}" type="sibTrans" cxnId="{4AD36E10-56CC-4707-9063-4ABEE5081607}">
      <dgm:prSet/>
      <dgm:spPr/>
      <dgm:t>
        <a:bodyPr/>
        <a:lstStyle/>
        <a:p>
          <a:endParaRPr lang="en-US"/>
        </a:p>
      </dgm:t>
    </dgm:pt>
    <dgm:pt modelId="{EE125094-4174-4331-909A-69B089704A2B}">
      <dgm:prSet phldrT="[Text]" custT="1"/>
      <dgm:spPr/>
      <dgm:t>
        <a:bodyPr/>
        <a:lstStyle/>
        <a:p>
          <a:r>
            <a:rPr lang="cs-CZ" sz="2000" dirty="0"/>
            <a:t>ekonomie</a:t>
          </a:r>
          <a:endParaRPr lang="en-US" sz="2000" dirty="0"/>
        </a:p>
      </dgm:t>
    </dgm:pt>
    <dgm:pt modelId="{8A84A314-E2D3-4A97-8837-EBCC2620A93E}" type="parTrans" cxnId="{BF97610F-05AF-4B2F-B1DA-B15E66CF0A02}">
      <dgm:prSet/>
      <dgm:spPr/>
      <dgm:t>
        <a:bodyPr/>
        <a:lstStyle/>
        <a:p>
          <a:endParaRPr lang="en-US"/>
        </a:p>
      </dgm:t>
    </dgm:pt>
    <dgm:pt modelId="{958BE934-6F33-418C-96DF-3C113A9482CF}" type="sibTrans" cxnId="{BF97610F-05AF-4B2F-B1DA-B15E66CF0A02}">
      <dgm:prSet/>
      <dgm:spPr/>
      <dgm:t>
        <a:bodyPr/>
        <a:lstStyle/>
        <a:p>
          <a:endParaRPr lang="en-US"/>
        </a:p>
      </dgm:t>
    </dgm:pt>
    <dgm:pt modelId="{563905F6-64D5-4C84-BA3B-92965EB8B342}" type="pres">
      <dgm:prSet presAssocID="{6739BFDE-279B-48E4-B1B8-58E2DA40D43A}" presName="diagram" presStyleCnt="0">
        <dgm:presLayoutVars>
          <dgm:dir/>
          <dgm:resizeHandles/>
        </dgm:presLayoutVars>
      </dgm:prSet>
      <dgm:spPr/>
    </dgm:pt>
    <dgm:pt modelId="{F08CD030-7285-4019-91DD-D8C6E42CB53C}" type="pres">
      <dgm:prSet presAssocID="{10E86784-3C53-4239-8637-BDC5DC318138}" presName="firstNode" presStyleLbl="node1" presStyleIdx="0" presStyleCnt="9" custScaleX="149281" custScaleY="108804">
        <dgm:presLayoutVars>
          <dgm:bulletEnabled val="1"/>
        </dgm:presLayoutVars>
      </dgm:prSet>
      <dgm:spPr/>
    </dgm:pt>
    <dgm:pt modelId="{CA5AD1F5-9405-429E-B05F-BB8D3BF747D0}" type="pres">
      <dgm:prSet presAssocID="{5FF3650F-015B-4492-B4DE-F1681E717DAC}" presName="sibTrans" presStyleLbl="sibTrans2D1" presStyleIdx="0" presStyleCnt="8"/>
      <dgm:spPr/>
    </dgm:pt>
    <dgm:pt modelId="{298D80CD-4A40-45F6-AAA8-85660F2DB705}" type="pres">
      <dgm:prSet presAssocID="{C2BFF21E-C7B4-43B5-8FC2-4770B1484319}" presName="middleNode" presStyleCnt="0"/>
      <dgm:spPr/>
    </dgm:pt>
    <dgm:pt modelId="{0C05319D-008F-4097-8341-C09D7A664992}" type="pres">
      <dgm:prSet presAssocID="{C2BFF21E-C7B4-43B5-8FC2-4770B1484319}" presName="padding" presStyleLbl="node1" presStyleIdx="0" presStyleCnt="9"/>
      <dgm:spPr/>
    </dgm:pt>
    <dgm:pt modelId="{8EC9A86C-8A3F-40E5-B81B-0EDAFD59AFAE}" type="pres">
      <dgm:prSet presAssocID="{C2BFF21E-C7B4-43B5-8FC2-4770B1484319}" presName="shape" presStyleLbl="node1" presStyleIdx="1" presStyleCnt="9" custScaleX="167168">
        <dgm:presLayoutVars>
          <dgm:bulletEnabled val="1"/>
        </dgm:presLayoutVars>
      </dgm:prSet>
      <dgm:spPr/>
    </dgm:pt>
    <dgm:pt modelId="{6211617D-3DD3-4BF7-8C91-969AB4814F93}" type="pres">
      <dgm:prSet presAssocID="{C950D771-53FE-4608-82D7-1D2C5A29A00F}" presName="sibTrans" presStyleLbl="sibTrans2D1" presStyleIdx="1" presStyleCnt="8"/>
      <dgm:spPr/>
    </dgm:pt>
    <dgm:pt modelId="{4C75D0BB-57D3-4A32-9154-A91F2E77EF77}" type="pres">
      <dgm:prSet presAssocID="{E53BFC43-47C5-47D6-812D-F8C5C45653ED}" presName="middleNode" presStyleCnt="0"/>
      <dgm:spPr/>
    </dgm:pt>
    <dgm:pt modelId="{1B9BFFEB-185B-4B30-9794-AC6F1AFABFA0}" type="pres">
      <dgm:prSet presAssocID="{E53BFC43-47C5-47D6-812D-F8C5C45653ED}" presName="padding" presStyleLbl="node1" presStyleIdx="1" presStyleCnt="9"/>
      <dgm:spPr/>
    </dgm:pt>
    <dgm:pt modelId="{243F52FC-91D0-44DA-9641-F2BDA8274783}" type="pres">
      <dgm:prSet presAssocID="{E53BFC43-47C5-47D6-812D-F8C5C45653ED}" presName="shape" presStyleLbl="node1" presStyleIdx="2" presStyleCnt="9" custScaleX="163902">
        <dgm:presLayoutVars>
          <dgm:bulletEnabled val="1"/>
        </dgm:presLayoutVars>
      </dgm:prSet>
      <dgm:spPr/>
    </dgm:pt>
    <dgm:pt modelId="{B6CE1683-974E-45DE-B494-1A3B580F2EF2}" type="pres">
      <dgm:prSet presAssocID="{FC89CB99-E460-4DB8-865F-DA9BB51C88C2}" presName="sibTrans" presStyleLbl="sibTrans2D1" presStyleIdx="2" presStyleCnt="8"/>
      <dgm:spPr/>
    </dgm:pt>
    <dgm:pt modelId="{17586556-5991-4B90-BA85-89700C2C1BE7}" type="pres">
      <dgm:prSet presAssocID="{BDB80B33-109E-4F13-9A4B-3C550DD10B81}" presName="middleNode" presStyleCnt="0"/>
      <dgm:spPr/>
    </dgm:pt>
    <dgm:pt modelId="{A48C8598-C7E1-44A3-877C-BC0CB12CFAD3}" type="pres">
      <dgm:prSet presAssocID="{BDB80B33-109E-4F13-9A4B-3C550DD10B81}" presName="padding" presStyleLbl="node1" presStyleIdx="2" presStyleCnt="9"/>
      <dgm:spPr/>
    </dgm:pt>
    <dgm:pt modelId="{99E7DE2E-BFED-4C4F-8479-7E2703DB96DC}" type="pres">
      <dgm:prSet presAssocID="{BDB80B33-109E-4F13-9A4B-3C550DD10B81}" presName="shape" presStyleLbl="node1" presStyleIdx="3" presStyleCnt="9" custScaleX="168943" custScaleY="158886">
        <dgm:presLayoutVars>
          <dgm:bulletEnabled val="1"/>
        </dgm:presLayoutVars>
      </dgm:prSet>
      <dgm:spPr/>
    </dgm:pt>
    <dgm:pt modelId="{A3155889-8502-4AA5-B7CD-81FC62CB5BB1}" type="pres">
      <dgm:prSet presAssocID="{9E24E126-DD14-471A-B205-3A04756B13A6}" presName="sibTrans" presStyleLbl="sibTrans2D1" presStyleIdx="3" presStyleCnt="8"/>
      <dgm:spPr/>
    </dgm:pt>
    <dgm:pt modelId="{24DFA04A-D072-4334-8621-CDB596C8030B}" type="pres">
      <dgm:prSet presAssocID="{B9C53D5E-A882-498F-8BDF-C8724594A284}" presName="middleNode" presStyleCnt="0"/>
      <dgm:spPr/>
    </dgm:pt>
    <dgm:pt modelId="{C1F7A332-1AAB-43C3-8425-4E93B11DFCC2}" type="pres">
      <dgm:prSet presAssocID="{B9C53D5E-A882-498F-8BDF-C8724594A284}" presName="padding" presStyleLbl="node1" presStyleIdx="3" presStyleCnt="9"/>
      <dgm:spPr/>
    </dgm:pt>
    <dgm:pt modelId="{B3C59D18-DA74-481D-B804-F5EC23574CF8}" type="pres">
      <dgm:prSet presAssocID="{B9C53D5E-A882-498F-8BDF-C8724594A284}" presName="shape" presStyleLbl="node1" presStyleIdx="4" presStyleCnt="9" custScaleX="150873">
        <dgm:presLayoutVars>
          <dgm:bulletEnabled val="1"/>
        </dgm:presLayoutVars>
      </dgm:prSet>
      <dgm:spPr/>
    </dgm:pt>
    <dgm:pt modelId="{EC73D173-D8AB-42EA-8734-0C360751D3FB}" type="pres">
      <dgm:prSet presAssocID="{0B3390A6-6D2F-4C50-BAB6-48F27C2FF181}" presName="sibTrans" presStyleLbl="sibTrans2D1" presStyleIdx="4" presStyleCnt="8"/>
      <dgm:spPr/>
    </dgm:pt>
    <dgm:pt modelId="{BBCA751E-A35E-4946-BF55-3E5C395EB19B}" type="pres">
      <dgm:prSet presAssocID="{4AAEC14E-4E13-44C5-812D-9952AB53CA49}" presName="middleNode" presStyleCnt="0"/>
      <dgm:spPr/>
    </dgm:pt>
    <dgm:pt modelId="{B8C134C5-D2FD-46F4-8CCD-B9A8B1D639F8}" type="pres">
      <dgm:prSet presAssocID="{4AAEC14E-4E13-44C5-812D-9952AB53CA49}" presName="padding" presStyleLbl="node1" presStyleIdx="4" presStyleCnt="9"/>
      <dgm:spPr/>
    </dgm:pt>
    <dgm:pt modelId="{0B67DE15-C13E-45E4-A693-02198E64BF24}" type="pres">
      <dgm:prSet presAssocID="{4AAEC14E-4E13-44C5-812D-9952AB53CA49}" presName="shape" presStyleLbl="node1" presStyleIdx="5" presStyleCnt="9" custScaleX="176356">
        <dgm:presLayoutVars>
          <dgm:bulletEnabled val="1"/>
        </dgm:presLayoutVars>
      </dgm:prSet>
      <dgm:spPr/>
    </dgm:pt>
    <dgm:pt modelId="{76501F35-C491-4A93-B7DE-53224674C8C1}" type="pres">
      <dgm:prSet presAssocID="{211FF001-6CB8-49A6-BC2F-BA70E27F2531}" presName="sibTrans" presStyleLbl="sibTrans2D1" presStyleIdx="5" presStyleCnt="8"/>
      <dgm:spPr/>
    </dgm:pt>
    <dgm:pt modelId="{E8A233E8-8DB1-4EF8-B7F5-0D843EE87B56}" type="pres">
      <dgm:prSet presAssocID="{0E14A83E-8ACC-45F3-A65B-1D0A5DFC1E22}" presName="middleNode" presStyleCnt="0"/>
      <dgm:spPr/>
    </dgm:pt>
    <dgm:pt modelId="{4CC819E1-5DCF-476C-997A-E5C74E443E84}" type="pres">
      <dgm:prSet presAssocID="{0E14A83E-8ACC-45F3-A65B-1D0A5DFC1E22}" presName="padding" presStyleLbl="node1" presStyleIdx="5" presStyleCnt="9"/>
      <dgm:spPr/>
    </dgm:pt>
    <dgm:pt modelId="{7A5C97D4-387A-4FC0-A999-0CB498021A02}" type="pres">
      <dgm:prSet presAssocID="{0E14A83E-8ACC-45F3-A65B-1D0A5DFC1E22}" presName="shape" presStyleLbl="node1" presStyleIdx="6" presStyleCnt="9" custScaleX="217415">
        <dgm:presLayoutVars>
          <dgm:bulletEnabled val="1"/>
        </dgm:presLayoutVars>
      </dgm:prSet>
      <dgm:spPr/>
    </dgm:pt>
    <dgm:pt modelId="{1F944401-3FE7-4424-95FF-1451E29958BE}" type="pres">
      <dgm:prSet presAssocID="{F60ECF8B-6DDD-45AF-BB8D-87BF20386FB5}" presName="sibTrans" presStyleLbl="sibTrans2D1" presStyleIdx="6" presStyleCnt="8"/>
      <dgm:spPr/>
    </dgm:pt>
    <dgm:pt modelId="{1A9BB778-AE09-4E25-B256-694E968134FB}" type="pres">
      <dgm:prSet presAssocID="{01A47036-9924-4600-8E5B-EF0665CFAA5B}" presName="middleNode" presStyleCnt="0"/>
      <dgm:spPr/>
    </dgm:pt>
    <dgm:pt modelId="{3F2A7317-E660-450E-8F0C-7C83B7F0E707}" type="pres">
      <dgm:prSet presAssocID="{01A47036-9924-4600-8E5B-EF0665CFAA5B}" presName="padding" presStyleLbl="node1" presStyleIdx="6" presStyleCnt="9"/>
      <dgm:spPr/>
    </dgm:pt>
    <dgm:pt modelId="{0B5234AA-1713-417C-9815-ED56DF28C433}" type="pres">
      <dgm:prSet presAssocID="{01A47036-9924-4600-8E5B-EF0665CFAA5B}" presName="shape" presStyleLbl="node1" presStyleIdx="7" presStyleCnt="9" custScaleX="259254">
        <dgm:presLayoutVars>
          <dgm:bulletEnabled val="1"/>
        </dgm:presLayoutVars>
      </dgm:prSet>
      <dgm:spPr/>
    </dgm:pt>
    <dgm:pt modelId="{3EFC1ADE-0A98-452E-A230-9B385743D12C}" type="pres">
      <dgm:prSet presAssocID="{EC84F195-472D-45A6-B61A-780D08A9787D}" presName="sibTrans" presStyleLbl="sibTrans2D1" presStyleIdx="7" presStyleCnt="8"/>
      <dgm:spPr/>
    </dgm:pt>
    <dgm:pt modelId="{9A664368-C80E-4664-B314-244E9C4E793E}" type="pres">
      <dgm:prSet presAssocID="{EE125094-4174-4331-909A-69B089704A2B}" presName="lastNode" presStyleLbl="node1" presStyleIdx="8" presStyleCnt="9" custScaleX="173872" custScaleY="146444">
        <dgm:presLayoutVars>
          <dgm:bulletEnabled val="1"/>
        </dgm:presLayoutVars>
      </dgm:prSet>
      <dgm:spPr/>
    </dgm:pt>
  </dgm:ptLst>
  <dgm:cxnLst>
    <dgm:cxn modelId="{A13A1E01-58F5-4BF1-BD94-9D77F3B284F9}" type="presOf" srcId="{F60ECF8B-6DDD-45AF-BB8D-87BF20386FB5}" destId="{1F944401-3FE7-4424-95FF-1451E29958BE}" srcOrd="0" destOrd="0" presId="urn:microsoft.com/office/officeart/2005/8/layout/bProcess2"/>
    <dgm:cxn modelId="{7713AF06-AD8D-47B5-9CB0-2A6C43CD3CA0}" type="presOf" srcId="{FC89CB99-E460-4DB8-865F-DA9BB51C88C2}" destId="{B6CE1683-974E-45DE-B494-1A3B580F2EF2}" srcOrd="0" destOrd="0" presId="urn:microsoft.com/office/officeart/2005/8/layout/bProcess2"/>
    <dgm:cxn modelId="{31F4C307-1B62-493D-BDE0-206AE4833E80}" type="presOf" srcId="{0E14A83E-8ACC-45F3-A65B-1D0A5DFC1E22}" destId="{7A5C97D4-387A-4FC0-A999-0CB498021A02}" srcOrd="0" destOrd="0" presId="urn:microsoft.com/office/officeart/2005/8/layout/bProcess2"/>
    <dgm:cxn modelId="{BF97610F-05AF-4B2F-B1DA-B15E66CF0A02}" srcId="{6739BFDE-279B-48E4-B1B8-58E2DA40D43A}" destId="{EE125094-4174-4331-909A-69B089704A2B}" srcOrd="8" destOrd="0" parTransId="{8A84A314-E2D3-4A97-8837-EBCC2620A93E}" sibTransId="{958BE934-6F33-418C-96DF-3C113A9482CF}"/>
    <dgm:cxn modelId="{5983C50F-1077-440B-B480-DF75B2B659EF}" type="presOf" srcId="{6739BFDE-279B-48E4-B1B8-58E2DA40D43A}" destId="{563905F6-64D5-4C84-BA3B-92965EB8B342}" srcOrd="0" destOrd="0" presId="urn:microsoft.com/office/officeart/2005/8/layout/bProcess2"/>
    <dgm:cxn modelId="{4AD36E10-56CC-4707-9063-4ABEE5081607}" srcId="{6739BFDE-279B-48E4-B1B8-58E2DA40D43A}" destId="{01A47036-9924-4600-8E5B-EF0665CFAA5B}" srcOrd="7" destOrd="0" parTransId="{3A788187-36FF-4967-B15C-DCEDBEA8D1A8}" sibTransId="{EC84F195-472D-45A6-B61A-780D08A9787D}"/>
    <dgm:cxn modelId="{DB1D9114-3A69-462B-A74F-5FD55DD011C3}" type="presOf" srcId="{4AAEC14E-4E13-44C5-812D-9952AB53CA49}" destId="{0B67DE15-C13E-45E4-A693-02198E64BF24}" srcOrd="0" destOrd="0" presId="urn:microsoft.com/office/officeart/2005/8/layout/bProcess2"/>
    <dgm:cxn modelId="{E4875B35-6CE8-4D6F-BF60-D716F5997B15}" srcId="{6739BFDE-279B-48E4-B1B8-58E2DA40D43A}" destId="{BDB80B33-109E-4F13-9A4B-3C550DD10B81}" srcOrd="3" destOrd="0" parTransId="{C447165D-5D84-46E1-BDDA-3D2568DA8C0D}" sibTransId="{9E24E126-DD14-471A-B205-3A04756B13A6}"/>
    <dgm:cxn modelId="{5386763B-1BE0-4753-A853-BBA059E50CE2}" srcId="{6739BFDE-279B-48E4-B1B8-58E2DA40D43A}" destId="{C2BFF21E-C7B4-43B5-8FC2-4770B1484319}" srcOrd="1" destOrd="0" parTransId="{F3F4F29B-0952-450C-8E63-F0BFBAB72498}" sibTransId="{C950D771-53FE-4608-82D7-1D2C5A29A00F}"/>
    <dgm:cxn modelId="{071EFB3E-ED73-4EF1-9EC3-F84EC527E64E}" type="presOf" srcId="{C950D771-53FE-4608-82D7-1D2C5A29A00F}" destId="{6211617D-3DD3-4BF7-8C91-969AB4814F93}" srcOrd="0" destOrd="0" presId="urn:microsoft.com/office/officeart/2005/8/layout/bProcess2"/>
    <dgm:cxn modelId="{B0316B42-1CB4-4F0B-BF9B-A3C152BAFB13}" type="presOf" srcId="{E53BFC43-47C5-47D6-812D-F8C5C45653ED}" destId="{243F52FC-91D0-44DA-9641-F2BDA8274783}" srcOrd="0" destOrd="0" presId="urn:microsoft.com/office/officeart/2005/8/layout/bProcess2"/>
    <dgm:cxn modelId="{4D408C47-A124-45AA-B38D-B44C596EF403}" type="presOf" srcId="{EC84F195-472D-45A6-B61A-780D08A9787D}" destId="{3EFC1ADE-0A98-452E-A230-9B385743D12C}" srcOrd="0" destOrd="0" presId="urn:microsoft.com/office/officeart/2005/8/layout/bProcess2"/>
    <dgm:cxn modelId="{B136E359-B03C-44A1-8251-E77987D6E197}" srcId="{6739BFDE-279B-48E4-B1B8-58E2DA40D43A}" destId="{4AAEC14E-4E13-44C5-812D-9952AB53CA49}" srcOrd="5" destOrd="0" parTransId="{0F137895-DEFC-49A9-A5E9-AD8AF3BF803F}" sibTransId="{211FF001-6CB8-49A6-BC2F-BA70E27F2531}"/>
    <dgm:cxn modelId="{A9203B92-9A5D-4719-9D06-18CC293398B5}" type="presOf" srcId="{C2BFF21E-C7B4-43B5-8FC2-4770B1484319}" destId="{8EC9A86C-8A3F-40E5-B81B-0EDAFD59AFAE}" srcOrd="0" destOrd="0" presId="urn:microsoft.com/office/officeart/2005/8/layout/bProcess2"/>
    <dgm:cxn modelId="{3EBD609C-B41F-42A8-909B-8F6D8C6D4BC2}" type="presOf" srcId="{B9C53D5E-A882-498F-8BDF-C8724594A284}" destId="{B3C59D18-DA74-481D-B804-F5EC23574CF8}" srcOrd="0" destOrd="0" presId="urn:microsoft.com/office/officeart/2005/8/layout/bProcess2"/>
    <dgm:cxn modelId="{5371B19C-E7BC-4824-A18F-6BD5DBF92D2A}" type="presOf" srcId="{9E24E126-DD14-471A-B205-3A04756B13A6}" destId="{A3155889-8502-4AA5-B7CD-81FC62CB5BB1}" srcOrd="0" destOrd="0" presId="urn:microsoft.com/office/officeart/2005/8/layout/bProcess2"/>
    <dgm:cxn modelId="{70D9B29D-62A4-4D64-81E5-2B3FCA65B35B}" type="presOf" srcId="{10E86784-3C53-4239-8637-BDC5DC318138}" destId="{F08CD030-7285-4019-91DD-D8C6E42CB53C}" srcOrd="0" destOrd="0" presId="urn:microsoft.com/office/officeart/2005/8/layout/bProcess2"/>
    <dgm:cxn modelId="{0F0F6DA0-9E88-4F37-A85C-F64FEF451047}" type="presOf" srcId="{EE125094-4174-4331-909A-69B089704A2B}" destId="{9A664368-C80E-4664-B314-244E9C4E793E}" srcOrd="0" destOrd="0" presId="urn:microsoft.com/office/officeart/2005/8/layout/bProcess2"/>
    <dgm:cxn modelId="{34DB45A8-FF52-4C63-BBAC-E3B88B7419CA}" srcId="{6739BFDE-279B-48E4-B1B8-58E2DA40D43A}" destId="{B9C53D5E-A882-498F-8BDF-C8724594A284}" srcOrd="4" destOrd="0" parTransId="{2CC41C25-CEB0-4265-B6A1-3607C60D1CF5}" sibTransId="{0B3390A6-6D2F-4C50-BAB6-48F27C2FF181}"/>
    <dgm:cxn modelId="{B985A2B8-F8E1-48EB-921B-4069E6B902C8}" srcId="{6739BFDE-279B-48E4-B1B8-58E2DA40D43A}" destId="{E53BFC43-47C5-47D6-812D-F8C5C45653ED}" srcOrd="2" destOrd="0" parTransId="{AD4A6422-3135-485C-A790-032D2C0281A8}" sibTransId="{FC89CB99-E460-4DB8-865F-DA9BB51C88C2}"/>
    <dgm:cxn modelId="{A3FFA5BA-B6EF-4D29-8FD5-283091658A62}" srcId="{6739BFDE-279B-48E4-B1B8-58E2DA40D43A}" destId="{10E86784-3C53-4239-8637-BDC5DC318138}" srcOrd="0" destOrd="0" parTransId="{4DA2EC7A-9926-48BB-BBE8-CF2008BCD250}" sibTransId="{5FF3650F-015B-4492-B4DE-F1681E717DAC}"/>
    <dgm:cxn modelId="{AA85DEBC-D49E-40C4-BF08-13D9B6A1B2F5}" type="presOf" srcId="{0B3390A6-6D2F-4C50-BAB6-48F27C2FF181}" destId="{EC73D173-D8AB-42EA-8734-0C360751D3FB}" srcOrd="0" destOrd="0" presId="urn:microsoft.com/office/officeart/2005/8/layout/bProcess2"/>
    <dgm:cxn modelId="{105EC8C2-D16F-4075-A70A-0625AD7BA8CD}" type="presOf" srcId="{01A47036-9924-4600-8E5B-EF0665CFAA5B}" destId="{0B5234AA-1713-417C-9815-ED56DF28C433}" srcOrd="0" destOrd="0" presId="urn:microsoft.com/office/officeart/2005/8/layout/bProcess2"/>
    <dgm:cxn modelId="{14B3D9CC-CE51-4D53-A605-5D21766CCCCC}" type="presOf" srcId="{BDB80B33-109E-4F13-9A4B-3C550DD10B81}" destId="{99E7DE2E-BFED-4C4F-8479-7E2703DB96DC}" srcOrd="0" destOrd="0" presId="urn:microsoft.com/office/officeart/2005/8/layout/bProcess2"/>
    <dgm:cxn modelId="{9374B0CE-9D06-4CE8-8779-D3FD3D1820F7}" type="presOf" srcId="{211FF001-6CB8-49A6-BC2F-BA70E27F2531}" destId="{76501F35-C491-4A93-B7DE-53224674C8C1}" srcOrd="0" destOrd="0" presId="urn:microsoft.com/office/officeart/2005/8/layout/bProcess2"/>
    <dgm:cxn modelId="{6570CCEC-9CD3-428F-BE98-97EA002D163B}" type="presOf" srcId="{5FF3650F-015B-4492-B4DE-F1681E717DAC}" destId="{CA5AD1F5-9405-429E-B05F-BB8D3BF747D0}" srcOrd="0" destOrd="0" presId="urn:microsoft.com/office/officeart/2005/8/layout/bProcess2"/>
    <dgm:cxn modelId="{08596BFD-498D-4F6B-B9C8-AB059954DB58}" srcId="{6739BFDE-279B-48E4-B1B8-58E2DA40D43A}" destId="{0E14A83E-8ACC-45F3-A65B-1D0A5DFC1E22}" srcOrd="6" destOrd="0" parTransId="{8C8C4159-A571-4654-8052-EF98B5B22DF6}" sibTransId="{F60ECF8B-6DDD-45AF-BB8D-87BF20386FB5}"/>
    <dgm:cxn modelId="{DC36AE10-D6A9-49AB-8536-13D45BDB9E5A}" type="presParOf" srcId="{563905F6-64D5-4C84-BA3B-92965EB8B342}" destId="{F08CD030-7285-4019-91DD-D8C6E42CB53C}" srcOrd="0" destOrd="0" presId="urn:microsoft.com/office/officeart/2005/8/layout/bProcess2"/>
    <dgm:cxn modelId="{33EAF9FD-B6C9-4E3A-9E04-3332546C5AD6}" type="presParOf" srcId="{563905F6-64D5-4C84-BA3B-92965EB8B342}" destId="{CA5AD1F5-9405-429E-B05F-BB8D3BF747D0}" srcOrd="1" destOrd="0" presId="urn:microsoft.com/office/officeart/2005/8/layout/bProcess2"/>
    <dgm:cxn modelId="{1D4860E6-0B3E-4C08-8B40-97540757CD03}" type="presParOf" srcId="{563905F6-64D5-4C84-BA3B-92965EB8B342}" destId="{298D80CD-4A40-45F6-AAA8-85660F2DB705}" srcOrd="2" destOrd="0" presId="urn:microsoft.com/office/officeart/2005/8/layout/bProcess2"/>
    <dgm:cxn modelId="{0C343C0D-D1D0-4428-897D-80FFAEDE5795}" type="presParOf" srcId="{298D80CD-4A40-45F6-AAA8-85660F2DB705}" destId="{0C05319D-008F-4097-8341-C09D7A664992}" srcOrd="0" destOrd="0" presId="urn:microsoft.com/office/officeart/2005/8/layout/bProcess2"/>
    <dgm:cxn modelId="{BF7ED76C-EB2E-40DB-9FF5-181FBDEBA108}" type="presParOf" srcId="{298D80CD-4A40-45F6-AAA8-85660F2DB705}" destId="{8EC9A86C-8A3F-40E5-B81B-0EDAFD59AFAE}" srcOrd="1" destOrd="0" presId="urn:microsoft.com/office/officeart/2005/8/layout/bProcess2"/>
    <dgm:cxn modelId="{3555BA9B-B9C5-4957-873A-028E636AB18F}" type="presParOf" srcId="{563905F6-64D5-4C84-BA3B-92965EB8B342}" destId="{6211617D-3DD3-4BF7-8C91-969AB4814F93}" srcOrd="3" destOrd="0" presId="urn:microsoft.com/office/officeart/2005/8/layout/bProcess2"/>
    <dgm:cxn modelId="{19CFFA5C-71CD-4D1B-9732-F2E1DA384F9C}" type="presParOf" srcId="{563905F6-64D5-4C84-BA3B-92965EB8B342}" destId="{4C75D0BB-57D3-4A32-9154-A91F2E77EF77}" srcOrd="4" destOrd="0" presId="urn:microsoft.com/office/officeart/2005/8/layout/bProcess2"/>
    <dgm:cxn modelId="{1052FCE5-A4BB-4E10-AF05-756369F6E559}" type="presParOf" srcId="{4C75D0BB-57D3-4A32-9154-A91F2E77EF77}" destId="{1B9BFFEB-185B-4B30-9794-AC6F1AFABFA0}" srcOrd="0" destOrd="0" presId="urn:microsoft.com/office/officeart/2005/8/layout/bProcess2"/>
    <dgm:cxn modelId="{7B483778-6558-4BE2-AF7E-417ED94B2935}" type="presParOf" srcId="{4C75D0BB-57D3-4A32-9154-A91F2E77EF77}" destId="{243F52FC-91D0-44DA-9641-F2BDA8274783}" srcOrd="1" destOrd="0" presId="urn:microsoft.com/office/officeart/2005/8/layout/bProcess2"/>
    <dgm:cxn modelId="{238CE0AC-A917-4A51-B823-07C6C5EB5AA6}" type="presParOf" srcId="{563905F6-64D5-4C84-BA3B-92965EB8B342}" destId="{B6CE1683-974E-45DE-B494-1A3B580F2EF2}" srcOrd="5" destOrd="0" presId="urn:microsoft.com/office/officeart/2005/8/layout/bProcess2"/>
    <dgm:cxn modelId="{42C3B8C1-368C-45F6-890A-142302068BA0}" type="presParOf" srcId="{563905F6-64D5-4C84-BA3B-92965EB8B342}" destId="{17586556-5991-4B90-BA85-89700C2C1BE7}" srcOrd="6" destOrd="0" presId="urn:microsoft.com/office/officeart/2005/8/layout/bProcess2"/>
    <dgm:cxn modelId="{3DCA98B8-3093-4C61-8738-2BFDDE340C76}" type="presParOf" srcId="{17586556-5991-4B90-BA85-89700C2C1BE7}" destId="{A48C8598-C7E1-44A3-877C-BC0CB12CFAD3}" srcOrd="0" destOrd="0" presId="urn:microsoft.com/office/officeart/2005/8/layout/bProcess2"/>
    <dgm:cxn modelId="{2EEF2ED9-CAB6-4CBB-AC44-4FABDF3A6968}" type="presParOf" srcId="{17586556-5991-4B90-BA85-89700C2C1BE7}" destId="{99E7DE2E-BFED-4C4F-8479-7E2703DB96DC}" srcOrd="1" destOrd="0" presId="urn:microsoft.com/office/officeart/2005/8/layout/bProcess2"/>
    <dgm:cxn modelId="{11D161FD-F796-483A-BE44-48A678F6FC55}" type="presParOf" srcId="{563905F6-64D5-4C84-BA3B-92965EB8B342}" destId="{A3155889-8502-4AA5-B7CD-81FC62CB5BB1}" srcOrd="7" destOrd="0" presId="urn:microsoft.com/office/officeart/2005/8/layout/bProcess2"/>
    <dgm:cxn modelId="{49A51111-A4A2-4282-9F58-E96DE97E9339}" type="presParOf" srcId="{563905F6-64D5-4C84-BA3B-92965EB8B342}" destId="{24DFA04A-D072-4334-8621-CDB596C8030B}" srcOrd="8" destOrd="0" presId="urn:microsoft.com/office/officeart/2005/8/layout/bProcess2"/>
    <dgm:cxn modelId="{4FF87948-E612-4F64-B867-83AB9A911CC6}" type="presParOf" srcId="{24DFA04A-D072-4334-8621-CDB596C8030B}" destId="{C1F7A332-1AAB-43C3-8425-4E93B11DFCC2}" srcOrd="0" destOrd="0" presId="urn:microsoft.com/office/officeart/2005/8/layout/bProcess2"/>
    <dgm:cxn modelId="{958E08EE-2666-4619-B38C-A230CE8110A7}" type="presParOf" srcId="{24DFA04A-D072-4334-8621-CDB596C8030B}" destId="{B3C59D18-DA74-481D-B804-F5EC23574CF8}" srcOrd="1" destOrd="0" presId="urn:microsoft.com/office/officeart/2005/8/layout/bProcess2"/>
    <dgm:cxn modelId="{3E3E0773-39EC-496B-BB79-0E34B05456EC}" type="presParOf" srcId="{563905F6-64D5-4C84-BA3B-92965EB8B342}" destId="{EC73D173-D8AB-42EA-8734-0C360751D3FB}" srcOrd="9" destOrd="0" presId="urn:microsoft.com/office/officeart/2005/8/layout/bProcess2"/>
    <dgm:cxn modelId="{7E85841E-350E-47A5-9F90-F63C16FBA76B}" type="presParOf" srcId="{563905F6-64D5-4C84-BA3B-92965EB8B342}" destId="{BBCA751E-A35E-4946-BF55-3E5C395EB19B}" srcOrd="10" destOrd="0" presId="urn:microsoft.com/office/officeart/2005/8/layout/bProcess2"/>
    <dgm:cxn modelId="{ACE19C1E-420C-41CA-8B97-F96883E08DBF}" type="presParOf" srcId="{BBCA751E-A35E-4946-BF55-3E5C395EB19B}" destId="{B8C134C5-D2FD-46F4-8CCD-B9A8B1D639F8}" srcOrd="0" destOrd="0" presId="urn:microsoft.com/office/officeart/2005/8/layout/bProcess2"/>
    <dgm:cxn modelId="{782A22BE-9187-45DE-8711-CAC264019362}" type="presParOf" srcId="{BBCA751E-A35E-4946-BF55-3E5C395EB19B}" destId="{0B67DE15-C13E-45E4-A693-02198E64BF24}" srcOrd="1" destOrd="0" presId="urn:microsoft.com/office/officeart/2005/8/layout/bProcess2"/>
    <dgm:cxn modelId="{A20389D4-975C-4CCD-ACFA-6280E8F7B610}" type="presParOf" srcId="{563905F6-64D5-4C84-BA3B-92965EB8B342}" destId="{76501F35-C491-4A93-B7DE-53224674C8C1}" srcOrd="11" destOrd="0" presId="urn:microsoft.com/office/officeart/2005/8/layout/bProcess2"/>
    <dgm:cxn modelId="{10EE0FC6-F120-4D3F-9CF9-BD61097DDC69}" type="presParOf" srcId="{563905F6-64D5-4C84-BA3B-92965EB8B342}" destId="{E8A233E8-8DB1-4EF8-B7F5-0D843EE87B56}" srcOrd="12" destOrd="0" presId="urn:microsoft.com/office/officeart/2005/8/layout/bProcess2"/>
    <dgm:cxn modelId="{75E137FD-B287-4DD7-A17C-B225C9AB3581}" type="presParOf" srcId="{E8A233E8-8DB1-4EF8-B7F5-0D843EE87B56}" destId="{4CC819E1-5DCF-476C-997A-E5C74E443E84}" srcOrd="0" destOrd="0" presId="urn:microsoft.com/office/officeart/2005/8/layout/bProcess2"/>
    <dgm:cxn modelId="{4D563C40-DE84-4ADC-A016-2141159302A0}" type="presParOf" srcId="{E8A233E8-8DB1-4EF8-B7F5-0D843EE87B56}" destId="{7A5C97D4-387A-4FC0-A999-0CB498021A02}" srcOrd="1" destOrd="0" presId="urn:microsoft.com/office/officeart/2005/8/layout/bProcess2"/>
    <dgm:cxn modelId="{F8D95538-826C-4005-98B4-6474E0ED660C}" type="presParOf" srcId="{563905F6-64D5-4C84-BA3B-92965EB8B342}" destId="{1F944401-3FE7-4424-95FF-1451E29958BE}" srcOrd="13" destOrd="0" presId="urn:microsoft.com/office/officeart/2005/8/layout/bProcess2"/>
    <dgm:cxn modelId="{78163A1A-E196-4864-A74B-4C604A567DD3}" type="presParOf" srcId="{563905F6-64D5-4C84-BA3B-92965EB8B342}" destId="{1A9BB778-AE09-4E25-B256-694E968134FB}" srcOrd="14" destOrd="0" presId="urn:microsoft.com/office/officeart/2005/8/layout/bProcess2"/>
    <dgm:cxn modelId="{66B93984-4E1F-4041-AE30-EFDA513832F0}" type="presParOf" srcId="{1A9BB778-AE09-4E25-B256-694E968134FB}" destId="{3F2A7317-E660-450E-8F0C-7C83B7F0E707}" srcOrd="0" destOrd="0" presId="urn:microsoft.com/office/officeart/2005/8/layout/bProcess2"/>
    <dgm:cxn modelId="{684CF6A3-BFD3-487B-BB8C-8800998161F7}" type="presParOf" srcId="{1A9BB778-AE09-4E25-B256-694E968134FB}" destId="{0B5234AA-1713-417C-9815-ED56DF28C433}" srcOrd="1" destOrd="0" presId="urn:microsoft.com/office/officeart/2005/8/layout/bProcess2"/>
    <dgm:cxn modelId="{1FB33CCE-3A9F-4A14-9AD4-310B9C9F61AB}" type="presParOf" srcId="{563905F6-64D5-4C84-BA3B-92965EB8B342}" destId="{3EFC1ADE-0A98-452E-A230-9B385743D12C}" srcOrd="15" destOrd="0" presId="urn:microsoft.com/office/officeart/2005/8/layout/bProcess2"/>
    <dgm:cxn modelId="{64730968-509F-4EA6-A1E2-B82CEAB34A27}" type="presParOf" srcId="{563905F6-64D5-4C84-BA3B-92965EB8B342}" destId="{9A664368-C80E-4664-B314-244E9C4E793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CD030-7285-4019-91DD-D8C6E42CB53C}">
      <dsp:nvSpPr>
        <dsp:cNvPr id="0" name=""/>
        <dsp:cNvSpPr/>
      </dsp:nvSpPr>
      <dsp:spPr>
        <a:xfrm>
          <a:off x="613322" y="516"/>
          <a:ext cx="1612910" cy="11755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veřejná</a:t>
          </a:r>
          <a:endParaRPr lang="en-US" sz="2200" kern="1200" dirty="0"/>
        </a:p>
      </dsp:txBody>
      <dsp:txXfrm>
        <a:off x="849527" y="172675"/>
        <a:ext cx="1140500" cy="831257"/>
      </dsp:txXfrm>
    </dsp:sp>
    <dsp:sp modelId="{CA5AD1F5-9405-429E-B05F-BB8D3BF747D0}">
      <dsp:nvSpPr>
        <dsp:cNvPr id="0" name=""/>
        <dsp:cNvSpPr/>
      </dsp:nvSpPr>
      <dsp:spPr>
        <a:xfrm rot="10800000">
          <a:off x="1230698" y="1315605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A86C-8A3F-40E5-B81B-0EDAFD59AFAE}">
      <dsp:nvSpPr>
        <dsp:cNvPr id="0" name=""/>
        <dsp:cNvSpPr/>
      </dsp:nvSpPr>
      <dsp:spPr>
        <a:xfrm>
          <a:off x="817419" y="1734145"/>
          <a:ext cx="1204715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informatika</a:t>
          </a:r>
          <a:endParaRPr lang="en-US" sz="1300" kern="1200" dirty="0"/>
        </a:p>
      </dsp:txBody>
      <dsp:txXfrm>
        <a:off x="993845" y="1839683"/>
        <a:ext cx="851863" cy="509585"/>
      </dsp:txXfrm>
    </dsp:sp>
    <dsp:sp modelId="{6211617D-3DD3-4BF7-8C91-969AB4814F93}">
      <dsp:nvSpPr>
        <dsp:cNvPr id="0" name=""/>
        <dsp:cNvSpPr/>
      </dsp:nvSpPr>
      <dsp:spPr>
        <a:xfrm rot="10800000">
          <a:off x="1230698" y="2684268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52FC-91D0-44DA-9641-F2BDA8274783}">
      <dsp:nvSpPr>
        <dsp:cNvPr id="0" name=""/>
        <dsp:cNvSpPr/>
      </dsp:nvSpPr>
      <dsp:spPr>
        <a:xfrm>
          <a:off x="829187" y="3192756"/>
          <a:ext cx="1181178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kontrola</a:t>
          </a:r>
          <a:endParaRPr lang="en-US" sz="1300" kern="1200" dirty="0"/>
        </a:p>
      </dsp:txBody>
      <dsp:txXfrm>
        <a:off x="1002167" y="3298294"/>
        <a:ext cx="835218" cy="509585"/>
      </dsp:txXfrm>
    </dsp:sp>
    <dsp:sp modelId="{B6CE1683-974E-45DE-B494-1A3B580F2EF2}">
      <dsp:nvSpPr>
        <dsp:cNvPr id="0" name=""/>
        <dsp:cNvSpPr/>
      </dsp:nvSpPr>
      <dsp:spPr>
        <a:xfrm rot="5344004">
          <a:off x="2220999" y="338907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DE2E-BFED-4C4F-8479-7E2703DB96DC}">
      <dsp:nvSpPr>
        <dsp:cNvPr id="0" name=""/>
        <dsp:cNvSpPr/>
      </dsp:nvSpPr>
      <dsp:spPr>
        <a:xfrm>
          <a:off x="2793169" y="2948282"/>
          <a:ext cx="1217507" cy="1145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volba</a:t>
          </a:r>
          <a:endParaRPr lang="en-US" sz="2400" kern="1200" dirty="0"/>
        </a:p>
      </dsp:txBody>
      <dsp:txXfrm>
        <a:off x="2971469" y="3115968"/>
        <a:ext cx="860907" cy="809658"/>
      </dsp:txXfrm>
    </dsp:sp>
    <dsp:sp modelId="{A3155889-8502-4AA5-B7CD-81FC62CB5BB1}">
      <dsp:nvSpPr>
        <dsp:cNvPr id="0" name=""/>
        <dsp:cNvSpPr/>
      </dsp:nvSpPr>
      <dsp:spPr>
        <a:xfrm>
          <a:off x="3212844" y="251300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D18-DA74-481D-B804-F5EC23574CF8}">
      <dsp:nvSpPr>
        <dsp:cNvPr id="0" name=""/>
        <dsp:cNvSpPr/>
      </dsp:nvSpPr>
      <dsp:spPr>
        <a:xfrm>
          <a:off x="2858281" y="1669567"/>
          <a:ext cx="1087283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kolektivní</a:t>
          </a:r>
          <a:endParaRPr lang="en-US" sz="1300" kern="1200" dirty="0"/>
        </a:p>
      </dsp:txBody>
      <dsp:txXfrm>
        <a:off x="3017510" y="1775105"/>
        <a:ext cx="768825" cy="509585"/>
      </dsp:txXfrm>
    </dsp:sp>
    <dsp:sp modelId="{EC73D173-D8AB-42EA-8734-0C360751D3FB}">
      <dsp:nvSpPr>
        <dsp:cNvPr id="0" name=""/>
        <dsp:cNvSpPr/>
      </dsp:nvSpPr>
      <dsp:spPr>
        <a:xfrm>
          <a:off x="3212844" y="1144337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7DE15-C13E-45E4-A693-02198E64BF24}">
      <dsp:nvSpPr>
        <dsp:cNvPr id="0" name=""/>
        <dsp:cNvSpPr/>
      </dsp:nvSpPr>
      <dsp:spPr>
        <a:xfrm>
          <a:off x="2766458" y="210956"/>
          <a:ext cx="1270930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rozhodování</a:t>
          </a:r>
          <a:endParaRPr lang="en-US" sz="1300" kern="1200" dirty="0"/>
        </a:p>
      </dsp:txBody>
      <dsp:txXfrm>
        <a:off x="2952581" y="316494"/>
        <a:ext cx="898684" cy="509585"/>
      </dsp:txXfrm>
    </dsp:sp>
    <dsp:sp modelId="{76501F35-C491-4A93-B7DE-53224674C8C1}">
      <dsp:nvSpPr>
        <dsp:cNvPr id="0" name=""/>
        <dsp:cNvSpPr/>
      </dsp:nvSpPr>
      <dsp:spPr>
        <a:xfrm rot="5400000">
          <a:off x="4204737" y="423403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97D4-387A-4FC0-A999-0CB498021A02}">
      <dsp:nvSpPr>
        <dsp:cNvPr id="0" name=""/>
        <dsp:cNvSpPr/>
      </dsp:nvSpPr>
      <dsp:spPr>
        <a:xfrm>
          <a:off x="4733503" y="210956"/>
          <a:ext cx="1566826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selhání</a:t>
          </a:r>
          <a:endParaRPr lang="en-US" sz="2000" kern="1200" dirty="0"/>
        </a:p>
      </dsp:txBody>
      <dsp:txXfrm>
        <a:off x="4962959" y="316494"/>
        <a:ext cx="1107914" cy="509585"/>
      </dsp:txXfrm>
    </dsp:sp>
    <dsp:sp modelId="{1F944401-3FE7-4424-95FF-1451E29958BE}">
      <dsp:nvSpPr>
        <dsp:cNvPr id="0" name=""/>
        <dsp:cNvSpPr/>
      </dsp:nvSpPr>
      <dsp:spPr>
        <a:xfrm rot="10800000">
          <a:off x="5327837" y="1161079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234AA-1713-417C-9815-ED56DF28C433}">
      <dsp:nvSpPr>
        <dsp:cNvPr id="0" name=""/>
        <dsp:cNvSpPr/>
      </dsp:nvSpPr>
      <dsp:spPr>
        <a:xfrm>
          <a:off x="4582744" y="1669567"/>
          <a:ext cx="1868344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veřejné finance</a:t>
          </a:r>
          <a:endParaRPr lang="en-US" sz="1300" kern="1200" dirty="0"/>
        </a:p>
      </dsp:txBody>
      <dsp:txXfrm>
        <a:off x="4856357" y="1775105"/>
        <a:ext cx="1321118" cy="509585"/>
      </dsp:txXfrm>
    </dsp:sp>
    <dsp:sp modelId="{3EFC1ADE-0A98-452E-A230-9B385743D12C}">
      <dsp:nvSpPr>
        <dsp:cNvPr id="0" name=""/>
        <dsp:cNvSpPr/>
      </dsp:nvSpPr>
      <dsp:spPr>
        <a:xfrm rot="10800000">
          <a:off x="5327837" y="2529742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64368-C80E-4664-B314-244E9C4E793E}">
      <dsp:nvSpPr>
        <dsp:cNvPr id="0" name=""/>
        <dsp:cNvSpPr/>
      </dsp:nvSpPr>
      <dsp:spPr>
        <a:xfrm>
          <a:off x="4577614" y="2948282"/>
          <a:ext cx="1878604" cy="158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ekonomie</a:t>
          </a:r>
          <a:endParaRPr lang="en-US" sz="2000" kern="1200" dirty="0"/>
        </a:p>
      </dsp:txBody>
      <dsp:txXfrm>
        <a:off x="4852729" y="3179998"/>
        <a:ext cx="1328374" cy="111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644DA-E06C-4018-A255-E20B64AC71F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97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286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6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734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118872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943600"/>
            <a:ext cx="10668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6133" y="1129553"/>
            <a:ext cx="10651067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7292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7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999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3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0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BA16-9F2E-4334-8F97-CFFA1D6AAD2C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1725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7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3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81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455" y="4810391"/>
            <a:ext cx="11263745" cy="1839791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ekonomie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 </a:t>
            </a: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&amp; </a:t>
            </a: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Ing. Kamila Turečková, Ph.D.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2337662"/>
              </p:ext>
            </p:extLst>
          </p:nvPr>
        </p:nvGraphicFramePr>
        <p:xfrm>
          <a:off x="3598460" y="109182"/>
          <a:ext cx="7069541" cy="453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551709" y="2258292"/>
            <a:ext cx="2549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2021/2022</a:t>
            </a:r>
          </a:p>
        </p:txBody>
      </p:sp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50126"/>
            <a:ext cx="10744200" cy="142264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přednášek; </a:t>
            </a: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2021/2022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92633"/>
              </p:ext>
            </p:extLst>
          </p:nvPr>
        </p:nvGraphicFramePr>
        <p:xfrm>
          <a:off x="1066800" y="1572767"/>
          <a:ext cx="9770533" cy="5220117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5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2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Úvod</a:t>
                      </a:r>
                      <a:r>
                        <a:rPr lang="cs-CZ" sz="2000" b="0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předmětu.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Veřejný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sektor a smíšená ekonomika.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Státní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zásahy. Veřejné statky.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Ekonomická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analýza externalit.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en-US" sz="20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Konference SMART – přednáška</a:t>
                      </a:r>
                      <a:r>
                        <a:rPr lang="cs-CZ" sz="2000" b="1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odpadá.</a:t>
                      </a:r>
                      <a:endParaRPr lang="en-US" sz="20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Veřejné finance I.</a:t>
                      </a:r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2000" b="1" kern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Státní svátek.</a:t>
                      </a:r>
                      <a:endParaRPr lang="en-US" sz="20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Veřejné finance II.</a:t>
                      </a: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Průběžný test.</a:t>
                      </a:r>
                      <a:endParaRPr lang="en-US" sz="2000" b="0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Veřejná</a:t>
                      </a:r>
                      <a:r>
                        <a:rPr lang="cs-CZ" sz="2000" b="0" kern="1200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volba.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Veřejné rozhodování.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Veřejná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informatika a kontrola. PPP.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Opakovací přednáška.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Konzultace ke zkoušce.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Zkouškový termín.</a:t>
                      </a:r>
                      <a:endParaRPr lang="en-US" sz="2000" b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2010" y="46052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9709" y="1629008"/>
            <a:ext cx="11021291" cy="511601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1. </a:t>
            </a:r>
            <a:r>
              <a:rPr lang="cs-CZ" dirty="0"/>
              <a:t>Vymezení veřejné ekonomie a základní ekonomické otázky. Vymezení veřejného sektoru, hlavní znaky veřejného sektoru, rozsah a struktura veřejného sektoru. Ukazatele veřejného sektoru. Národní hospodářství a kritéria jeho členění.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2.  </a:t>
            </a:r>
            <a:r>
              <a:rPr lang="cs-CZ" dirty="0"/>
              <a:t>Hlavní okruhy problémů státních zásahů. Selhání státních zásahů a důvody těchto selhání. Ekonomická analýza veřejných statků. Statky soukromé, veřejné a smíšené. Zabezpečování veřejných statků.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3.  </a:t>
            </a:r>
            <a:r>
              <a:rPr lang="cs-CZ" dirty="0"/>
              <a:t>Ekonomická analýza externalit. Klasifikace externalit. Veřejná a soukromá řešení externalit. Příklady externalit ve světě.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4. </a:t>
            </a:r>
            <a:r>
              <a:rPr lang="cs-CZ" dirty="0"/>
              <a:t>Veřejné finance I. Vymezení a příčiny existence veřejných financí. Cíle VF. Veřejné příjmy a jejich klasifikace. Daně a jejich klasifikace. Veřejné výdaje a jejich klasifikace.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8992" y="4328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8982" y="1634837"/>
            <a:ext cx="10571018" cy="51101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5. </a:t>
            </a:r>
            <a:r>
              <a:rPr lang="cs-CZ" dirty="0"/>
              <a:t>Veřejné finance II. Mimorozpočtové fondy a jejich architektura. Státní účelové fondy. Státní rozpočet.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6. </a:t>
            </a:r>
            <a:r>
              <a:rPr lang="cs-CZ" dirty="0"/>
              <a:t>Veřejná volba.  Předmět zkoumání. Politologie a její metody. Politický cyklus. Politická moc a její uplatnění. Modely politického systému. Byrokracie. Zájmové skupiny. Formy veřejné volby – přímé a nepřímé rozhodování. Systémy zastupitelské demokracie. Většinová pravidla. </a:t>
            </a:r>
            <a:r>
              <a:rPr lang="cs-CZ" dirty="0" err="1"/>
              <a:t>Logrolling</a:t>
            </a:r>
            <a:r>
              <a:rPr lang="cs-CZ" dirty="0"/>
              <a:t>. Hlasovací paradox. </a:t>
            </a:r>
            <a:r>
              <a:rPr lang="cs-CZ" dirty="0" err="1"/>
              <a:t>Arrowův</a:t>
            </a:r>
            <a:r>
              <a:rPr lang="cs-CZ" dirty="0"/>
              <a:t> teorém nemožnosti.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7.  </a:t>
            </a:r>
            <a:r>
              <a:rPr lang="cs-CZ" dirty="0"/>
              <a:t>Veřejná informatika. Informační systémy veřejné správy. Informační politika státu. Portál veřejné správy. Veřejná kontrola. Státní kontrola. Veřejný ochránce práv. Instituce kontrolního systému.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8. </a:t>
            </a:r>
            <a:r>
              <a:rPr lang="cs-CZ" dirty="0"/>
              <a:t>Spolupráce a partnerství soukromého a veřejného sektoru (PPP), výhody a formy spolupráce. Veřejné zakázky.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2010" y="349689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3465" y="1773382"/>
            <a:ext cx="11085299" cy="4697322"/>
          </a:xfrm>
        </p:spPr>
        <p:txBody>
          <a:bodyPr>
            <a:noAutofit/>
          </a:bodyPr>
          <a:lstStyle/>
          <a:p>
            <a:r>
              <a:rPr lang="cs-CZ" sz="2000" dirty="0"/>
              <a:t>STIGLITZ, J. E. </a:t>
            </a:r>
            <a:r>
              <a:rPr lang="cs-CZ" sz="2000" i="1" dirty="0" err="1"/>
              <a:t>Economics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Public </a:t>
            </a:r>
            <a:r>
              <a:rPr lang="cs-CZ" sz="2000" i="1" dirty="0" err="1"/>
              <a:t>Sector</a:t>
            </a:r>
            <a:r>
              <a:rPr lang="cs-CZ" sz="2000" dirty="0"/>
              <a:t>. New York: W. W. </a:t>
            </a:r>
            <a:r>
              <a:rPr lang="cs-CZ" sz="2000" dirty="0" err="1"/>
              <a:t>Norton</a:t>
            </a:r>
            <a:r>
              <a:rPr lang="cs-CZ" sz="2000" dirty="0"/>
              <a:t> &amp; </a:t>
            </a:r>
            <a:r>
              <a:rPr lang="cs-CZ" sz="2000" dirty="0" err="1"/>
              <a:t>Company</a:t>
            </a:r>
            <a:r>
              <a:rPr lang="cs-CZ" sz="2000" dirty="0"/>
              <a:t>, 2000. ISBN 978-0393966510.</a:t>
            </a:r>
          </a:p>
          <a:p>
            <a:r>
              <a:rPr lang="cs-CZ" sz="2000" dirty="0"/>
              <a:t>STIGLITZ, J. E. </a:t>
            </a:r>
            <a:r>
              <a:rPr lang="cs-CZ" sz="2000" i="1" dirty="0"/>
              <a:t>Ekonomie veřejného sektoru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1997. ISBN 80-7169-454-1. </a:t>
            </a:r>
          </a:p>
          <a:p>
            <a:r>
              <a:rPr lang="cs-CZ" sz="2000" dirty="0"/>
              <a:t>JACKSON, P. M., BROWN, C. V. </a:t>
            </a:r>
            <a:r>
              <a:rPr lang="cs-CZ" sz="2000" i="1" dirty="0"/>
              <a:t>Ekonomie veřejného sektoru</a:t>
            </a:r>
            <a:r>
              <a:rPr lang="cs-CZ" sz="2000" dirty="0"/>
              <a:t>. Praha: </a:t>
            </a:r>
            <a:r>
              <a:rPr lang="cs-CZ" sz="2000" dirty="0" err="1"/>
              <a:t>Eurolex</a:t>
            </a:r>
            <a:r>
              <a:rPr lang="cs-CZ" sz="2000" dirty="0"/>
              <a:t> Bohemia, 2003. ISBN 80-86432-09-2. </a:t>
            </a:r>
          </a:p>
          <a:p>
            <a:r>
              <a:rPr lang="cs-CZ" sz="2000" dirty="0"/>
              <a:t>TETŘEVOVÁ, L. </a:t>
            </a:r>
            <a:r>
              <a:rPr lang="cs-CZ" sz="2000" i="1" dirty="0"/>
              <a:t>Veřejná ekonomie</a:t>
            </a:r>
            <a:r>
              <a:rPr lang="cs-CZ" sz="2000" dirty="0"/>
              <a:t>. Opava: </a:t>
            </a:r>
            <a:r>
              <a:rPr lang="cs-CZ" sz="2000" dirty="0" err="1"/>
              <a:t>Optys</a:t>
            </a:r>
            <a:r>
              <a:rPr lang="cs-CZ" sz="2000" dirty="0"/>
              <a:t>, 2008. ISBN 978-80-86946-79-5. </a:t>
            </a:r>
          </a:p>
          <a:p>
            <a:endParaRPr lang="cs-CZ" sz="2400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Studijní opory OPF SU: </a:t>
            </a:r>
          </a:p>
          <a:p>
            <a:r>
              <a:rPr lang="cs-CZ" sz="2000" dirty="0" err="1"/>
              <a:t>Nevima</a:t>
            </a:r>
            <a:r>
              <a:rPr lang="cs-CZ" sz="2000" dirty="0"/>
              <a:t> J. Veřejná ekonomie, distanční studijní text, 2020.</a:t>
            </a:r>
          </a:p>
          <a:p>
            <a:r>
              <a:rPr lang="cs-CZ" sz="2000" dirty="0" err="1"/>
              <a:t>Videopřednášky</a:t>
            </a:r>
            <a:r>
              <a:rPr lang="cs-CZ" sz="2000" dirty="0"/>
              <a:t>: </a:t>
            </a:r>
            <a:r>
              <a:rPr lang="cs-CZ" sz="2000" b="1" dirty="0">
                <a:solidFill>
                  <a:srgbClr val="FF0000"/>
                </a:solidFill>
              </a:rPr>
              <a:t> http://media.slu.cz/videolist.php?idsada=137&amp;zobrazeni=0</a:t>
            </a:r>
            <a:endParaRPr lang="cs-CZ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3574" y="585217"/>
            <a:ext cx="8037299" cy="106347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85028" y="1593904"/>
            <a:ext cx="11306972" cy="487466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SOJKA, M. </a:t>
            </a:r>
            <a:r>
              <a:rPr lang="cs-CZ" sz="1600" i="1" dirty="0"/>
              <a:t>Dějiny ekonomických teorií</a:t>
            </a:r>
            <a:r>
              <a:rPr lang="cs-CZ" sz="1600" dirty="0"/>
              <a:t>. Praha: Havlíček Brain Team, 2010. ISBN 978-80-87109-21-2. </a:t>
            </a:r>
            <a:br>
              <a:rPr lang="cs-CZ" sz="1600" dirty="0"/>
            </a:br>
            <a:r>
              <a:rPr lang="cs-CZ" sz="1600" dirty="0"/>
              <a:t>FRANK, H. R., BERNANKE, S. B. </a:t>
            </a:r>
            <a:r>
              <a:rPr lang="cs-CZ" sz="1600" i="1" dirty="0"/>
              <a:t>Ekonomie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ISBN 80-247-0471-4. </a:t>
            </a:r>
            <a:br>
              <a:rPr lang="cs-CZ" sz="1600" dirty="0"/>
            </a:br>
            <a:r>
              <a:rPr lang="cs-CZ" sz="1600" dirty="0"/>
              <a:t>DUBEN, R. </a:t>
            </a:r>
            <a:r>
              <a:rPr lang="cs-CZ" sz="1600" i="1" dirty="0"/>
              <a:t>Ekonomie veřejného sektoru II. (některá teoretická východiska, formy a nástroje realizace činností ve veřejném sektoru)</a:t>
            </a:r>
            <a:r>
              <a:rPr lang="cs-CZ" sz="1600" dirty="0"/>
              <a:t>. Praha: VŠE, 2001. ISBN 80-56255-2. </a:t>
            </a:r>
            <a:br>
              <a:rPr lang="cs-CZ" sz="1600" dirty="0"/>
            </a:br>
            <a:r>
              <a:rPr lang="cs-CZ" sz="1600" dirty="0"/>
              <a:t>PROVAZNÍKOVÁ, R. </a:t>
            </a:r>
            <a:r>
              <a:rPr lang="cs-CZ" sz="1600" i="1" dirty="0"/>
              <a:t>Financování měst, obcí a regionů: teorie a praxe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2009. ISBN 978-80-247-2789-9. </a:t>
            </a:r>
            <a:br>
              <a:rPr lang="cs-CZ" sz="1600" dirty="0"/>
            </a:br>
            <a:r>
              <a:rPr lang="cs-CZ" sz="1600" dirty="0"/>
              <a:t>FORTE, F. </a:t>
            </a:r>
            <a:r>
              <a:rPr lang="cs-CZ" sz="1600" i="1" dirty="0" err="1"/>
              <a:t>Principles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Public </a:t>
            </a:r>
            <a:r>
              <a:rPr lang="cs-CZ" sz="1600" i="1" dirty="0" err="1"/>
              <a:t>Economics</a:t>
            </a:r>
            <a:r>
              <a:rPr lang="cs-CZ" sz="1600" i="1" dirty="0"/>
              <a:t>: A Public </a:t>
            </a:r>
            <a:r>
              <a:rPr lang="cs-CZ" sz="1600" i="1" dirty="0" err="1"/>
              <a:t>Choice</a:t>
            </a:r>
            <a:r>
              <a:rPr lang="cs-CZ" sz="1600" i="1" dirty="0"/>
              <a:t> </a:t>
            </a:r>
            <a:r>
              <a:rPr lang="cs-CZ" sz="1600" i="1" dirty="0" err="1"/>
              <a:t>Approach</a:t>
            </a:r>
            <a:r>
              <a:rPr lang="cs-CZ" sz="1600" dirty="0"/>
              <a:t>. </a:t>
            </a:r>
            <a:r>
              <a:rPr lang="cs-CZ" sz="1600" dirty="0" err="1"/>
              <a:t>Cheltenham</a:t>
            </a:r>
            <a:r>
              <a:rPr lang="cs-CZ" sz="1600" dirty="0"/>
              <a:t>: Edward </a:t>
            </a:r>
            <a:r>
              <a:rPr lang="cs-CZ" sz="1600" dirty="0" err="1"/>
              <a:t>Elgar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2010. ISBN 978-1858986739. </a:t>
            </a:r>
            <a:br>
              <a:rPr lang="cs-CZ" sz="1600" dirty="0"/>
            </a:br>
            <a:r>
              <a:rPr lang="cs-CZ" sz="1600" dirty="0"/>
              <a:t>MYLES, G. D. </a:t>
            </a:r>
            <a:r>
              <a:rPr lang="cs-CZ" sz="1600" i="1" dirty="0"/>
              <a:t>Public </a:t>
            </a:r>
            <a:r>
              <a:rPr lang="cs-CZ" sz="1600" i="1" dirty="0" err="1"/>
              <a:t>Economics</a:t>
            </a:r>
            <a:r>
              <a:rPr lang="cs-CZ" sz="1600" dirty="0"/>
              <a:t>. Cambridge: University </a:t>
            </a:r>
            <a:r>
              <a:rPr lang="cs-CZ" sz="1600" dirty="0" err="1"/>
              <a:t>Press</a:t>
            </a:r>
            <a:r>
              <a:rPr lang="cs-CZ" sz="1600" dirty="0"/>
              <a:t>, 2002. ISBN 0-521-49721-3. </a:t>
            </a:r>
            <a:br>
              <a:rPr lang="cs-CZ" sz="1600" dirty="0"/>
            </a:br>
            <a:r>
              <a:rPr lang="cs-CZ" sz="1600" dirty="0"/>
              <a:t>GRUBER, J. </a:t>
            </a:r>
            <a:r>
              <a:rPr lang="cs-CZ" sz="1600" i="1" dirty="0"/>
              <a:t>Public Finance and Public </a:t>
            </a:r>
            <a:r>
              <a:rPr lang="cs-CZ" sz="1600" i="1" dirty="0" err="1"/>
              <a:t>Policy</a:t>
            </a:r>
            <a:r>
              <a:rPr lang="cs-CZ" sz="1600" dirty="0"/>
              <a:t>. New York: </a:t>
            </a:r>
            <a:r>
              <a:rPr lang="cs-CZ" sz="1600" dirty="0" err="1"/>
              <a:t>Worth</a:t>
            </a:r>
            <a:r>
              <a:rPr lang="cs-CZ" sz="1600" dirty="0"/>
              <a:t> </a:t>
            </a:r>
            <a:r>
              <a:rPr lang="cs-CZ" sz="1600" dirty="0" err="1"/>
              <a:t>Publishers</a:t>
            </a:r>
            <a:r>
              <a:rPr lang="cs-CZ" sz="1600" dirty="0"/>
              <a:t>, 2011. ISBN 978-1-4292-1949-5. </a:t>
            </a:r>
            <a:br>
              <a:rPr lang="cs-CZ" sz="1600" dirty="0"/>
            </a:br>
            <a:r>
              <a:rPr lang="cs-CZ" sz="1600" dirty="0"/>
              <a:t>HALÁSEK, D. A KOL. </a:t>
            </a:r>
            <a:r>
              <a:rPr lang="cs-CZ" sz="1600" i="1" dirty="0"/>
              <a:t>Rozhodování ve veřejném sektoru</a:t>
            </a:r>
            <a:r>
              <a:rPr lang="cs-CZ" sz="1600" dirty="0"/>
              <a:t>. Ostrava: VŠB-TU, 2004. ISBN 80-248-0570-7. </a:t>
            </a:r>
            <a:br>
              <a:rPr lang="cs-CZ" sz="1600" dirty="0"/>
            </a:br>
            <a:r>
              <a:rPr lang="cs-CZ" sz="1600" dirty="0"/>
              <a:t>NEMEC, J. </a:t>
            </a:r>
            <a:r>
              <a:rPr lang="cs-CZ" sz="1600" i="1" dirty="0" err="1"/>
              <a:t>Verejná</a:t>
            </a:r>
            <a:r>
              <a:rPr lang="cs-CZ" sz="1600" i="1" dirty="0"/>
              <a:t> </a:t>
            </a:r>
            <a:r>
              <a:rPr lang="cs-CZ" sz="1600" i="1" dirty="0" err="1"/>
              <a:t>ekonómia</a:t>
            </a:r>
            <a:r>
              <a:rPr lang="cs-CZ" sz="1600" dirty="0"/>
              <a:t>. Banská Bystrice: UMB, 2000. ISBN 80-8055-385-8. </a:t>
            </a:r>
            <a:br>
              <a:rPr lang="cs-CZ" sz="1600" dirty="0"/>
            </a:br>
            <a:r>
              <a:rPr lang="cs-CZ" sz="1600" dirty="0"/>
              <a:t>STRECKOVÁ, Y., MALÝ, I. A KOL. </a:t>
            </a:r>
            <a:r>
              <a:rPr lang="cs-CZ" sz="1600" i="1" dirty="0"/>
              <a:t>Veřejná ekonomie pro školu i praxi</a:t>
            </a:r>
            <a:r>
              <a:rPr lang="cs-CZ" sz="1600" dirty="0"/>
              <a:t>. Praha: </a:t>
            </a:r>
            <a:r>
              <a:rPr lang="cs-CZ" sz="1600" dirty="0" err="1"/>
              <a:t>Computer</a:t>
            </a:r>
            <a:r>
              <a:rPr lang="cs-CZ" sz="1600" dirty="0"/>
              <a:t> </a:t>
            </a:r>
            <a:r>
              <a:rPr lang="cs-CZ" sz="1600" dirty="0" err="1"/>
              <a:t>Press</a:t>
            </a:r>
            <a:r>
              <a:rPr lang="cs-CZ" sz="1600" dirty="0"/>
              <a:t>, 1998. ISBN 80-7226-112-6. </a:t>
            </a:r>
            <a:br>
              <a:rPr lang="cs-CZ" sz="1600" dirty="0"/>
            </a:br>
            <a:r>
              <a:rPr lang="cs-CZ" sz="1600" dirty="0"/>
              <a:t>PEKOVÁ, J., PILNÝ, J. </a:t>
            </a:r>
            <a:r>
              <a:rPr lang="cs-CZ" sz="1600" i="1" dirty="0"/>
              <a:t>Veřejná správa a finance veřejného sektoru</a:t>
            </a:r>
            <a:r>
              <a:rPr lang="cs-CZ" sz="1600" dirty="0"/>
              <a:t>. Praha: ASPI, 2002. ISBN 80-86395-21-9. </a:t>
            </a:r>
            <a:br>
              <a:rPr lang="cs-CZ" sz="1600" dirty="0"/>
            </a:br>
            <a:r>
              <a:rPr lang="cs-CZ" sz="1600" dirty="0"/>
              <a:t>ŠPALEK, J. </a:t>
            </a:r>
            <a:r>
              <a:rPr lang="cs-CZ" sz="1600" i="1" dirty="0"/>
              <a:t>Veřejné statky: Teorie a experiment</a:t>
            </a:r>
            <a:r>
              <a:rPr lang="cs-CZ" sz="1600" dirty="0"/>
              <a:t>. Praha: C. H. Beck, 2011. ISBN 978-80-7400-353-0. </a:t>
            </a:r>
            <a:br>
              <a:rPr lang="cs-CZ" sz="1600" dirty="0"/>
            </a:br>
            <a:r>
              <a:rPr lang="cs-CZ" sz="1600" dirty="0"/>
              <a:t>TETŘEVOVÁ, L. </a:t>
            </a:r>
            <a:r>
              <a:rPr lang="cs-CZ" sz="1600" i="1" dirty="0"/>
              <a:t>Veřejný a podnikatelský sektor</a:t>
            </a:r>
            <a:r>
              <a:rPr lang="cs-CZ" sz="1600" dirty="0"/>
              <a:t>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2009. ISBN 978-80-8694690-0. </a:t>
            </a: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66900" y="4960137"/>
            <a:ext cx="5426964" cy="1696695"/>
          </a:xfrm>
        </p:spPr>
        <p:txBody>
          <a:bodyPr anchor="ctr">
            <a:normAutofit/>
          </a:bodyPr>
          <a:lstStyle/>
          <a:p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děkujeme za pozornost</a:t>
            </a:r>
            <a:endParaRPr lang="en-US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55964" y="612924"/>
            <a:ext cx="11028218" cy="585777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</a:t>
            </a:r>
            <a:r>
              <a:rPr lang="cs-CZ" b="1" dirty="0"/>
              <a:t>	</a:t>
            </a:r>
            <a:r>
              <a:rPr lang="en-US" b="1" dirty="0"/>
              <a:t>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</a:t>
            </a:r>
            <a:r>
              <a:rPr lang="cs-CZ" dirty="0"/>
              <a:t>	</a:t>
            </a:r>
            <a:r>
              <a:rPr lang="en-US" dirty="0"/>
              <a:t>A-A2</a:t>
            </a:r>
            <a:r>
              <a:rPr lang="cs-CZ" dirty="0"/>
              <a:t>08</a:t>
            </a:r>
          </a:p>
          <a:p>
            <a:r>
              <a:rPr lang="cs-CZ" dirty="0"/>
              <a:t>Telefon: 	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čtvrtek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8: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0-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9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00</a:t>
            </a:r>
            <a:br>
              <a:rPr lang="cs-CZ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	jinak dle domluvy e-mailem 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</a:t>
            </a:r>
            <a:r>
              <a:rPr lang="cs-CZ" b="1" dirty="0"/>
              <a:t>	</a:t>
            </a:r>
            <a:r>
              <a:rPr lang="en-US" b="1" dirty="0" err="1"/>
              <a:t>Ing</a:t>
            </a:r>
            <a:r>
              <a:rPr lang="en-US" b="1" dirty="0"/>
              <a:t>. </a:t>
            </a:r>
            <a:r>
              <a:rPr lang="cs-CZ" b="1" dirty="0"/>
              <a:t>Kamila Turečková, Ph.D.</a:t>
            </a:r>
            <a:endParaRPr lang="en-US" b="1" dirty="0"/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</a:t>
            </a:r>
            <a:r>
              <a:rPr lang="cs-CZ" dirty="0"/>
              <a:t>	</a:t>
            </a:r>
            <a:r>
              <a:rPr lang="en-US" dirty="0"/>
              <a:t>A-A2</a:t>
            </a:r>
            <a:r>
              <a:rPr lang="cs-CZ" dirty="0"/>
              <a:t>08</a:t>
            </a:r>
          </a:p>
          <a:p>
            <a:r>
              <a:rPr lang="cs-CZ" dirty="0"/>
              <a:t>Telefon: 			+420 596398 301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</a:t>
            </a:r>
            <a:r>
              <a:rPr lang="cs-CZ" dirty="0"/>
              <a:t>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dle dohody osobně (viz IS)</a:t>
            </a:r>
          </a:p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                                       dle dohody on-line přes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</a:rPr>
              <a:t>Teams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(kód oca8omo)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7527" y="558497"/>
            <a:ext cx="8963891" cy="11188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997527" y="1828800"/>
            <a:ext cx="10307782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Volitelná účast na přednáškách                                                         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Povinná účast na seminářích (</a:t>
            </a:r>
            <a:r>
              <a:rPr lang="cs-CZ" sz="2800" i="1" dirty="0"/>
              <a:t>dle aktuálního stavu</a:t>
            </a:r>
            <a:r>
              <a:rPr lang="cs-CZ" sz="2800" dirty="0"/>
              <a:t>)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min. 60 % z uskutečněných seminářů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omluva do 5 pracovních dnů od neúčasti na semináři a jen na základě doložení lékařského potvrzení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Aktivity na seminářích (max. </a:t>
            </a:r>
            <a:r>
              <a:rPr lang="cs-CZ" sz="2800" b="1" dirty="0">
                <a:solidFill>
                  <a:schemeClr val="accent2"/>
                </a:solidFill>
              </a:rPr>
              <a:t>30 bodů</a:t>
            </a:r>
            <a:r>
              <a:rPr lang="cs-CZ" sz="28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Dobrovolný průběžný test (max. </a:t>
            </a:r>
            <a:r>
              <a:rPr lang="cs-CZ" sz="2800" b="1" dirty="0">
                <a:solidFill>
                  <a:schemeClr val="accent2"/>
                </a:solidFill>
              </a:rPr>
              <a:t>20 bodů</a:t>
            </a:r>
            <a:r>
              <a:rPr lang="cs-CZ" sz="28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Ústní zkouška (max. </a:t>
            </a:r>
            <a:r>
              <a:rPr lang="cs-CZ" sz="2800" b="1" dirty="0">
                <a:solidFill>
                  <a:schemeClr val="accent2"/>
                </a:solidFill>
              </a:rPr>
              <a:t>50 bodů</a:t>
            </a:r>
            <a:r>
              <a:rPr lang="cs-CZ" sz="2800" dirty="0"/>
              <a:t>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5964" y="585217"/>
            <a:ext cx="9005454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a Zkouška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955964" y="2092036"/>
            <a:ext cx="10349345" cy="4170219"/>
          </a:xfrm>
        </p:spPr>
        <p:txBody>
          <a:bodyPr>
            <a:normAutofit/>
          </a:bodyPr>
          <a:lstStyle/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b="1" dirty="0"/>
              <a:t>průběžný test </a:t>
            </a:r>
            <a:r>
              <a:rPr lang="cs-CZ" sz="3200" dirty="0"/>
              <a:t>je dobrovolný a má formu otevřených otázek a otázek pravda – nepravda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b="1" dirty="0"/>
              <a:t>zkouška je ústní</a:t>
            </a:r>
          </a:p>
          <a:p>
            <a:pPr lvl="4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otázky ke zkoušce budou vycházet z okruhů probíraných témat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7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2109" y="585217"/>
            <a:ext cx="9019309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45127" y="1870364"/>
            <a:ext cx="10474037" cy="4765963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ke zkoušce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splněné požadované aktivity</a:t>
            </a:r>
            <a:endParaRPr lang="en-US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673" y="585217"/>
            <a:ext cx="10626435" cy="11188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Aktivity na semináři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193964" y="1704110"/>
            <a:ext cx="11901054" cy="5153890"/>
          </a:xfrm>
        </p:spPr>
        <p:txBody>
          <a:bodyPr>
            <a:normAutofit fontScale="85000" lnSpcReduction="20000"/>
          </a:bodyPr>
          <a:lstStyle/>
          <a:p>
            <a:pPr marL="180000" indent="0">
              <a:lnSpc>
                <a:spcPct val="100000"/>
              </a:lnSpc>
              <a:buNone/>
            </a:pPr>
            <a:r>
              <a:rPr lang="cs-CZ" sz="2800" u="sng" dirty="0">
                <a:latin typeface="Arial" panose="020B0604020202020204" pitchFamily="34" charset="0"/>
                <a:cs typeface="Arial" panose="020B0604020202020204" pitchFamily="34" charset="0"/>
              </a:rPr>
              <a:t>Samostatná aktivita:</a:t>
            </a:r>
          </a:p>
          <a:p>
            <a:pPr marL="54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Úvaha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na 1 stranu na téma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„Je tzv. černý pasažér tím, kdo vytváří negativní externality?“ 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10 bodů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13736" lvl="1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New Roman, vel. Písma 12, jednoduché řádkování. Pokud budete pracovat s cizími zdroji, je potřeba je citovat. Vše bude zpracováno se všemi identifikačními náležitostmi max. na 2 strany. Termín do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15.11.2021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vložit do Odevzdávárny. Každý student zpracovává úvahu sám za sebe.</a:t>
            </a:r>
          </a:p>
          <a:p>
            <a:pPr marL="353736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3736" lvl="1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u="sng" dirty="0">
                <a:latin typeface="Arial" panose="020B0604020202020204" pitchFamily="34" charset="0"/>
                <a:cs typeface="Arial" panose="020B0604020202020204" pitchFamily="34" charset="0"/>
              </a:rPr>
              <a:t>Týmová aktivita:</a:t>
            </a:r>
          </a:p>
          <a:p>
            <a:pPr marL="54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Prezentace veřejných statků 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10 bodů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4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Prezentace externalit 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10 bodů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8000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3736" lvl="1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 obojího krátká prezentace zjištění z terénu (cca 10 minut, PowerPoint).</a:t>
            </a:r>
          </a:p>
          <a:p>
            <a:pPr marL="713736" lvl="1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Řešení obou aktivit v týmu (2-3 studenti). </a:t>
            </a:r>
          </a:p>
          <a:p>
            <a:pPr marL="713736" lvl="1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Hodnotí se nápad, originalita, obsahová správnost, zpracování prezentace a přednes.</a:t>
            </a:r>
          </a:p>
          <a:p>
            <a:pPr marL="713736" lvl="1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je potřeba vložit do „Odevzdávárny“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24h před jejich samotnou prezentací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5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0545" y="150126"/>
            <a:ext cx="9419429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seminářů; </a:t>
            </a: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2021/2022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755478"/>
              </p:ext>
            </p:extLst>
          </p:nvPr>
        </p:nvGraphicFramePr>
        <p:xfrm>
          <a:off x="900545" y="1456744"/>
          <a:ext cx="10266219" cy="515112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701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8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>
                          <a:solidFill>
                            <a:srgbClr val="002060"/>
                          </a:solidFill>
                        </a:rPr>
                        <a:t>21.9.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Úvodní přednáška, semináře odpadají.</a:t>
                      </a:r>
                      <a:endParaRPr lang="en-US" sz="20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000" b="1" kern="1200" baseline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Státní svátek</a:t>
                      </a:r>
                      <a:endParaRPr lang="en-US" sz="2000" b="1" kern="1200" baseline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2000" b="1" kern="12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Externality.</a:t>
                      </a:r>
                      <a:endParaRPr lang="en-US" sz="2000" b="1" kern="12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20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Veřejné statky. </a:t>
                      </a:r>
                      <a:endParaRPr lang="en-US" sz="2000" b="1" kern="12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strike="sng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19.10</a:t>
                      </a:r>
                      <a:r>
                        <a:rPr lang="cs-CZ" sz="2000" b="1" strike="sngStrike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Rozprava k prezentacím.</a:t>
                      </a:r>
                      <a:endParaRPr lang="en-US" sz="20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26.10.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1" kern="12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Volitelná samostatná práce na semináři (bonus: max. 5 bodů)</a:t>
                      </a:r>
                      <a:endParaRPr lang="en-US" sz="2000" b="1" i="1" kern="1200" baseline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2.11.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Prezentace veřejných statků.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strike="sngStrike" baseline="0" dirty="0">
                          <a:solidFill>
                            <a:schemeClr val="tx1"/>
                          </a:solidFill>
                        </a:rPr>
                        <a:t>9.11.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Konzultace k esejím.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16.11.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</a:rPr>
                        <a:t>Prezentace externalit.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strike="sngStrike" baseline="0" dirty="0">
                          <a:solidFill>
                            <a:schemeClr val="tx1"/>
                          </a:solidFill>
                        </a:rPr>
                        <a:t>23.11.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termíny na prezentace.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strike="sngStrike" baseline="0" dirty="0">
                          <a:solidFill>
                            <a:schemeClr val="tx1"/>
                          </a:solidFill>
                        </a:rPr>
                        <a:t>30.11.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</a:rPr>
                        <a:t>Konzultace, vyhodnocení esejí.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strike="sngStrike" baseline="0" dirty="0">
                          <a:solidFill>
                            <a:schemeClr val="tx1"/>
                          </a:solidFill>
                        </a:rPr>
                        <a:t>7.12.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Konzultace</a:t>
                      </a:r>
                      <a:r>
                        <a:rPr lang="cs-CZ" sz="20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opakování.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>
                          <a:solidFill>
                            <a:srgbClr val="002060"/>
                          </a:solidFill>
                        </a:rPr>
                        <a:t>14.12.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i="1" dirty="0">
                          <a:solidFill>
                            <a:schemeClr val="tx1"/>
                          </a:solidFill>
                          <a:effectLst/>
                        </a:rPr>
                        <a:t>Zkouškový termín, případně konzultace.</a:t>
                      </a:r>
                      <a:endParaRPr lang="en-US" sz="20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0545" y="585216"/>
            <a:ext cx="9843655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 (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</a:t>
            </a: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ISP)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545" y="1860333"/>
            <a:ext cx="10806546" cy="4610372"/>
          </a:xfrm>
        </p:spPr>
        <p:txBody>
          <a:bodyPr>
            <a:normAutofit fontScale="92500"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Studenti, jež jsou na zahraničím pobytu Erasmus v zahraničí si povinnosti na seminářích splní vypracováním seminární práce: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téma práce musí korespondovat s obsahem předmětu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téma studenti </a:t>
            </a:r>
            <a:r>
              <a:rPr lang="cs-CZ" sz="2600" i="1" dirty="0"/>
              <a:t>vykomunikují</a:t>
            </a:r>
            <a:r>
              <a:rPr lang="cs-CZ" sz="2600" dirty="0"/>
              <a:t> s vyučujícím seminářů do 15. září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práce musí být částečně aplikována na české prostředí, včetně vhodných aktuálních příkladů z „reálného života“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hotovou práci je potřeba zaslat vyučujícímu do konce </a:t>
            </a:r>
            <a:r>
              <a:rPr lang="cs-CZ" sz="2600" b="1" dirty="0"/>
              <a:t>listopadu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seminární práce je hodnocena </a:t>
            </a:r>
            <a:r>
              <a:rPr lang="cs-CZ" sz="2600" b="1" dirty="0"/>
              <a:t>max. 30 b.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5-6 stran čistého textu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použité zdroje a citace se budou uvádět dle přílohy č. 5 Pokynu děkana č. 7/2018 pro úpravy, zveřejňování a ukládání VŠKP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98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86692" y="252707"/>
            <a:ext cx="9739744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veřejná ekonomie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86691" y="2161309"/>
            <a:ext cx="10529453" cy="4309394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800" dirty="0"/>
              <a:t>Cílem předmětu je prohloubit ekonomické znalosti studentů, objasnit základní teoretická východiska existence veřejného sektoru a jeho postavení ve smíšené ekonomice</a:t>
            </a:r>
            <a:r>
              <a:rPr lang="en-US" sz="2800" dirty="0"/>
              <a:t>. </a:t>
            </a:r>
            <a:endParaRPr lang="cs-CZ" sz="2800" dirty="0"/>
          </a:p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800" dirty="0"/>
              <a:t>Studentům bude prostřednictvím ekonomické analýzy postupně objasněn význam a postavení veřejných statků a externalit v ekonomice, budou seznámeni s teorií veřejné volby a jejího uplatnění ve společenské praxi, se základními nástroji, které se uplatňují při aplikaci veřejné ekonomie v praxi a jejich fungování v prostředí české ekonomiky</a:t>
            </a:r>
            <a:r>
              <a:rPr lang="en-US" sz="28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2128</TotalTime>
  <Words>1593</Words>
  <Application>Microsoft Office PowerPoint</Application>
  <PresentationFormat>Širokoúhlá obrazovka</PresentationFormat>
  <Paragraphs>192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Veřejná ekonomie doc. Ing. Jan Nevima, Ph.D.                                                      &amp;                                                           Ing. Kamila Turečková, Ph.D.</vt:lpstr>
      <vt:lpstr>Prezentace aplikace PowerPoint</vt:lpstr>
      <vt:lpstr>Podmínky absolvování</vt:lpstr>
      <vt:lpstr>Test a Zkouška</vt:lpstr>
      <vt:lpstr>Celkové hodnocení</vt:lpstr>
      <vt:lpstr>Povinné Aktivity na semináři</vt:lpstr>
      <vt:lpstr>ROZPIS seminářů; ZS 2021/2022</vt:lpstr>
      <vt:lpstr>Erasmus (resp. ISP)</vt:lpstr>
      <vt:lpstr>Stručná anotace předmětu  veřejná ekonomie</vt:lpstr>
      <vt:lpstr>ROZPIS přednášek; ZS 2021/2022</vt:lpstr>
      <vt:lpstr>POPIS přednášek I.</vt:lpstr>
      <vt:lpstr>POPIS přednášek II.</vt:lpstr>
      <vt:lpstr>Základní literatura</vt:lpstr>
      <vt:lpstr>doporučená literatura</vt:lpstr>
      <vt:lpstr>děkujeme za pozornost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Horúcková</dc:creator>
  <cp:lastModifiedBy>tur0001</cp:lastModifiedBy>
  <cp:revision>239</cp:revision>
  <dcterms:created xsi:type="dcterms:W3CDTF">2015-02-16T16:45:18Z</dcterms:created>
  <dcterms:modified xsi:type="dcterms:W3CDTF">2021-10-05T08:53:32Z</dcterms:modified>
</cp:coreProperties>
</file>