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</p:sldMasterIdLst>
  <p:notesMasterIdLst>
    <p:notesMasterId r:id="rId17"/>
  </p:notesMasterIdLst>
  <p:sldIdLst>
    <p:sldId id="257" r:id="rId2"/>
    <p:sldId id="272" r:id="rId3"/>
    <p:sldId id="285" r:id="rId4"/>
    <p:sldId id="297" r:id="rId5"/>
    <p:sldId id="286" r:id="rId6"/>
    <p:sldId id="287" r:id="rId7"/>
    <p:sldId id="299" r:id="rId8"/>
    <p:sldId id="294" r:id="rId9"/>
    <p:sldId id="281" r:id="rId10"/>
    <p:sldId id="295" r:id="rId11"/>
    <p:sldId id="291" r:id="rId12"/>
    <p:sldId id="292" r:id="rId13"/>
    <p:sldId id="288" r:id="rId14"/>
    <p:sldId id="28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8" autoAdjust="0"/>
  </p:normalViewPr>
  <p:slideViewPr>
    <p:cSldViewPr snapToGrid="0" snapToObjects="1">
      <p:cViewPr varScale="1">
        <p:scale>
          <a:sx n="104" d="100"/>
          <a:sy n="104" d="100"/>
        </p:scale>
        <p:origin x="22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9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86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3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72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10668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292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99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BA16-9F2E-4334-8F97-CFFA1D6AAD2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725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8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5" y="4810391"/>
            <a:ext cx="11263745" cy="1839791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&amp; 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Ing. Kamila Turečková, Ph.D.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3598460" y="109182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551709" y="2258292"/>
            <a:ext cx="254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50126"/>
            <a:ext cx="10744200" cy="14226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přednášek;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2021/2022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92633"/>
              </p:ext>
            </p:extLst>
          </p:nvPr>
        </p:nvGraphicFramePr>
        <p:xfrm>
          <a:off x="1066800" y="1572767"/>
          <a:ext cx="9770533" cy="522011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Úvod</a:t>
                      </a:r>
                      <a:r>
                        <a:rPr lang="cs-CZ" sz="2000" b="0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předmětu.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Veřejný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sektor a smíšená ekonomika.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zásahy. Veřejné statky.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Ekonomická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analýza externalit.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Konference SMART – přednáška</a:t>
                      </a:r>
                      <a:r>
                        <a:rPr lang="cs-CZ" sz="20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odpadá.</a:t>
                      </a:r>
                      <a:endParaRPr lang="en-US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I.</a:t>
                      </a: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Státní svátek.</a:t>
                      </a:r>
                      <a:endParaRPr lang="en-US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II.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Průběžný test.</a:t>
                      </a:r>
                      <a:endParaRPr lang="en-US" sz="2000" b="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</a:t>
                      </a:r>
                      <a:r>
                        <a:rPr lang="cs-CZ" sz="20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volba.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Veřejné rozhodování.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informatika a kontrola. PPP.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Opakovací přednáška.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Konzultace ke zkoušce.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Zkouškový termín.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46052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9709" y="1629008"/>
            <a:ext cx="11021291" cy="51160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Ukazatele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992" y="4328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8982" y="1634837"/>
            <a:ext cx="10571018" cy="51101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349689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3465" y="1773382"/>
            <a:ext cx="11085299" cy="4697322"/>
          </a:xfrm>
        </p:spPr>
        <p:txBody>
          <a:bodyPr>
            <a:noAutofit/>
          </a:bodyPr>
          <a:lstStyle/>
          <a:p>
            <a:r>
              <a:rPr lang="cs-CZ" sz="2000" dirty="0"/>
              <a:t>STIGLITZ, J. E. </a:t>
            </a:r>
            <a:r>
              <a:rPr lang="cs-CZ" sz="2000" i="1" dirty="0" err="1"/>
              <a:t>Economics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Public </a:t>
            </a:r>
            <a:r>
              <a:rPr lang="cs-CZ" sz="2000" i="1" dirty="0" err="1"/>
              <a:t>Sector</a:t>
            </a:r>
            <a:r>
              <a:rPr lang="cs-CZ" sz="2000" dirty="0"/>
              <a:t>. New York: W. W. </a:t>
            </a:r>
            <a:r>
              <a:rPr lang="cs-CZ" sz="2000" dirty="0" err="1"/>
              <a:t>Norton</a:t>
            </a:r>
            <a:r>
              <a:rPr lang="cs-CZ" sz="2000" dirty="0"/>
              <a:t> &amp; </a:t>
            </a:r>
            <a:r>
              <a:rPr lang="cs-CZ" sz="2000" dirty="0" err="1"/>
              <a:t>Company</a:t>
            </a:r>
            <a:r>
              <a:rPr lang="cs-CZ" sz="2000" dirty="0"/>
              <a:t>, 2000. ISBN 978-0393966510.</a:t>
            </a:r>
          </a:p>
          <a:p>
            <a:r>
              <a:rPr lang="cs-CZ" sz="2000" dirty="0"/>
              <a:t>STIGLITZ, J. E.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1997. ISBN 80-7169-454-1. </a:t>
            </a:r>
          </a:p>
          <a:p>
            <a:r>
              <a:rPr lang="cs-CZ" sz="2000" dirty="0"/>
              <a:t>JACKSON, P. M., BROWN, C. V.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Eurolex</a:t>
            </a:r>
            <a:r>
              <a:rPr lang="cs-CZ" sz="2000" dirty="0"/>
              <a:t> Bohemia, 2003. ISBN 80-86432-09-2. </a:t>
            </a:r>
          </a:p>
          <a:p>
            <a:r>
              <a:rPr lang="cs-CZ" sz="2000" dirty="0"/>
              <a:t>TETŘEVOVÁ, L. </a:t>
            </a:r>
            <a:r>
              <a:rPr lang="cs-CZ" sz="2000" i="1" dirty="0"/>
              <a:t>Veřejná ekonomie</a:t>
            </a:r>
            <a:r>
              <a:rPr lang="cs-CZ" sz="2000" dirty="0"/>
              <a:t>. Opava: </a:t>
            </a:r>
            <a:r>
              <a:rPr lang="cs-CZ" sz="2000" dirty="0" err="1"/>
              <a:t>Optys</a:t>
            </a:r>
            <a:r>
              <a:rPr lang="cs-CZ" sz="2000" dirty="0"/>
              <a:t>, 2008. ISBN 978-80-86946-79-5. </a:t>
            </a:r>
          </a:p>
          <a:p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Studijní opory OPF SU: </a:t>
            </a:r>
          </a:p>
          <a:p>
            <a:r>
              <a:rPr lang="cs-CZ" sz="2000" dirty="0" err="1"/>
              <a:t>Nevima</a:t>
            </a:r>
            <a:r>
              <a:rPr lang="cs-CZ" sz="2000" dirty="0"/>
              <a:t> J. Veřejná ekonomie, distanční studijní text, 2020.</a:t>
            </a:r>
          </a:p>
          <a:p>
            <a:r>
              <a:rPr lang="cs-CZ" sz="2000" dirty="0" err="1"/>
              <a:t>Videopřednášky</a:t>
            </a:r>
            <a:r>
              <a:rPr lang="cs-CZ" sz="2000" dirty="0"/>
              <a:t>: </a:t>
            </a:r>
            <a:r>
              <a:rPr lang="cs-CZ" sz="2000" b="1" dirty="0">
                <a:solidFill>
                  <a:srgbClr val="FF0000"/>
                </a:solidFill>
              </a:rPr>
              <a:t> http://media.slu.cz/videolist.php?idsada=137&amp;zobrazeni=0</a:t>
            </a:r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574" y="585217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5028" y="1593904"/>
            <a:ext cx="11306972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SOJKA, M. </a:t>
            </a:r>
            <a:r>
              <a:rPr lang="cs-CZ" sz="1600" i="1" dirty="0"/>
              <a:t>Dějiny ekonomických teorií</a:t>
            </a:r>
            <a:r>
              <a:rPr lang="cs-CZ" sz="1600" dirty="0"/>
              <a:t>. Praha: Havlíček Brain Team, 2010. ISBN 978-80-87109-21-2. </a:t>
            </a:r>
            <a:br>
              <a:rPr lang="cs-CZ" sz="1600" dirty="0"/>
            </a:br>
            <a:r>
              <a:rPr lang="cs-CZ" sz="1600" dirty="0"/>
              <a:t>FRANK, H. R., BERNANKE, S. B. </a:t>
            </a:r>
            <a:r>
              <a:rPr lang="cs-CZ" sz="1600" i="1" dirty="0"/>
              <a:t>Ekonomie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ISBN 80-247-0471-4. </a:t>
            </a:r>
            <a:br>
              <a:rPr lang="cs-CZ" sz="1600" dirty="0"/>
            </a:b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  <a:br>
              <a:rPr lang="cs-CZ" sz="1600" dirty="0"/>
            </a:br>
            <a:r>
              <a:rPr lang="cs-CZ" sz="1600" dirty="0"/>
              <a:t>PROVAZNÍKOVÁ, R. </a:t>
            </a:r>
            <a:r>
              <a:rPr lang="cs-CZ" sz="1600" i="1" dirty="0"/>
              <a:t>Financování měst, obcí a regionů: teorie a praxe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2009. ISBN 978-80-247-2789-9. </a:t>
            </a:r>
            <a:br>
              <a:rPr lang="cs-CZ" sz="1600" dirty="0"/>
            </a:br>
            <a:r>
              <a:rPr lang="cs-CZ" sz="1600" dirty="0"/>
              <a:t>FORTE, F. </a:t>
            </a:r>
            <a:r>
              <a:rPr lang="cs-CZ" sz="1600" i="1" dirty="0" err="1"/>
              <a:t>Principles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Public </a:t>
            </a:r>
            <a:r>
              <a:rPr lang="cs-CZ" sz="1600" i="1" dirty="0" err="1"/>
              <a:t>Economics</a:t>
            </a:r>
            <a:r>
              <a:rPr lang="cs-CZ" sz="1600" i="1" dirty="0"/>
              <a:t>: A Public </a:t>
            </a:r>
            <a:r>
              <a:rPr lang="cs-CZ" sz="1600" i="1" dirty="0" err="1"/>
              <a:t>Choice</a:t>
            </a:r>
            <a:r>
              <a:rPr lang="cs-CZ" sz="1600" i="1" dirty="0"/>
              <a:t> </a:t>
            </a:r>
            <a:r>
              <a:rPr lang="cs-CZ" sz="1600" i="1" dirty="0" err="1"/>
              <a:t>Approach</a:t>
            </a:r>
            <a:r>
              <a:rPr lang="cs-CZ" sz="1600" dirty="0"/>
              <a:t>. </a:t>
            </a:r>
            <a:r>
              <a:rPr lang="cs-CZ" sz="1600" dirty="0" err="1"/>
              <a:t>Cheltenham</a:t>
            </a:r>
            <a:r>
              <a:rPr lang="cs-CZ" sz="1600" dirty="0"/>
              <a:t>: Edward </a:t>
            </a:r>
            <a:r>
              <a:rPr lang="cs-CZ" sz="1600" dirty="0" err="1"/>
              <a:t>Elgar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2010. ISBN 978-1858986739. </a:t>
            </a:r>
            <a:br>
              <a:rPr lang="cs-CZ" sz="1600" dirty="0"/>
            </a:br>
            <a:r>
              <a:rPr lang="cs-CZ" sz="1600" dirty="0"/>
              <a:t>MYLES, G. D. </a:t>
            </a:r>
            <a:r>
              <a:rPr lang="cs-CZ" sz="1600" i="1" dirty="0"/>
              <a:t>Public </a:t>
            </a:r>
            <a:r>
              <a:rPr lang="cs-CZ" sz="1600" i="1" dirty="0" err="1"/>
              <a:t>Economics</a:t>
            </a:r>
            <a:r>
              <a:rPr lang="cs-CZ" sz="1600" dirty="0"/>
              <a:t>. Cambridge: University </a:t>
            </a:r>
            <a:r>
              <a:rPr lang="cs-CZ" sz="1600" dirty="0" err="1"/>
              <a:t>Press</a:t>
            </a:r>
            <a:r>
              <a:rPr lang="cs-CZ" sz="1600" dirty="0"/>
              <a:t>, 2002. ISBN 0-521-49721-3. </a:t>
            </a:r>
            <a:br>
              <a:rPr lang="cs-CZ" sz="1600" dirty="0"/>
            </a:br>
            <a:r>
              <a:rPr lang="cs-CZ" sz="1600" dirty="0"/>
              <a:t>GRUBER, J. </a:t>
            </a:r>
            <a:r>
              <a:rPr lang="cs-CZ" sz="1600" i="1" dirty="0"/>
              <a:t>Public Finance and Public </a:t>
            </a:r>
            <a:r>
              <a:rPr lang="cs-CZ" sz="1600" i="1" dirty="0" err="1"/>
              <a:t>Policy</a:t>
            </a:r>
            <a:r>
              <a:rPr lang="cs-CZ" sz="1600" dirty="0"/>
              <a:t>. New York: </a:t>
            </a:r>
            <a:r>
              <a:rPr lang="cs-CZ" sz="1600" dirty="0" err="1"/>
              <a:t>Worth</a:t>
            </a:r>
            <a:r>
              <a:rPr lang="cs-CZ" sz="1600" dirty="0"/>
              <a:t> </a:t>
            </a:r>
            <a:r>
              <a:rPr lang="cs-CZ" sz="1600" dirty="0" err="1"/>
              <a:t>Publishers</a:t>
            </a:r>
            <a:r>
              <a:rPr lang="cs-CZ" sz="1600" dirty="0"/>
              <a:t>, 2011. ISBN 978-1-4292-1949-5. </a:t>
            </a:r>
            <a:br>
              <a:rPr lang="cs-CZ" sz="1600" dirty="0"/>
            </a:br>
            <a:r>
              <a:rPr lang="cs-CZ" sz="1600" dirty="0"/>
              <a:t>HALÁSEK, D. A KOL. </a:t>
            </a:r>
            <a:r>
              <a:rPr lang="cs-CZ" sz="1600" i="1" dirty="0"/>
              <a:t>Rozhodování ve veřejném sektoru</a:t>
            </a:r>
            <a:r>
              <a:rPr lang="cs-CZ" sz="1600" dirty="0"/>
              <a:t>. Ostrava: VŠB-TU, 2004. ISBN 80-248-0570-7. </a:t>
            </a:r>
            <a:br>
              <a:rPr lang="cs-CZ" sz="1600" dirty="0"/>
            </a:br>
            <a:r>
              <a:rPr lang="cs-CZ" sz="1600" dirty="0"/>
              <a:t>NEMEC, J. </a:t>
            </a:r>
            <a:r>
              <a:rPr lang="cs-CZ" sz="1600" i="1" dirty="0" err="1"/>
              <a:t>Verejná</a:t>
            </a:r>
            <a:r>
              <a:rPr lang="cs-CZ" sz="1600" i="1" dirty="0"/>
              <a:t> </a:t>
            </a:r>
            <a:r>
              <a:rPr lang="cs-CZ" sz="1600" i="1" dirty="0" err="1"/>
              <a:t>ekonómia</a:t>
            </a:r>
            <a:r>
              <a:rPr lang="cs-CZ" sz="1600" dirty="0"/>
              <a:t>. Banská Bystrice: UMB, 2000. ISBN 80-8055-385-8. </a:t>
            </a:r>
            <a:br>
              <a:rPr lang="cs-CZ" sz="1600" dirty="0"/>
            </a:b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  <a:br>
              <a:rPr lang="cs-CZ" sz="1600" dirty="0"/>
            </a:br>
            <a:r>
              <a:rPr lang="cs-CZ" sz="1600" dirty="0"/>
              <a:t>PEKOVÁ, J., PILNÝ, J. </a:t>
            </a:r>
            <a:r>
              <a:rPr lang="cs-CZ" sz="1600" i="1" dirty="0"/>
              <a:t>Veřejná správa a finance veřejného sektoru</a:t>
            </a:r>
            <a:r>
              <a:rPr lang="cs-CZ" sz="1600" dirty="0"/>
              <a:t>. Praha: ASPI, 2002. ISBN 80-86395-21-9. </a:t>
            </a:r>
            <a:br>
              <a:rPr lang="cs-CZ" sz="1600" dirty="0"/>
            </a:br>
            <a:r>
              <a:rPr lang="cs-CZ" sz="1600" dirty="0"/>
              <a:t>ŠPALEK, J. </a:t>
            </a:r>
            <a:r>
              <a:rPr lang="cs-CZ" sz="1600" i="1" dirty="0"/>
              <a:t>Veřejné statky: Teorie a experiment</a:t>
            </a:r>
            <a:r>
              <a:rPr lang="cs-CZ" sz="1600" dirty="0"/>
              <a:t>. Praha: C. H. Beck, 2011. ISBN 978-80-7400-353-0. </a:t>
            </a:r>
            <a:br>
              <a:rPr lang="cs-CZ" sz="1600" dirty="0"/>
            </a:br>
            <a:r>
              <a:rPr lang="cs-CZ" sz="1600" dirty="0"/>
              <a:t>TETŘEVOVÁ, L. </a:t>
            </a:r>
            <a:r>
              <a:rPr lang="cs-CZ" sz="1600" i="1" dirty="0"/>
              <a:t>Veřejný a podnikatelský sektor</a:t>
            </a:r>
            <a:r>
              <a:rPr lang="cs-CZ" sz="1600" dirty="0"/>
              <a:t>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2009. ISBN 978-80-8694690-0. </a:t>
            </a: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66900" y="4960137"/>
            <a:ext cx="5426964" cy="1696695"/>
          </a:xfrm>
        </p:spPr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 za pozornost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5964" y="612924"/>
            <a:ext cx="11028218" cy="585777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</a:t>
            </a:r>
            <a:r>
              <a:rPr lang="en-US" b="1" dirty="0"/>
              <a:t>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08</a:t>
            </a:r>
          </a:p>
          <a:p>
            <a:r>
              <a:rPr lang="cs-CZ" dirty="0"/>
              <a:t>Telefon: 	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0-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 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</a:t>
            </a:r>
            <a:r>
              <a:rPr lang="en-US" b="1" dirty="0" err="1"/>
              <a:t>Ing</a:t>
            </a:r>
            <a:r>
              <a:rPr lang="en-US" b="1" dirty="0"/>
              <a:t>. </a:t>
            </a:r>
            <a:r>
              <a:rPr lang="cs-CZ" b="1" dirty="0"/>
              <a:t>Kamila Turečková,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08</a:t>
            </a:r>
          </a:p>
          <a:p>
            <a:r>
              <a:rPr lang="cs-CZ" dirty="0"/>
              <a:t>Telefon: 			+420 596398 301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</a:t>
            </a:r>
            <a:r>
              <a:rPr lang="cs-CZ" dirty="0"/>
              <a:t>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dohody osobně (viz IS)</a:t>
            </a:r>
          </a:p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dle dohody on-line přes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Teams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(kód oca8omo)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" y="558497"/>
            <a:ext cx="8963891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97527" y="1828800"/>
            <a:ext cx="10307782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Volitelná účast na přednáškách                                                         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Povinná účast na seminářích (</a:t>
            </a:r>
            <a:r>
              <a:rPr lang="cs-CZ" sz="2800" i="1" dirty="0"/>
              <a:t>dle aktuálního stavu</a:t>
            </a:r>
            <a:r>
              <a:rPr lang="cs-CZ" sz="2800" dirty="0"/>
              <a:t>)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Aktivity na seminářích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Dobrovolný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50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5964" y="585217"/>
            <a:ext cx="9005454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 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55964" y="2092036"/>
            <a:ext cx="10349345" cy="4170219"/>
          </a:xfrm>
        </p:spPr>
        <p:txBody>
          <a:bodyPr>
            <a:normAutofit/>
          </a:bodyPr>
          <a:lstStyle/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průběžný test </a:t>
            </a:r>
            <a:r>
              <a:rPr lang="cs-CZ" sz="3200" dirty="0"/>
              <a:t>je dobrovolný a má formu otevřených otázek a otázek pravda – nepravda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zkouška je ústní</a:t>
            </a:r>
          </a:p>
          <a:p>
            <a:pPr lvl="4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otázky ke zkoušce budou vycházet z okruhů probíraných témat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2109" y="585217"/>
            <a:ext cx="9019309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45127" y="1870364"/>
            <a:ext cx="1047403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splněné požadované aktivity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673" y="585217"/>
            <a:ext cx="1062643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 na semináři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93964" y="1704110"/>
            <a:ext cx="11901054" cy="5153890"/>
          </a:xfrm>
        </p:spPr>
        <p:txBody>
          <a:bodyPr>
            <a:normAutofit fontScale="85000" lnSpcReduction="20000"/>
          </a:bodyPr>
          <a:lstStyle/>
          <a:p>
            <a:pPr marL="180000" indent="0">
              <a:lnSpc>
                <a:spcPct val="100000"/>
              </a:lnSpc>
              <a:buNone/>
            </a:pPr>
            <a:r>
              <a:rPr 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Samostatná aktivita:</a:t>
            </a:r>
          </a:p>
          <a:p>
            <a:pPr marL="54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Úvaha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na 1 stranu na téma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„Je tzv. černý pasažér tím, kdo vytváří negativní externality?“ 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 12, jednoduché řádkování. Pokud budete pracovat s cizími zdroji, je potřeba je citovat. Vše bude zpracováno se všemi identifikačními náležitostmi max. na 2 strany. Termín do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15.11.2021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vložit do Odevzdávárny. Každý student zpracovává úvahu sám za sebe.</a:t>
            </a:r>
          </a:p>
          <a:p>
            <a:pPr marL="353736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Týmová aktivita:</a:t>
            </a:r>
          </a:p>
          <a:p>
            <a:pPr marL="54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Prezentace veřejných statků 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4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Prezentace externalit 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8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 obojího krátká prezentace zjištění z terénu (cca 10 minut, PowerPoint).</a:t>
            </a: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Řešení obou aktivit v týmu (2-3 studenti). </a:t>
            </a: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zpracování prezentace a přednes.</a:t>
            </a:r>
          </a:p>
          <a:p>
            <a:pPr marL="713736" lvl="1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je potřeba vložit do „Odevzdávárny“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24h před jejich samotnou prezentací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0545" y="150126"/>
            <a:ext cx="941942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seminářů;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2021/2022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755478"/>
              </p:ext>
            </p:extLst>
          </p:nvPr>
        </p:nvGraphicFramePr>
        <p:xfrm>
          <a:off x="900545" y="1456744"/>
          <a:ext cx="10266219" cy="515112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0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8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002060"/>
                          </a:solidFill>
                        </a:rPr>
                        <a:t>21.9.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Úvodní přednáška, semináře odpadají.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svátek</a:t>
                      </a:r>
                      <a:endParaRPr lang="en-US" sz="2000" b="1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000" b="1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Externality.</a:t>
                      </a:r>
                      <a:endParaRPr lang="en-US" sz="2000" b="1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 statky. </a:t>
                      </a:r>
                      <a:endParaRPr lang="en-US" sz="2000" b="1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19.10</a:t>
                      </a:r>
                      <a:r>
                        <a:rPr lang="cs-CZ" sz="2000" b="1" strike="sngStrike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Rozprava k prezentacím.</a:t>
                      </a:r>
                      <a:endParaRPr lang="en-US" sz="2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1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Volitelná samostatná práce na semináři (bonus: max. 5 bodů)</a:t>
                      </a:r>
                      <a:endParaRPr lang="en-US" sz="2000" b="1" i="1" kern="1200" baseline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Prezentace veřejných statků.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strike="sngStrike" baseline="0" dirty="0">
                          <a:solidFill>
                            <a:schemeClr val="tx1"/>
                          </a:solidFill>
                        </a:rPr>
                        <a:t>9.11.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Konzultace k esejím.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Prezentace externalit.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strike="sngStrike" baseline="0" dirty="0">
                          <a:solidFill>
                            <a:schemeClr val="tx1"/>
                          </a:solidFill>
                        </a:rPr>
                        <a:t>23.11.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strike="sngStrike" baseline="0" dirty="0">
                          <a:solidFill>
                            <a:schemeClr val="tx1"/>
                          </a:solidFill>
                        </a:rPr>
                        <a:t>30.11.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Konzultace, vyhodnocení esejí.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strike="sngStrike" baseline="0" dirty="0">
                          <a:solidFill>
                            <a:schemeClr val="tx1"/>
                          </a:solidFill>
                        </a:rPr>
                        <a:t>7.12.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Konzultace</a:t>
                      </a:r>
                      <a:r>
                        <a:rPr lang="cs-CZ" sz="20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opakování.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002060"/>
                          </a:solidFill>
                        </a:rPr>
                        <a:t>14.12.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545" y="585216"/>
            <a:ext cx="9843655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(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545" y="1860333"/>
            <a:ext cx="10806546" cy="4610372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Studenti, jež jsou na zahraničím pobytu Erasmus v zahraničí si povinnosti na seminářích splní vypracováním seminární práce: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téma práce musí korespondovat s obsahem předmětu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téma studenti </a:t>
            </a:r>
            <a:r>
              <a:rPr lang="cs-CZ" sz="2600" i="1" dirty="0"/>
              <a:t>vykomunikují</a:t>
            </a:r>
            <a:r>
              <a:rPr lang="cs-CZ" sz="2600" dirty="0"/>
              <a:t> s vyučujícím seminářů do 15. září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práce musí být částečně aplikována na české prostředí, včetně vhodných aktuálních příkladů z „reálného života“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hotovou práci je potřeba zaslat vyučujícímu do konce </a:t>
            </a:r>
            <a:r>
              <a:rPr lang="cs-CZ" sz="2600" b="1" dirty="0"/>
              <a:t>listopadu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seminární práce je hodnocena </a:t>
            </a:r>
            <a:r>
              <a:rPr lang="cs-CZ" sz="2600" b="1" dirty="0"/>
              <a:t>max. 30 b.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5-6 stran čistého textu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použité zdroje a citace se budou uvádět dle přílohy č. 5 Pokynu děkana č. 7/2018 pro úpravy, zveřejňování a ukládání VŠKP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692" y="252707"/>
            <a:ext cx="9739744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6691" y="2161309"/>
            <a:ext cx="10529453" cy="4309394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800" dirty="0"/>
              <a:t>. </a:t>
            </a:r>
            <a:endParaRPr lang="cs-CZ" sz="28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8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2128</TotalTime>
  <Words>1593</Words>
  <Application>Microsoft Office PowerPoint</Application>
  <PresentationFormat>Širokoúhlá obrazovka</PresentationFormat>
  <Paragraphs>192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                                                      &amp;                                                           Ing. Kamila Turečková, Ph.D.</vt:lpstr>
      <vt:lpstr>Prezentace aplikace PowerPoint</vt:lpstr>
      <vt:lpstr>Podmínky absolvování</vt:lpstr>
      <vt:lpstr>Test a Zkouška</vt:lpstr>
      <vt:lpstr>Celkové hodnocení</vt:lpstr>
      <vt:lpstr>Povinné Aktivity na semináři</vt:lpstr>
      <vt:lpstr>ROZPIS seminářů; ZS 2021/2022</vt:lpstr>
      <vt:lpstr>Erasmus (resp. ISP)</vt:lpstr>
      <vt:lpstr>Stručná anotace předmětu  veřejná ekonomie</vt:lpstr>
      <vt:lpstr>ROZPIS přednášek; ZS 2021/2022</vt:lpstr>
      <vt:lpstr>POPIS přednášek I.</vt:lpstr>
      <vt:lpstr>POPIS přednášek II.</vt:lpstr>
      <vt:lpstr>Základní literatura</vt:lpstr>
      <vt:lpstr>doporučená literatura</vt:lpstr>
      <vt:lpstr>děkujeme za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tur0001</cp:lastModifiedBy>
  <cp:revision>239</cp:revision>
  <dcterms:created xsi:type="dcterms:W3CDTF">2015-02-16T16:45:18Z</dcterms:created>
  <dcterms:modified xsi:type="dcterms:W3CDTF">2021-10-05T08:53:32Z</dcterms:modified>
</cp:coreProperties>
</file>