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7" r:id="rId1"/>
  </p:sldMasterIdLst>
  <p:handoutMasterIdLst>
    <p:handoutMasterId r:id="rId17"/>
  </p:handoutMasterIdLst>
  <p:sldIdLst>
    <p:sldId id="256" r:id="rId2"/>
    <p:sldId id="271" r:id="rId3"/>
    <p:sldId id="284" r:id="rId4"/>
    <p:sldId id="279" r:id="rId5"/>
    <p:sldId id="259" r:id="rId6"/>
    <p:sldId id="274" r:id="rId7"/>
    <p:sldId id="272" r:id="rId8"/>
    <p:sldId id="275" r:id="rId9"/>
    <p:sldId id="257" r:id="rId10"/>
    <p:sldId id="280" r:id="rId11"/>
    <p:sldId id="282" r:id="rId12"/>
    <p:sldId id="281" r:id="rId13"/>
    <p:sldId id="258" r:id="rId14"/>
    <p:sldId id="260" r:id="rId15"/>
    <p:sldId id="270" r:id="rId1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43" cy="496254"/>
          </a:xfrm>
          <a:prstGeom prst="rect">
            <a:avLst/>
          </a:prstGeom>
        </p:spPr>
        <p:txBody>
          <a:bodyPr vert="horz" lIns="90571" tIns="45286" rIns="90571" bIns="45286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64" y="0"/>
            <a:ext cx="2946443" cy="496254"/>
          </a:xfrm>
          <a:prstGeom prst="rect">
            <a:avLst/>
          </a:prstGeom>
        </p:spPr>
        <p:txBody>
          <a:bodyPr vert="horz" lIns="90571" tIns="45286" rIns="90571" bIns="45286" rtlCol="0"/>
          <a:lstStyle>
            <a:lvl1pPr algn="r">
              <a:defRPr sz="1200"/>
            </a:lvl1pPr>
          </a:lstStyle>
          <a:p>
            <a:fld id="{0889AE4A-C0CD-40E3-9B04-757C61A4CD16}" type="datetimeFigureOut">
              <a:rPr lang="cs-CZ" smtClean="0"/>
              <a:pPr/>
              <a:t>19.9.2021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809"/>
            <a:ext cx="2946443" cy="496253"/>
          </a:xfrm>
          <a:prstGeom prst="rect">
            <a:avLst/>
          </a:prstGeom>
        </p:spPr>
        <p:txBody>
          <a:bodyPr vert="horz" lIns="90571" tIns="45286" rIns="90571" bIns="45286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64" y="9428809"/>
            <a:ext cx="2946443" cy="496253"/>
          </a:xfrm>
          <a:prstGeom prst="rect">
            <a:avLst/>
          </a:prstGeom>
        </p:spPr>
        <p:txBody>
          <a:bodyPr vert="horz" lIns="90571" tIns="45286" rIns="90571" bIns="45286" rtlCol="0" anchor="b"/>
          <a:lstStyle>
            <a:lvl1pPr algn="r">
              <a:defRPr sz="1200"/>
            </a:lvl1pPr>
          </a:lstStyle>
          <a:p>
            <a:fld id="{B978D982-989E-47F8-A1F2-40DABDDE33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01818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19.9.2021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71069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19.9.2021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7152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398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19.9.2021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64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19.9.2021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715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19.9.2021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20131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19.9.2021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859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19.9.2021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705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19.9.2021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9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19.9.2021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6998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366ABB05-654E-4ED3-90E4-AE5C2768C194}" type="datetimeFigureOut">
              <a:rPr lang="cs-CZ" smtClean="0"/>
              <a:pPr/>
              <a:t>19.9.2021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009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19.9.2021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505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66ABB05-654E-4ED3-90E4-AE5C2768C194}" type="datetimeFigureOut">
              <a:rPr lang="cs-CZ" smtClean="0"/>
              <a:pPr/>
              <a:t>19.9.2021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4795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640960" cy="4032448"/>
          </a:xfrm>
        </p:spPr>
        <p:txBody>
          <a:bodyPr>
            <a:normAutofit/>
          </a:bodyPr>
          <a:lstStyle/>
          <a:p>
            <a:pPr algn="ctr"/>
            <a:r>
              <a:rPr lang="cs-CZ" sz="53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Účetnictví nevýdělečných organizací</a:t>
            </a:r>
            <a:r>
              <a:rPr lang="cs-CZ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3789040"/>
            <a:ext cx="7854696" cy="2016224"/>
          </a:xfrm>
        </p:spPr>
        <p:txBody>
          <a:bodyPr/>
          <a:lstStyle/>
          <a:p>
            <a:pPr algn="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ZS  AR  </a:t>
            </a: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2021/2022</a:t>
            </a:r>
          </a:p>
          <a:p>
            <a:pPr algn="r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Michaela Strzelecká</a:t>
            </a:r>
            <a:endParaRPr lang="cs-C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cs-C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r"/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Legislativní předpisy pro ÚJ</a:t>
            </a:r>
            <a:endParaRPr lang="cs-CZ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2132856"/>
            <a:ext cx="8208912" cy="419174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Zákon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č. 563/1991 Sb., o účetnictví (všechny ÚJ)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Vyhláška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č. 504/2002 Sb., pro ÚJ u kterých hlavním předmětem činnosti není podnikání, pokud účtují v soustavě podvojného účetnictví (týká se jen NNO)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České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účetní standardy č. 401-414 (týkají se jen NNO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Interní směrnice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55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Jednoduché účetnictví § 1f </a:t>
            </a:r>
            <a:r>
              <a:rPr lang="cs-CZ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ZoÚ</a:t>
            </a:r>
            <a:endPara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988840"/>
            <a:ext cx="7056784" cy="4335760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Spolky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Odborové organizace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Organizace zaměstnavatelů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Církve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náboženské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společnosti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Honební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společenstva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cs-CZ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POKUD</a:t>
            </a:r>
            <a:endParaRPr lang="cs-CZ" sz="3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nejsou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plátci DPH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příjmy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 poslední ÚO nepřesáhly 3 miliony Kč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hodnota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majetku nepřesáhne 3 miliony Kč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Mohou vést účetnictví jednoduché</a:t>
            </a:r>
            <a:endParaRPr lang="cs-CZ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50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Legislativní předpisy pro JÚ</a:t>
            </a:r>
            <a:endParaRPr lang="cs-CZ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2736304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Nová ustanovení a nové předpisy –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aktualizace (nutno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neustále sledovat)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563/1991 Sb., o účetnictví 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Vyhláška č. 325/2016 Sb.,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ÚJ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které vedou jednoduché účetnictví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73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Účetní doklad (§ 11 </a:t>
            </a:r>
            <a:r>
              <a:rPr lang="cs-CZ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ZoÚ</a:t>
            </a: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988840"/>
            <a:ext cx="7560840" cy="41373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 průkazný účetní záznam, který musí obsahovat: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označení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účetního dokladu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obsah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účetního případu a účastníky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peněžní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částku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okamžik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vyhotovení účetního dokladu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okamžik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uskutečnění účetního případu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podpisový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záznam osoby odpovědné za účetní případ a podpisový záznam osoby odpovědné za jeho zaúčtování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Účetní knihy v Ú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2060849"/>
            <a:ext cx="7488832" cy="3528392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Deník – zápisy jsou uspořádány chronologicky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Hlavní kniha – zápisy uspořádány systematicky dle účtového rozvrhu (PZ k prvnímu dni ÚO; souhrnné obraty MD a D účtů alespoň za kalendářní měsíc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Knihy analytických účtů – podrobně rozvádí účty hlavní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knihy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Knihy podrozvahových účtů (zachycují především využívání cizího majetku-najatý a propachtovaný majetek a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další)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Závěr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Cílem úvodní přednášky</a:t>
            </a:r>
          </a:p>
          <a:p>
            <a:pPr algn="ctr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ylo připomenutí </a:t>
            </a:r>
          </a:p>
          <a:p>
            <a:pPr algn="ctr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základních zásad vedení účetnictví pro účetní jednotky</a:t>
            </a:r>
          </a:p>
          <a:p>
            <a:pPr algn="ctr">
              <a:buNone/>
            </a:pP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již z pohledu nevýdělečných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organizací</a:t>
            </a:r>
            <a:endParaRPr lang="cs-CZ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cs-CZ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Stručný nástin typologie NNO </a:t>
            </a:r>
          </a:p>
          <a:p>
            <a:pPr algn="ctr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dle aktuálních legislativních předpisů roku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2021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Účetnictví nevýdělečných organizací</a:t>
            </a:r>
            <a:endParaRPr lang="cs-CZ" sz="4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467544" y="3573016"/>
            <a:ext cx="8676456" cy="1935609"/>
          </a:xfrm>
        </p:spPr>
        <p:txBody>
          <a:bodyPr>
            <a:normAutofit/>
          </a:bodyPr>
          <a:lstStyle/>
          <a:p>
            <a:pPr marL="571500" indent="-571500"/>
            <a:endParaRPr lang="cs-CZ" dirty="0" smtClean="0"/>
          </a:p>
          <a:p>
            <a:pPr marL="571500" indent="-571500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I. Účetnictví nestátních nevýdělečných organizací (NNO)</a:t>
            </a:r>
          </a:p>
          <a:p>
            <a:pPr marL="571500" indent="-571500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II. Účetnictví některých vybraných účetních jednotek (NVÚJ)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3594100" y="442913"/>
            <a:ext cx="2305050" cy="120173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Neziskový sektor</a:t>
            </a:r>
          </a:p>
        </p:txBody>
      </p:sp>
      <p:sp>
        <p:nvSpPr>
          <p:cNvPr id="5" name="Ovál 4"/>
          <p:cNvSpPr/>
          <p:nvPr/>
        </p:nvSpPr>
        <p:spPr>
          <a:xfrm>
            <a:off x="1187450" y="1989138"/>
            <a:ext cx="2406650" cy="158432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Nestátní nevýdělečné organizace</a:t>
            </a:r>
          </a:p>
          <a:p>
            <a:pPr algn="ctr">
              <a:defRPr/>
            </a:pPr>
            <a:r>
              <a:rPr lang="cs-CZ" dirty="0"/>
              <a:t>NNO</a:t>
            </a:r>
          </a:p>
        </p:txBody>
      </p:sp>
      <p:sp>
        <p:nvSpPr>
          <p:cNvPr id="6" name="Šipka dolů 5"/>
          <p:cNvSpPr/>
          <p:nvPr/>
        </p:nvSpPr>
        <p:spPr>
          <a:xfrm rot="4024571">
            <a:off x="3009900" y="1230313"/>
            <a:ext cx="485775" cy="977900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Šipka dolů 6"/>
          <p:cNvSpPr/>
          <p:nvPr/>
        </p:nvSpPr>
        <p:spPr>
          <a:xfrm rot="17654392">
            <a:off x="6116637" y="1022351"/>
            <a:ext cx="485775" cy="9779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5813425" y="1844675"/>
            <a:ext cx="2682875" cy="149066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Některé vybrané účetní jednotky</a:t>
            </a:r>
          </a:p>
          <a:p>
            <a:pPr algn="ctr">
              <a:defRPr/>
            </a:pPr>
            <a:r>
              <a:rPr lang="cs-CZ" dirty="0"/>
              <a:t>NVÚJ</a:t>
            </a:r>
          </a:p>
        </p:txBody>
      </p:sp>
      <p:sp>
        <p:nvSpPr>
          <p:cNvPr id="12" name="Ovál 11"/>
          <p:cNvSpPr/>
          <p:nvPr/>
        </p:nvSpPr>
        <p:spPr>
          <a:xfrm>
            <a:off x="1187450" y="3789363"/>
            <a:ext cx="2406650" cy="19431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rgbClr val="002060"/>
                </a:solidFill>
              </a:rPr>
              <a:t>Spolky</a:t>
            </a:r>
          </a:p>
          <a:p>
            <a:pPr algn="ctr">
              <a:defRPr/>
            </a:pPr>
            <a:r>
              <a:rPr lang="cs-CZ" dirty="0">
                <a:solidFill>
                  <a:srgbClr val="002060"/>
                </a:solidFill>
              </a:rPr>
              <a:t>Nadace</a:t>
            </a:r>
          </a:p>
          <a:p>
            <a:pPr algn="ctr">
              <a:defRPr/>
            </a:pPr>
            <a:r>
              <a:rPr lang="cs-CZ" dirty="0">
                <a:solidFill>
                  <a:srgbClr val="002060"/>
                </a:solidFill>
              </a:rPr>
              <a:t>Nadační fondy</a:t>
            </a:r>
          </a:p>
          <a:p>
            <a:pPr algn="ctr">
              <a:defRPr/>
            </a:pPr>
            <a:r>
              <a:rPr lang="cs-CZ" dirty="0">
                <a:solidFill>
                  <a:srgbClr val="002060"/>
                </a:solidFill>
              </a:rPr>
              <a:t>OPS</a:t>
            </a:r>
          </a:p>
        </p:txBody>
      </p:sp>
      <p:sp>
        <p:nvSpPr>
          <p:cNvPr id="13" name="Ovál 12"/>
          <p:cNvSpPr/>
          <p:nvPr/>
        </p:nvSpPr>
        <p:spPr>
          <a:xfrm>
            <a:off x="5183188" y="3335338"/>
            <a:ext cx="2160587" cy="10048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rgbClr val="002060"/>
                </a:solidFill>
              </a:rPr>
              <a:t>Příspěvkové organizace</a:t>
            </a:r>
          </a:p>
          <a:p>
            <a:pPr algn="ctr">
              <a:defRPr/>
            </a:pPr>
            <a:r>
              <a:rPr lang="cs-CZ" dirty="0">
                <a:solidFill>
                  <a:srgbClr val="002060"/>
                </a:solidFill>
              </a:rPr>
              <a:t>PO</a:t>
            </a:r>
          </a:p>
        </p:txBody>
      </p:sp>
      <p:cxnSp>
        <p:nvCxnSpPr>
          <p:cNvPr id="15" name="Přímá spojnice se šipkou 14"/>
          <p:cNvCxnSpPr/>
          <p:nvPr/>
        </p:nvCxnSpPr>
        <p:spPr>
          <a:xfrm>
            <a:off x="6659563" y="4437063"/>
            <a:ext cx="433387" cy="1444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H="1">
            <a:off x="5580063" y="4437063"/>
            <a:ext cx="319087" cy="1444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ál 19"/>
          <p:cNvSpPr/>
          <p:nvPr/>
        </p:nvSpPr>
        <p:spPr>
          <a:xfrm>
            <a:off x="4427538" y="4676775"/>
            <a:ext cx="1728787" cy="1244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Státní PO</a:t>
            </a:r>
          </a:p>
          <a:p>
            <a:pPr algn="ctr">
              <a:defRPr/>
            </a:pPr>
            <a:r>
              <a:rPr lang="cs-CZ" dirty="0"/>
              <a:t>- zřizuje OSS</a:t>
            </a:r>
          </a:p>
        </p:txBody>
      </p:sp>
      <p:sp>
        <p:nvSpPr>
          <p:cNvPr id="21" name="Ovál 20"/>
          <p:cNvSpPr/>
          <p:nvPr/>
        </p:nvSpPr>
        <p:spPr>
          <a:xfrm>
            <a:off x="6516688" y="4676775"/>
            <a:ext cx="2159000" cy="135572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Municipální PO</a:t>
            </a:r>
          </a:p>
          <a:p>
            <a:pPr algn="ctr">
              <a:defRPr/>
            </a:pPr>
            <a:r>
              <a:rPr lang="cs-CZ" dirty="0"/>
              <a:t>- zřizuje ÚSC</a:t>
            </a:r>
          </a:p>
        </p:txBody>
      </p:sp>
    </p:spTree>
    <p:extLst>
      <p:ext uri="{BB962C8B-B14F-4D97-AF65-F5344CB8AC3E}">
        <p14:creationId xmlns:p14="http://schemas.microsoft.com/office/powerpoint/2010/main" val="109985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187624" y="1096962"/>
            <a:ext cx="7248351" cy="5068342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NNO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nestátní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nezisková organizace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NVÚJ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některé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vybrané účetní jednotky (státní a územní sektor)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právnická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osoba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MPO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municipální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příspěvková organizace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státní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příspěvková organizace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NOZ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nový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občanský zákoník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účetnictví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JÚ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jednoduché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účetnictví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VP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veřejná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prospěšnost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ÚO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účetní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období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PZ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počáteční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zůstatek		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KZ 	konečný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zůstatek</a:t>
            </a:r>
          </a:p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333375"/>
            <a:ext cx="8229600" cy="6477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Seznam zkratek</a:t>
            </a:r>
            <a:endPara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76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835696" y="2204864"/>
            <a:ext cx="6393904" cy="2737024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Téma 1. přednášky</a:t>
            </a:r>
          </a:p>
          <a:p>
            <a:pPr algn="ctr">
              <a:buNone/>
            </a:pPr>
            <a:endParaRPr lang="cs-CZ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cs-CZ" sz="4800" b="1" dirty="0" smtClean="0">
                <a:latin typeface="Times New Roman" pitchFamily="18" charset="0"/>
                <a:cs typeface="Times New Roman" pitchFamily="18" charset="0"/>
              </a:rPr>
              <a:t>Typologie </a:t>
            </a:r>
            <a:r>
              <a:rPr lang="cs-CZ" sz="4800" b="1" dirty="0" smtClean="0">
                <a:latin typeface="Times New Roman" pitchFamily="18" charset="0"/>
                <a:cs typeface="Times New Roman" pitchFamily="18" charset="0"/>
              </a:rPr>
              <a:t>NNO</a:t>
            </a:r>
            <a:endParaRPr lang="cs-CZ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1260748" y="549474"/>
            <a:ext cx="7543800" cy="1655390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 smtClean="0">
                <a:solidFill>
                  <a:schemeClr val="accent6"/>
                </a:solidFill>
              </a:rPr>
              <a:t/>
            </a:r>
            <a:br>
              <a:rPr lang="cs-CZ" sz="4800" b="1" dirty="0" smtClean="0">
                <a:solidFill>
                  <a:schemeClr val="accent6"/>
                </a:solidFill>
              </a:rPr>
            </a:br>
            <a:r>
              <a:rPr lang="cs-CZ" b="1" dirty="0">
                <a:solidFill>
                  <a:schemeClr val="accent6"/>
                </a:solidFill>
              </a:rPr>
              <a:t/>
            </a:r>
            <a:br>
              <a:rPr lang="cs-CZ" b="1" dirty="0">
                <a:solidFill>
                  <a:schemeClr val="accent6"/>
                </a:solidFill>
              </a:rPr>
            </a:br>
            <a:r>
              <a:rPr lang="cs-CZ" b="1" dirty="0" smtClean="0">
                <a:solidFill>
                  <a:schemeClr val="accent6"/>
                </a:solidFill>
              </a:rPr>
              <a:t/>
            </a:r>
            <a:br>
              <a:rPr lang="cs-CZ" b="1" dirty="0" smtClean="0">
                <a:solidFill>
                  <a:schemeClr val="accent6"/>
                </a:solidFill>
              </a:rPr>
            </a:br>
            <a:r>
              <a:rPr lang="cs-CZ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Neziskové organizace</a:t>
            </a:r>
            <a:r>
              <a:rPr lang="cs-CZ" sz="48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8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800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270187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NNO</a:t>
            </a:r>
            <a:endParaRPr lang="cs-CZ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844824"/>
            <a:ext cx="8640762" cy="4392488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obrovolnost (dobrovolná účast při činnostech a přispívání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institucionalizace 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(mají analogickou strukturu)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eziskovost (důraz na poskytování prospěchu, zisk použit na vlastní činnost)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ezávislost (nejsou ovládány zvenčí, 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samy 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kontrolují)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rospěšnost (veřejná nebo vzájemná)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oukromost (jsou odděleny od státní správy)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jsou právnickými osobami registrovanými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ají povinnost vedení účetnictví (JÚ, Ú)</a:t>
            </a:r>
            <a:endParaRPr lang="cs-CZ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97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82156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Typologie NNO </a:t>
            </a:r>
            <a:endParaRPr lang="cs-CZ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844824"/>
            <a:ext cx="6984776" cy="4479776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politické strany a politická hnutí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spolky dle občanského zákoníku (NOZ)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církve a náboženské společnosti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obecně prospěšné společnosti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zájmová sdružení právnických osob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nadace, nadační fondy a ústavy dle NOZ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společenství vlastníků jednotek dle NOZ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veřejné vysoké školy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jiné účetní jednotky, které nebyly založeny za účelem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podnikání                                                       </a:t>
            </a:r>
          </a:p>
          <a:p>
            <a:r>
              <a:rPr lang="cs-CZ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více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§ 2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vyhl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. č. 504/2012 Sb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Veřejná prospěšnost dle NOZ</a:t>
            </a:r>
            <a:endParaRPr lang="cs-CZ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9632" y="2420888"/>
            <a:ext cx="6840760" cy="2880320"/>
          </a:xfrm>
        </p:spPr>
        <p:txBody>
          <a:bodyPr/>
          <a:lstStyle/>
          <a:p>
            <a:pPr marL="0" indent="0" algn="just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VP je PO, jejímž posláním je přispívat v souladu se zakladatelským právním jednáním vlastní činností k dosahování obecného blaha, </a:t>
            </a:r>
            <a:r>
              <a:rPr lang="cs-CZ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 rozhodování PO mají podstatný vliv jen bezúhonné osoby, </a:t>
            </a:r>
            <a:r>
              <a:rPr lang="cs-CZ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nabyla majetek z poctivých zdrojů a </a:t>
            </a:r>
            <a:r>
              <a:rPr lang="cs-CZ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hospodárně využívá své jmění k veřejně prospěšnému účelu.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(§ 146 NOZ)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09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Zásady vedení účetnictví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2204864"/>
            <a:ext cx="7560840" cy="3921299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ovinně vedou od vzniku účetní jednotky (dále jen ÚJ)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ÚJ taxativně vymezuje § 1 zák. č. 563/1991 Sb. o účetnictví ve znění pozdějších předpisů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ÚJ povinně vedou účetnictví v plném rozsahu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finanční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účetnictví je regulováno: zákon o účetnictví, prováděcí vyhlášky, České účetní standardy, vnitřní předpisy pro vedení účetnictví (směrnice pro vedení účetnictví)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ú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četnictví je vedeno tak, aby nebylo v rozporu s žádným právním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předpisem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378</TotalTime>
  <Words>591</Words>
  <Application>Microsoft Office PowerPoint</Application>
  <PresentationFormat>Předvádění na obrazovce (4:3)</PresentationFormat>
  <Paragraphs>113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Retrospektiva</vt:lpstr>
      <vt:lpstr>Účetnictví nevýdělečných organizací   </vt:lpstr>
      <vt:lpstr>Účetnictví nevýdělečných organizací</vt:lpstr>
      <vt:lpstr>Prezentace aplikace PowerPoint</vt:lpstr>
      <vt:lpstr>Seznam zkratek</vt:lpstr>
      <vt:lpstr>   Neziskové organizace </vt:lpstr>
      <vt:lpstr>Charakteristika NNO</vt:lpstr>
      <vt:lpstr>Typologie NNO </vt:lpstr>
      <vt:lpstr>Veřejná prospěšnost dle NOZ</vt:lpstr>
      <vt:lpstr>Zásady vedení účetnictví</vt:lpstr>
      <vt:lpstr>Legislativní předpisy pro ÚJ</vt:lpstr>
      <vt:lpstr>Jednoduché účetnictví § 1f ZoÚ</vt:lpstr>
      <vt:lpstr>Legislativní předpisy pro JÚ</vt:lpstr>
      <vt:lpstr>Účetní doklad (§ 11 ZoÚ)</vt:lpstr>
      <vt:lpstr>Účetní knihy v Ú</vt:lpstr>
      <vt:lpstr>Závěr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Účetnictví nevýdělečných organizací</dc:title>
  <dc:creator>user</dc:creator>
  <cp:lastModifiedBy>Florián</cp:lastModifiedBy>
  <cp:revision>84</cp:revision>
  <cp:lastPrinted>2018-09-25T11:57:38Z</cp:lastPrinted>
  <dcterms:created xsi:type="dcterms:W3CDTF">2014-02-24T14:17:28Z</dcterms:created>
  <dcterms:modified xsi:type="dcterms:W3CDTF">2021-09-19T19:09:03Z</dcterms:modified>
</cp:coreProperties>
</file>