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8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76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pkova" initials="r" lastIdx="1" clrIdx="0">
    <p:extLst>
      <p:ext uri="{19B8F6BF-5375-455C-9EA6-DF929625EA0E}">
        <p15:presenceInfo xmlns:p15="http://schemas.microsoft.com/office/powerpoint/2012/main" userId="repk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6E71"/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805" autoAdjust="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7893B-795C-4538-A213-F3D354D9CAF2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7E7CF-4406-4D41-90F4-FA71314AD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6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15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69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912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5973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43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3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9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0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26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54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55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90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92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9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1508787"/>
            <a:ext cx="7488832" cy="288032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Spoření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7920843" y="4738255"/>
            <a:ext cx="4042186" cy="176308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1480265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1" y="1314450"/>
            <a:ext cx="11506120" cy="5021263"/>
          </a:xfrm>
        </p:spPr>
        <p:txBody>
          <a:bodyPr>
            <a:normAutofit/>
          </a:bodyPr>
          <a:lstStyle/>
          <a:p>
            <a:pPr algn="just"/>
            <a:r>
              <a:rPr lang="cs-CZ" sz="2400" dirty="0">
                <a:solidFill>
                  <a:schemeClr val="tx1"/>
                </a:solidFill>
              </a:rPr>
              <a:t>5. Kolik uspoříme za tři roky, budeme-li ukládat na počátku každého roku 12.000 Kč při neměnné 5 % úrokové sazbě p. a. a ročním připisování úroků?</a:t>
            </a:r>
          </a:p>
          <a:p>
            <a:pPr marL="45720" lvl="0" indent="0" algn="just">
              <a:buNone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688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1450" y="1291590"/>
            <a:ext cx="11715751" cy="5044123"/>
          </a:xfrm>
        </p:spPr>
        <p:txBody>
          <a:bodyPr>
            <a:normAutofit/>
          </a:bodyPr>
          <a:lstStyle/>
          <a:p>
            <a:pPr algn="just"/>
            <a:r>
              <a:rPr lang="cs-CZ" sz="2400" dirty="0">
                <a:solidFill>
                  <a:schemeClr val="tx1"/>
                </a:solidFill>
              </a:rPr>
              <a:t>6. Za pět let plánujeme nákup nového automobilu. Značka, kterou jsme si vybrali, má dle prognózy vývoje cen stát v té době 750.000 Kč. Kolik musíme tedy spořit na počátku každého roku, abychom za pět let uspořili 750.000 Kč? Úspory dáváme na účet, úročený sazbou 5 % </a:t>
            </a:r>
            <a:r>
              <a:rPr lang="cs-CZ" sz="2400" dirty="0" err="1">
                <a:solidFill>
                  <a:schemeClr val="tx1"/>
                </a:solidFill>
              </a:rPr>
              <a:t>p.a</a:t>
            </a:r>
            <a:r>
              <a:rPr lang="cs-CZ" sz="2400" dirty="0">
                <a:solidFill>
                  <a:schemeClr val="tx1"/>
                </a:solidFill>
              </a:rPr>
              <a:t>. s ročním připisováním úroků.</a:t>
            </a:r>
          </a:p>
          <a:p>
            <a:pPr marL="45720" lvl="0" indent="0" algn="just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87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1" y="1405890"/>
            <a:ext cx="11517549" cy="4937760"/>
          </a:xfrm>
        </p:spPr>
        <p:txBody>
          <a:bodyPr>
            <a:normAutofit/>
          </a:bodyPr>
          <a:lstStyle/>
          <a:p>
            <a:pPr algn="just"/>
            <a:r>
              <a:rPr lang="cs-CZ" sz="2400" dirty="0">
                <a:solidFill>
                  <a:schemeClr val="tx1"/>
                </a:solidFill>
              </a:rPr>
              <a:t>7. Za pět let plánujeme nákup nového automobilu. Značka, kterou jsme si vybrali, má dle prognózy vývoje cen stát v té době 750.000 Kč. Kolik musíme tedy spořit na konci každého roku, abychom za pět let uspořili 750.000 Kč při úrokové sazbě 5 % </a:t>
            </a:r>
            <a:r>
              <a:rPr lang="cs-CZ" sz="2400" dirty="0" err="1">
                <a:solidFill>
                  <a:schemeClr val="tx1"/>
                </a:solidFill>
              </a:rPr>
              <a:t>p.a</a:t>
            </a:r>
            <a:r>
              <a:rPr lang="cs-CZ" sz="2400" dirty="0">
                <a:solidFill>
                  <a:schemeClr val="tx1"/>
                </a:solidFill>
              </a:rPr>
              <a:t>. a ročním úrokovém období?</a:t>
            </a:r>
          </a:p>
        </p:txBody>
      </p:sp>
    </p:spTree>
    <p:extLst>
      <p:ext uri="{BB962C8B-B14F-4D97-AF65-F5344CB8AC3E}">
        <p14:creationId xmlns:p14="http://schemas.microsoft.com/office/powerpoint/2010/main" val="46013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1" y="1268730"/>
            <a:ext cx="11723289" cy="5177790"/>
          </a:xfrm>
        </p:spPr>
        <p:txBody>
          <a:bodyPr>
            <a:normAutofit/>
          </a:bodyPr>
          <a:lstStyle/>
          <a:p>
            <a:pPr lvl="0"/>
            <a:r>
              <a:rPr lang="cs-CZ" sz="2400" dirty="0">
                <a:solidFill>
                  <a:schemeClr val="tx1"/>
                </a:solidFill>
              </a:rPr>
              <a:t>8. Jaká bude naspořená částka na konci roku, jestliže ukládáme měsíčně 800 Kč při úrokové sazbě 4,6 % </a:t>
            </a:r>
            <a:r>
              <a:rPr lang="cs-CZ" sz="2400" dirty="0" err="1">
                <a:solidFill>
                  <a:schemeClr val="tx1"/>
                </a:solidFill>
              </a:rPr>
              <a:t>p.a</a:t>
            </a:r>
            <a:r>
              <a:rPr lang="cs-CZ" sz="24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a) počátkem každého měsíce,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b) koncem každého měsíce?</a:t>
            </a:r>
          </a:p>
          <a:p>
            <a:pPr marL="45720" lvl="0" indent="0" algn="just">
              <a:buNone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964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1" y="1257300"/>
            <a:ext cx="11528979" cy="5086350"/>
          </a:xfrm>
        </p:spPr>
        <p:txBody>
          <a:bodyPr>
            <a:normAutofit/>
          </a:bodyPr>
          <a:lstStyle/>
          <a:p>
            <a:pPr lvl="0" algn="just"/>
            <a:r>
              <a:rPr lang="cs-CZ" sz="2400" dirty="0">
                <a:solidFill>
                  <a:schemeClr val="tx1"/>
                </a:solidFill>
              </a:rPr>
              <a:t>9. Kolik bude činit naspořená částka na konci čtvrtého roku při úrokové sazbě 6 % </a:t>
            </a:r>
            <a:r>
              <a:rPr lang="cs-CZ" sz="2400" dirty="0" err="1">
                <a:solidFill>
                  <a:schemeClr val="tx1"/>
                </a:solidFill>
              </a:rPr>
              <a:t>p.a</a:t>
            </a:r>
            <a:r>
              <a:rPr lang="cs-CZ" sz="2400" dirty="0">
                <a:solidFill>
                  <a:schemeClr val="tx1"/>
                </a:solidFill>
              </a:rPr>
              <a:t>. s ročním připisováním úroků, jestliže spoříme 8 000 Kč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a) počátkem každého roku,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b) koncem každého roku?</a:t>
            </a:r>
          </a:p>
        </p:txBody>
      </p:sp>
    </p:spTree>
    <p:extLst>
      <p:ext uri="{BB962C8B-B14F-4D97-AF65-F5344CB8AC3E}">
        <p14:creationId xmlns:p14="http://schemas.microsoft.com/office/powerpoint/2010/main" val="354283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06E71"/>
                </a:solidFill>
              </a:rPr>
              <a:t>Samostatný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0" y="1301115"/>
            <a:ext cx="11403250" cy="4608195"/>
          </a:xfrm>
        </p:spPr>
        <p:txBody>
          <a:bodyPr>
            <a:normAutofit/>
          </a:bodyPr>
          <a:lstStyle/>
          <a:p>
            <a:pPr lvl="0" algn="just"/>
            <a:r>
              <a:rPr lang="cs-CZ" sz="2800" dirty="0">
                <a:solidFill>
                  <a:schemeClr val="tx1"/>
                </a:solidFill>
              </a:rPr>
              <a:t>Za jak dlouho uspoříme 50.000 Kč při ročním polhůtním ukládání 7.000 Kč při neměnné 4 % úrokové sazbě </a:t>
            </a:r>
            <a:r>
              <a:rPr lang="cs-CZ" sz="2800" dirty="0" err="1">
                <a:solidFill>
                  <a:schemeClr val="tx1"/>
                </a:solidFill>
              </a:rPr>
              <a:t>p.a</a:t>
            </a:r>
            <a:r>
              <a:rPr lang="cs-CZ" sz="2800" dirty="0">
                <a:solidFill>
                  <a:schemeClr val="tx1"/>
                </a:solidFill>
              </a:rPr>
              <a:t>.? Předpokládáme roční připisování úroků.</a:t>
            </a:r>
          </a:p>
          <a:p>
            <a:pPr marL="45720" indent="0" algn="just"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43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87911" y="3027599"/>
            <a:ext cx="7989242" cy="116439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a přeji pěkný den </a:t>
            </a:r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b="1" dirty="0">
              <a:solidFill>
                <a:srgbClr val="306E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05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06E71"/>
                </a:solidFill>
              </a:rPr>
              <a:t>Spoření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45770" y="1517015"/>
            <a:ext cx="11544300" cy="4335145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solidFill>
                  <a:schemeClr val="tx1"/>
                </a:solidFill>
              </a:rPr>
              <a:t>Při spoření jsou zpravidla ukládány v pravidelných intervalech určité dané částky, které jsou úročeny úrokovou sazbou. </a:t>
            </a: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dirty="0">
                <a:solidFill>
                  <a:schemeClr val="tx1"/>
                </a:solidFill>
              </a:rPr>
              <a:t>V modelech spoření se rozlišuje období ukládací a období úrokovací.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Budeme předpokládat, že ukládací období je části období úrokovacího, nebo že je shodné s úrokovacím.</a:t>
            </a: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0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35360" y="260649"/>
            <a:ext cx="7036990" cy="688041"/>
          </a:xfrm>
        </p:spPr>
        <p:txBody>
          <a:bodyPr/>
          <a:lstStyle/>
          <a:p>
            <a:r>
              <a:rPr lang="cs-CZ" b="1" dirty="0">
                <a:solidFill>
                  <a:srgbClr val="306E71"/>
                </a:solidFill>
              </a:rPr>
              <a:t>Podle doby trvání spoření se rozlišuje:</a:t>
            </a:r>
            <a:br>
              <a:rPr lang="cs-CZ" b="1" dirty="0">
                <a:solidFill>
                  <a:srgbClr val="306E71"/>
                </a:solidFill>
              </a:rPr>
            </a:br>
            <a:endParaRPr lang="cs-CZ" b="1" dirty="0">
              <a:solidFill>
                <a:srgbClr val="306E7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0" y="1276984"/>
            <a:ext cx="11540410" cy="4860925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solidFill>
                  <a:schemeClr val="tx1"/>
                </a:solidFill>
              </a:rPr>
              <a:t>Spoření krátkodobé – při kterém doba spoření nepřesáhne jedno úrokovací období.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Spoření dlouhodobé – při kterém doba spoření přesáhne jedno úrokovací období.</a:t>
            </a: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Při krátkodobém spoření budeme používat jednoduché úročení, při dlouhodobém spoření budeme používat složeného úročení. Někdy také kombinaci krátkodobého a dlouhodobé spoření.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V předlhůtním spoření se částka ukládá na počátku příslušného období, v polhůtním spoření se částka ukládá na konci období.</a:t>
            </a:r>
          </a:p>
        </p:txBody>
      </p:sp>
    </p:spTree>
    <p:extLst>
      <p:ext uri="{BB962C8B-B14F-4D97-AF65-F5344CB8AC3E}">
        <p14:creationId xmlns:p14="http://schemas.microsoft.com/office/powerpoint/2010/main" val="403326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9585880" cy="585171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306E71"/>
                </a:solidFill>
              </a:rPr>
              <a:t>Krátkodobé spoření – budoucí hodnota anuity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06631" y="1216331"/>
                <a:ext cx="11624310" cy="501777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cs-CZ" sz="2700" dirty="0">
                    <a:solidFill>
                      <a:schemeClr val="tx1"/>
                    </a:solidFill>
                  </a:rPr>
                  <a:t>Krátkodobé</a:t>
                </a:r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  <a:r>
                  <a:rPr lang="cs-CZ" sz="2700" dirty="0">
                    <a:solidFill>
                      <a:schemeClr val="tx1"/>
                    </a:solidFill>
                  </a:rPr>
                  <a:t>spoření předlhůtní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7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cs-CZ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cs-CZ" sz="2700" dirty="0">
                  <a:solidFill>
                    <a:schemeClr val="tx1"/>
                  </a:solidFill>
                </a:endParaRPr>
              </a:p>
              <a:p>
                <a:endParaRPr lang="cs-CZ" sz="2700" dirty="0">
                  <a:solidFill>
                    <a:schemeClr val="tx1"/>
                  </a:solidFill>
                </a:endParaRPr>
              </a:p>
              <a:p>
                <a:endParaRPr lang="cs-CZ" sz="2700" dirty="0">
                  <a:solidFill>
                    <a:schemeClr val="tx1"/>
                  </a:solidFill>
                </a:endParaRPr>
              </a:p>
              <a:p>
                <a:r>
                  <a:rPr lang="cs-CZ" sz="2700" dirty="0">
                    <a:solidFill>
                      <a:schemeClr val="tx1"/>
                    </a:solidFill>
                  </a:rPr>
                  <a:t>Krátkodobé</a:t>
                </a:r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  <a:r>
                  <a:rPr lang="cs-CZ" sz="2700" dirty="0">
                    <a:solidFill>
                      <a:schemeClr val="tx1"/>
                    </a:solidFill>
                  </a:rPr>
                  <a:t>spoření polhůtní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cs-CZ" sz="2700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2000" dirty="0">
                    <a:solidFill>
                      <a:schemeClr val="tx1"/>
                    </a:solidFill>
                  </a:rPr>
                  <a:t> – naspořená částka (budoucí hodnota pravidelných plateb), anuita</a:t>
                </a:r>
              </a:p>
              <a:p>
                <a:r>
                  <a:rPr lang="cs-CZ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cs-CZ" sz="2000" dirty="0">
                    <a:solidFill>
                      <a:schemeClr val="tx1"/>
                    </a:solidFill>
                  </a:rPr>
                  <a:t> – úroková sazba příslušná úrokovému období		      </a:t>
                </a:r>
              </a:p>
              <a:p>
                <a:pPr lvl="1"/>
                <a:r>
                  <a:rPr lang="cs-CZ" sz="1600" dirty="0">
                    <a:solidFill>
                      <a:schemeClr val="tx1"/>
                    </a:solidFill>
                  </a:rPr>
                  <a:t>Pozn</a:t>
                </a:r>
                <a:r>
                  <a:rPr lang="cs-CZ" sz="1200" dirty="0">
                    <a:solidFill>
                      <a:schemeClr val="tx1"/>
                    </a:solidFill>
                  </a:rPr>
                  <a:t>. Pokud jsou úroky daněny, dosadíme místo  </a:t>
                </a:r>
                <a14:m>
                  <m:oMath xmlns:m="http://schemas.openxmlformats.org/officeDocument/2006/math">
                    <m:r>
                      <a:rPr lang="cs-CZ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cs-CZ" sz="1200" dirty="0">
                    <a:solidFill>
                      <a:schemeClr val="tx1"/>
                    </a:solidFill>
                  </a:rPr>
                  <a:t> 	 </a:t>
                </a:r>
                <a14:m>
                  <m:oMath xmlns:m="http://schemas.openxmlformats.org/officeDocument/2006/math">
                    <m:r>
                      <a:rPr lang="cs-CZ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r>
                      <a:rPr lang="cs-CZ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(1−</m:t>
                    </m:r>
                    <m:r>
                      <a:rPr lang="cs-CZ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cs-CZ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cs-CZ" sz="1600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sz="2000" dirty="0">
                    <a:solidFill>
                      <a:schemeClr val="tx1"/>
                    </a:solidFill>
                  </a:rPr>
                  <a:t> – počet úložek za úrokové období</a:t>
                </a:r>
              </a:p>
              <a:p>
                <a14:m>
                  <m:oMath xmlns:m="http://schemas.openxmlformats.org/officeDocument/2006/math">
                    <m:r>
                      <a:rPr lang="cs-CZ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cs-CZ" sz="2000" dirty="0">
                    <a:solidFill>
                      <a:schemeClr val="tx1"/>
                    </a:solidFill>
                  </a:rPr>
                  <a:t> – velikost jedné úložky</a:t>
                </a: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pPr marL="45720" indent="0"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45720" indent="0"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45720" indent="0"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06631" y="1216331"/>
                <a:ext cx="11624310" cy="5017770"/>
              </a:xfrm>
              <a:blipFill>
                <a:blip r:embed="rId2"/>
                <a:stretch>
                  <a:fillRect l="-629" t="-2187" b="-14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se šipkou 4"/>
          <p:cNvCxnSpPr/>
          <p:nvPr/>
        </p:nvCxnSpPr>
        <p:spPr>
          <a:xfrm flipV="1">
            <a:off x="3716359" y="5409127"/>
            <a:ext cx="224576" cy="14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01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0" y="1324611"/>
            <a:ext cx="11577002" cy="4424680"/>
          </a:xfrm>
        </p:spPr>
        <p:txBody>
          <a:bodyPr>
            <a:normAutofit/>
          </a:bodyPr>
          <a:lstStyle/>
          <a:p>
            <a:pPr lvl="0" algn="just"/>
            <a:r>
              <a:rPr lang="cs-CZ" sz="2400" dirty="0">
                <a:solidFill>
                  <a:schemeClr val="tx1"/>
                </a:solidFill>
              </a:rPr>
              <a:t>1. Kolik uspoříme včetně úroků do konce roku, ukládáme-li počátkem každého měsíce 1.500 Kč při úrokové sazbě 3% p. a.?</a:t>
            </a:r>
          </a:p>
        </p:txBody>
      </p:sp>
    </p:spTree>
    <p:extLst>
      <p:ext uri="{BB962C8B-B14F-4D97-AF65-F5344CB8AC3E}">
        <p14:creationId xmlns:p14="http://schemas.microsoft.com/office/powerpoint/2010/main" val="138386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2880" y="1348740"/>
            <a:ext cx="11757660" cy="5318443"/>
          </a:xfrm>
        </p:spPr>
        <p:txBody>
          <a:bodyPr>
            <a:normAutofit/>
          </a:bodyPr>
          <a:lstStyle/>
          <a:p>
            <a:pPr lvl="0" algn="just"/>
            <a:r>
              <a:rPr lang="cs-CZ" sz="2400" dirty="0">
                <a:solidFill>
                  <a:schemeClr val="tx1"/>
                </a:solidFill>
              </a:rPr>
              <a:t>2. Kolik musíme spořit na počátku každého měsíce, abychom za rok našetřili 18.000 Kč při úrokové sazbě 3 % p. a.?</a:t>
            </a:r>
          </a:p>
          <a:p>
            <a:pPr algn="just"/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94310" y="1314451"/>
            <a:ext cx="11761470" cy="4994910"/>
          </a:xfrm>
        </p:spPr>
        <p:txBody>
          <a:bodyPr>
            <a:normAutofit/>
          </a:bodyPr>
          <a:lstStyle/>
          <a:p>
            <a:pPr lvl="0" algn="just"/>
            <a:r>
              <a:rPr lang="cs-CZ" sz="2400" dirty="0">
                <a:solidFill>
                  <a:schemeClr val="tx1"/>
                </a:solidFill>
              </a:rPr>
              <a:t>3. Kolik uspoříme včetně úroků do konce roku, ukládáme-li koncem každého měsíce 1.500 Kč při úrokové sazbě 3 % p. a.?</a:t>
            </a:r>
          </a:p>
          <a:p>
            <a:pPr algn="just"/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94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1" y="1314451"/>
            <a:ext cx="11574699" cy="5017770"/>
          </a:xfrm>
        </p:spPr>
        <p:txBody>
          <a:bodyPr>
            <a:normAutofit/>
          </a:bodyPr>
          <a:lstStyle/>
          <a:p>
            <a:pPr lvl="0" algn="just"/>
            <a:r>
              <a:rPr lang="cs-CZ" sz="2400" dirty="0">
                <a:solidFill>
                  <a:schemeClr val="tx1"/>
                </a:solidFill>
              </a:rPr>
              <a:t>4. Kolik musíme spořit na konci každého měsíce, abychom za rok našetřili 18.000 Kč při úrokové sazbě 3 % p. a.?</a:t>
            </a:r>
          </a:p>
          <a:p>
            <a:pPr algn="just"/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9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9814480" cy="68804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306E71"/>
                </a:solidFill>
              </a:rPr>
              <a:t>Dlouhodobé spoření – budoucí hodnota anuity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35360" y="1394460"/>
                <a:ext cx="11391820" cy="489204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cs-CZ" sz="2700" dirty="0">
                    <a:solidFill>
                      <a:schemeClr val="tx1"/>
                    </a:solidFill>
                  </a:rPr>
                  <a:t>Dlouhodobé spoření předlhůtní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7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7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7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7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700" dirty="0">
                  <a:solidFill>
                    <a:schemeClr val="tx1"/>
                  </a:solidFill>
                </a:endParaRPr>
              </a:p>
              <a:p>
                <a:endParaRPr lang="cs-CZ" sz="2700" dirty="0">
                  <a:solidFill>
                    <a:schemeClr val="tx1"/>
                  </a:solidFill>
                </a:endParaRPr>
              </a:p>
              <a:p>
                <a:r>
                  <a:rPr lang="cs-CZ" sz="2700" dirty="0">
                    <a:solidFill>
                      <a:schemeClr val="tx1"/>
                    </a:solidFill>
                  </a:rPr>
                  <a:t>Dlouhodobé spoření polhůtní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7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7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7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700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– naspořená částka (budoucí hodnota pravidelných plateb)</a:t>
                </a:r>
              </a:p>
              <a:p>
                <a14:m>
                  <m:oMath xmlns:m="http://schemas.openxmlformats.org/officeDocument/2006/math">
                    <m:r>
                      <a:rPr lang="cs-C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– úroková sazba příslušná úrokovému období</a:t>
                </a:r>
              </a:p>
              <a:p>
                <a14:m>
                  <m:oMath xmlns:m="http://schemas.openxmlformats.org/officeDocument/2006/math">
                    <m:r>
                      <a:rPr lang="cs-C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– počet úrokových období, po které se spoří</a:t>
                </a:r>
              </a:p>
              <a:p>
                <a14:m>
                  <m:oMath xmlns:m="http://schemas.openxmlformats.org/officeDocument/2006/math">
                    <m:r>
                      <a:rPr lang="cs-C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– velikost jedné pravidelné úložky, anuita</a:t>
                </a: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35360" y="1394460"/>
                <a:ext cx="11391820" cy="4892040"/>
              </a:xfrm>
              <a:blipFill rotWithShape="0">
                <a:blip r:embed="rId2"/>
                <a:stretch>
                  <a:fillRect l="-749" t="-29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977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657</Words>
  <Application>Microsoft Office PowerPoint</Application>
  <PresentationFormat>Širokoúhlá obrazovka</PresentationFormat>
  <Paragraphs>64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Motiv Office</vt:lpstr>
      <vt:lpstr>Finanční a pojistná matematika  Spoření</vt:lpstr>
      <vt:lpstr>Spoření</vt:lpstr>
      <vt:lpstr>Podle doby trvání spoření se rozlišuje: </vt:lpstr>
      <vt:lpstr>Krátkodobé spoření – budoucí hodnota anuity</vt:lpstr>
      <vt:lpstr>Prezentace aplikace PowerPoint</vt:lpstr>
      <vt:lpstr>Prezentace aplikace PowerPoint</vt:lpstr>
      <vt:lpstr>Prezentace aplikace PowerPoint</vt:lpstr>
      <vt:lpstr>Prezentace aplikace PowerPoint</vt:lpstr>
      <vt:lpstr>Dlouhodobé spoření – budoucí hodnota anuity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Samostatný příklad</vt:lpstr>
      <vt:lpstr>Děkuji za pozornost a přeji pěkný den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Složené úročení</dc:title>
  <dc:creator>repkova</dc:creator>
  <cp:lastModifiedBy>Roman Hlawiczka</cp:lastModifiedBy>
  <cp:revision>16</cp:revision>
  <dcterms:created xsi:type="dcterms:W3CDTF">2013-10-19T09:05:12Z</dcterms:created>
  <dcterms:modified xsi:type="dcterms:W3CDTF">2021-09-16T11:20:21Z</dcterms:modified>
</cp:coreProperties>
</file>