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257" r:id="rId57"/>
    <p:sldId id="258" r:id="rId58"/>
    <p:sldId id="261" r:id="rId59"/>
    <p:sldId id="262" r:id="rId60"/>
    <p:sldId id="263" r:id="rId61"/>
    <p:sldId id="264" r:id="rId62"/>
    <p:sldId id="265" r:id="rId63"/>
    <p:sldId id="266" r:id="rId64"/>
    <p:sldId id="267" r:id="rId65"/>
    <p:sldId id="259" r:id="rId66"/>
    <p:sldId id="260" r:id="rId67"/>
    <p:sldId id="268" r:id="rId68"/>
    <p:sldId id="269" r:id="rId69"/>
    <p:sldId id="270" r:id="rId70"/>
    <p:sldId id="271" r:id="rId71"/>
    <p:sldId id="274" r:id="rId72"/>
    <p:sldId id="275" r:id="rId73"/>
    <p:sldId id="276" r:id="rId74"/>
    <p:sldId id="277" r:id="rId75"/>
    <p:sldId id="278" r:id="rId76"/>
    <p:sldId id="279" r:id="rId77"/>
    <p:sldId id="280" r:id="rId78"/>
    <p:sldId id="281" r:id="rId79"/>
    <p:sldId id="282" r:id="rId80"/>
    <p:sldId id="283" r:id="rId81"/>
    <p:sldId id="284" r:id="rId82"/>
    <p:sldId id="285" r:id="rId83"/>
    <p:sldId id="272" r:id="rId84"/>
    <p:sldId id="273" r:id="rId85"/>
    <p:sldId id="286" r:id="rId86"/>
    <p:sldId id="287" r:id="rId87"/>
    <p:sldId id="288" r:id="rId88"/>
    <p:sldId id="289" r:id="rId89"/>
    <p:sldId id="290" r:id="rId90"/>
    <p:sldId id="291" r:id="rId91"/>
    <p:sldId id="292" r:id="rId92"/>
    <p:sldId id="293" r:id="rId93"/>
    <p:sldId id="294" r:id="rId94"/>
    <p:sldId id="295" r:id="rId95"/>
    <p:sldId id="296" r:id="rId96"/>
    <p:sldId id="297" r:id="rId97"/>
    <p:sldId id="298" r:id="rId98"/>
    <p:sldId id="299" r:id="rId9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C01BC-646E-4AE1-9C1C-1574EA073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791CFB-5D27-4857-8C73-66B53C882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A38E5E-180D-4908-A61E-6C8152F1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91A644-8814-4A28-A677-AAA3E17E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061212-CF0D-4FD2-8FAF-940AA56D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50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7463D-A4C5-41AE-86B5-7823E1E5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EDEBFB-522D-4E69-B80D-72E3F14CA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C347F9-CD5E-4B0C-97AD-E8A9934D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053E0D-82BE-4FB8-9F2F-5BF3DAA4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7D5331-A1F6-450B-A818-2BBFA84E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37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B28E684-ECB9-45F1-B2AD-2DC1BF76B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DD22F0-5894-4B81-800F-044CF32E7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75FE95-3E55-4D82-804B-54735962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6E4389-FC69-4014-A57C-5A013863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D838F4-B8A9-4892-952B-7FA20CF7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88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4B1A3-5E7A-4D62-A998-FED6396A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03E5C8-57FC-41B6-A3CE-889EA35D4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29811F-EFE6-479E-B4B7-C3402390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DC23D7-D730-458E-9755-D7072907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3B0412-A0A6-47BA-A8B8-A08B01ED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6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472BC-1B0B-4B8D-AD19-17492B5B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B1D386-504A-458E-93A0-FB7D1D3A2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D48812-9E5F-4AAB-B3B8-7F2E25A9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360027-AAF0-4BFD-ABAC-83E0A33A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2FE2F-5E38-4518-B284-6A15405D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67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07762-3888-4125-A25A-27CE1192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5C294-BDAB-428B-81EC-22A70B14F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546C7A-A81B-4408-9F12-13C80C6F0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34B376-2969-425D-9367-CB8F6F19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06026D-9758-4DE1-ACD6-BBA64DE8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4EA4D4-961B-4E93-8B52-444E13BF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33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DE28C-858A-4C61-B30C-41841C11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030C84-12FC-4416-8D1F-8DB761443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7A12DA-C7AC-4FFC-9C3F-B786D1970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162515-29A3-4A3B-AEAA-2838AE880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A07B4DF-CEA3-499C-8F43-47128F896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D569635-90B1-4DD9-A083-24E6B614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E0AA9B-E113-403F-B548-A62B17FA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873AB7-D216-406A-8825-F75E6F4B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26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F5EF2-398D-4150-98E8-2A6DA4E6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B4AD2E-2C2F-4F1D-A45D-73E21B2E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7D4DE9-CFE8-4AFE-98C4-67E488C5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95BE1B-FD37-48FD-91FA-D39675C4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4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6EF8B3E-72EC-4932-932F-1F3B87EB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215717-D899-462E-BF00-11CB2B1B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19F653-78A8-46AC-9A3E-E629FF3D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04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4F947-912D-4B06-BBA9-0943F9F3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313890-7881-4B0C-9F63-1311A7E6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04DA14-02B2-413A-99FE-6BC79A452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FE7C7F-0CDB-4CC1-AE42-4C1B92CF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04FA69-FAEB-4058-AE0F-09B348B8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0C7394-00B6-4556-AE57-A8054A16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56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F1A65-DBD8-4956-BA01-CEB03BC1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D9D27D7-7D4F-4CA7-8D50-75AC878CA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C6BD9C-167F-4A8B-A7D8-5197BB77F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782914-805E-462A-AFF6-E7C38EF1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CFBA-05A7-41B4-9262-BB60C98A1E11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E12061-8907-42B4-94E2-B304A73A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0A814B-1DEF-4C83-8FCE-C0871BC1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30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F1B295-F30E-4852-BE47-ECD52679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506B35-C560-4963-A973-C75C47A73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29C5BB-87EA-4F38-BDEC-9A1C155D5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CFBA-05A7-41B4-9262-BB60C98A1E11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802E07-9515-4AEE-8339-2CF76695C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E1BC9A-535A-426D-91A8-ADC2CD90A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7AA9-1825-43DD-93C1-BF8CA6DA2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9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reditfin.cz/certifikace-uver/certifikace-priprava/e-learning/e-learning-bydleni/?itemID=315&amp;categoryID=76" TargetMode="External"/><Relationship Id="rId2" Type="http://schemas.openxmlformats.org/officeDocument/2006/relationships/hyperlink" Target="https://www.akreditfin.cz/certifikace-uver/certifikace-priprava/e-learning/e-learning-bydle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reditfin.cz/certifikace-uver/certifikace-priprava/e-learning/e-learning-bydleni/?itemID=499&amp;categoryID=7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reditfin.cz/certifikace-uver/certifikace-priprava/e-learning/e-learning-bydleni/?itemID=715&amp;categoryID=76" TargetMode="External"/><Relationship Id="rId2" Type="http://schemas.openxmlformats.org/officeDocument/2006/relationships/hyperlink" Target="https://www.akreditfin.cz/certifikace-uver/certifikace-priprava/e-learning/e-learning-bydle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reditfin.cz/certifikace-uver/certifikace-priprava/e-learning/e-learning-bydleni/?itemID=837&amp;categoryID=7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reditfin.cz/certifikace-uver/certifikace-priprava/e-learning/e-learning-bydleni/?itemID=1032&amp;categoryID=76" TargetMode="External"/><Relationship Id="rId2" Type="http://schemas.openxmlformats.org/officeDocument/2006/relationships/hyperlink" Target="https://www.akreditfin.cz/certifikace-uver/certifikace-priprava/e-learning/e-learning-bydleni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reditfin.cz/zkousky-investice/investice-priprava/e-learning/e-learning-souhrnna-zkouska/?itemID=20542&amp;categoryID=0" TargetMode="External"/><Relationship Id="rId2" Type="http://schemas.openxmlformats.org/officeDocument/2006/relationships/hyperlink" Target="https://www.akreditfin.cz/zkousky-investice/investice-priprava/e-learning/e-learning-souhrnna-zkous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reditfin.cz/zkousky-investice/investice-priprava/e-learning/e-learning-souhrnna-zkouska/?itemID=20551&amp;categoryID=0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reditfin.cz/zkousky-investice/investice-priprava/e-learning/e-learning-investicni-zprostredkovatel/?itemID=19402&amp;categoryID=103" TargetMode="External"/><Relationship Id="rId2" Type="http://schemas.openxmlformats.org/officeDocument/2006/relationships/hyperlink" Target="https://www.akreditfin.cz/zkousky-investice/investice-priprava/e-learning/e-learning-investicni-zprostredkovat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reditfin.cz/zkousky-investice/investice-priprava/e-learning/e-learning-investicni-zprostredkovatel/?itemID=19404&amp;categoryID=103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reditfin.cz/zkousky-investice/investice-priprava/e-learning/e-learning-investicni-zprostredkovatel/?itemID=19400&amp;categoryID=103" TargetMode="External"/><Relationship Id="rId2" Type="http://schemas.openxmlformats.org/officeDocument/2006/relationships/hyperlink" Target="https://www.akreditfin.cz/zkousky-investice/investice-priprava/e-learning/e-learning-investicni-zprostredkovat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reditfin.cz/zkousky-investice/investice-priprava/e-learning/e-learning-investicni-zprostredkovatel/?itemID=19402&amp;categoryID=103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reditfin.cz/zkousky-investice/investice-priprava/e-learning/e-learning-investicni-zprostredkovatel/?itemID=19398&amp;categoryID=103" TargetMode="External"/><Relationship Id="rId2" Type="http://schemas.openxmlformats.org/officeDocument/2006/relationships/hyperlink" Target="https://www.akreditfin.cz/zkousky-investice/investice-priprava/e-learning/e-learning-investicni-zprostredkovat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reditfin.cz/zkousky-investice/investice-priprava/e-learning/e-learning-investicni-zprostredkovatel/?itemID=19400&amp;categoryID=103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reditfin.cz/zkousky-pojisteni/" TargetMode="External"/><Relationship Id="rId2" Type="http://schemas.openxmlformats.org/officeDocument/2006/relationships/hyperlink" Target="https://www.akreditfin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kreditfin.cz/zkousky-pojisteni/pojisteni-priprava/e-learning-pojisteni/zkouska-ii-priprava/" TargetMode="External"/><Relationship Id="rId5" Type="http://schemas.openxmlformats.org/officeDocument/2006/relationships/hyperlink" Target="https://www.akreditfin.cz/zkousky-pojisteni/pojisteni-priprava/e-learning-pojisteni/" TargetMode="External"/><Relationship Id="rId4" Type="http://schemas.openxmlformats.org/officeDocument/2006/relationships/hyperlink" Target="https://www.akreditfin.cz/zkousky-pojisteni/pojisteni-priprava/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reditfin.cz/zkousky-pojisteni/pojisteni-priprava/e-learning-pojisteni/zkouska-ix-priprava/?itemID=28401&amp;oblastID=50&amp;typID=3" TargetMode="External"/><Relationship Id="rId2" Type="http://schemas.openxmlformats.org/officeDocument/2006/relationships/hyperlink" Target="https://www.akreditfin.cz/zkousky-pojisteni/pojisteni-priprava/e-learning-pojisteni/zkouska-ix-priprav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reditfin.cz/zkousky-pojisteni/pojisteni-priprava/e-learning-pojisteni/zkouska-ix-priprava/?itemID=28404&amp;oblastID=50&amp;typID=3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reditfin.cz/zkousky-pojisteni/pojisteni-priprava/e-learning-pojisteni/zkouska-ix-priprava/?itemID=28402&amp;oblastID=50&amp;typID=3" TargetMode="External"/><Relationship Id="rId2" Type="http://schemas.openxmlformats.org/officeDocument/2006/relationships/hyperlink" Target="https://www.akreditfin.cz/zkousky-pojisteni/pojisteni-priprava/e-learning-pojisteni/zkouska-ix-priprav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reditfin.cz/zkousky-pojisteni/pojisteni-priprava/e-learning-pojisteni/zkouska-ix-priprava/?itemID=38349&amp;oblastID=50&amp;typID=3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30C68-3B2D-42DB-BBD9-6CA28A7FD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Příprava na TESTY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2F4E77-9B3D-4CAD-B187-4B025A359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26.10.2021</a:t>
            </a:r>
          </a:p>
        </p:txBody>
      </p:sp>
    </p:spTree>
    <p:extLst>
      <p:ext uri="{BB962C8B-B14F-4D97-AF65-F5344CB8AC3E}">
        <p14:creationId xmlns:p14="http://schemas.microsoft.com/office/powerpoint/2010/main" val="382808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14B6A-B1AB-4C79-806E-8E202C43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Co je časová hodnota peněz?</a:t>
            </a:r>
            <a:br>
              <a:rPr lang="pl-PL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B6984BB-CC64-4236-A757-BA50720A88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010694"/>
          <a:ext cx="7315200" cy="198120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549554769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911501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efektivní úroková míra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867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metoda sloužící k porovnání hodnoty více peněžních částek v různých časových obdobích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806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metoda oceňující změny vlastního kapitálu banky v čase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088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matematické vyjádření inflace v ekonomice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31676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A4CB74C-BB6C-4380-AFB3-85BA1DA1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457200"/>
          </a:xfrm>
          <a:prstGeom prst="rect">
            <a:avLst/>
          </a:prstGeom>
          <a:solidFill>
            <a:srgbClr val="273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</a:rPr>
              <a:t>zobrazit správné odpovědi</a:t>
            </a:r>
            <a:endParaRPr kumimoji="0" lang="cs-CZ" altLang="cs-CZ" sz="11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 Bold" panose="020B0806030504020204" pitchFamily="34" charset="0"/>
                <a:hlinkClick r:id="rId2" tooltip="zobrazit další otázku"/>
              </a:rPr>
              <a:t>zpět na témata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3" tooltip="zobrazit předchozí otázku"/>
              </a:rPr>
              <a:t>předchozí otázka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4" tooltip="zobrazit další otázku"/>
              </a:rPr>
              <a:t>další otázka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1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60A38-FCE0-4682-BC90-D130DF5D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CB2902E-1849-4E17-9EC2-D72730870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64" y="2759126"/>
            <a:ext cx="6591871" cy="2484335"/>
          </a:xfrm>
        </p:spPr>
      </p:pic>
    </p:spTree>
    <p:extLst>
      <p:ext uri="{BB962C8B-B14F-4D97-AF65-F5344CB8AC3E}">
        <p14:creationId xmlns:p14="http://schemas.microsoft.com/office/powerpoint/2010/main" val="80792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47401-4C96-4E7A-B82A-7E55CDD2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Co je úroková míra?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ACA127B-5E16-4C31-8169-ED75D4DB77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831264107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990768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navýšení zapůjčené částky za stanovené období vyjádřené v procentech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48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rozdíl vypůjčené a splacené částky z úvěru vyjádřený v konkrétní měně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802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hodnota, jejíž součástí je roční procentní sazba nákladů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37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jiný výraz pro směnný kurz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7325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7B9442E-82DA-4BE2-A10E-DBDD2BBC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6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C0E6D-216A-48A0-879B-43FD914C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C9043F9-6EEE-433F-9D83-74BDEB6A7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22" y="2724833"/>
            <a:ext cx="5959356" cy="2552921"/>
          </a:xfrm>
        </p:spPr>
      </p:pic>
    </p:spTree>
    <p:extLst>
      <p:ext uri="{BB962C8B-B14F-4D97-AF65-F5344CB8AC3E}">
        <p14:creationId xmlns:p14="http://schemas.microsoft.com/office/powerpoint/2010/main" val="59726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00129-A53F-4D5B-9617-107E889E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Jaké typy úročení jsou na finančním trhu využívány?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1827597-30D3-4C2D-89CF-B2C765DD5F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294844264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687417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progresivní a degresivní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83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anuitní a perpetuitní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11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jednoduché a složené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0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lineární a nelineární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4064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3D47FDE-EE38-427A-9B8D-D3978523E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3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5FD10-3EE5-470F-A9B9-4765B5B4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173A52A-6FE7-4A77-BDB2-11404069D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88" y="2759126"/>
            <a:ext cx="6279424" cy="2484335"/>
          </a:xfrm>
        </p:spPr>
      </p:pic>
    </p:spTree>
    <p:extLst>
      <p:ext uri="{BB962C8B-B14F-4D97-AF65-F5344CB8AC3E}">
        <p14:creationId xmlns:p14="http://schemas.microsoft.com/office/powerpoint/2010/main" val="152978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02F30-0023-4F18-87E8-F64360F6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Co je to anuita?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BE878F6-2180-49C4-B575-1ABAB8E140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920455208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089841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část splátky úvěru zahrnující pouze úroky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05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zůstatek jistiny před poslední splátkou úvěru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12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konstantní splátka úvěru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07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potvrzení o výši zaplacených úroků z úvěru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3222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4326AD56-0713-48ED-A0AC-BC31A7E2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2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64966-AF6F-451B-9864-DA234761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11861D1-1DF4-40CF-9A61-5DBF99D33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76" y="2755316"/>
            <a:ext cx="4000847" cy="2491956"/>
          </a:xfrm>
        </p:spPr>
      </p:pic>
    </p:spTree>
    <p:extLst>
      <p:ext uri="{BB962C8B-B14F-4D97-AF65-F5344CB8AC3E}">
        <p14:creationId xmlns:p14="http://schemas.microsoft.com/office/powerpoint/2010/main" val="610794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ED1C4-6F32-4A0F-A139-E6397814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Co je to úmor?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9257738-189B-4759-B4B0-B38D356F6B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478779113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4083964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splácení konkrétní části spotřebitelského úvěru na bydlení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76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splátka úroků u dluhu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26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splátka jistiny u dluhu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14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splátka jistiny i úroků v jedné pravidelně se opakující částce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2211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02528EB-0219-45EF-BBCC-25DDD4A23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1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96ABB-0711-4F58-8547-5663366C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9A05A5A-418A-43EC-8760-80C763A21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81" y="2755316"/>
            <a:ext cx="4587638" cy="2491956"/>
          </a:xfrm>
        </p:spPr>
      </p:pic>
    </p:spTree>
    <p:extLst>
      <p:ext uri="{BB962C8B-B14F-4D97-AF65-F5344CB8AC3E}">
        <p14:creationId xmlns:p14="http://schemas.microsoft.com/office/powerpoint/2010/main" val="86493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0739D-D37D-4A20-A4DE-511ECC8C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7659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Pojem "jednoduché úročení" ve finanční matematice označuje: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A3CFBA2-1C65-4EB9-9945-8880C3DA6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2871629"/>
          <a:ext cx="7315200" cy="30784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978920531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5972908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 výpočtu úroku, při kterém se předpokládá rok dlouhý 360 dnů a měsíc dlouhý 30 dnů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518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 výpočtu úroku, při kterém se po uplynutí každého úrokovacího období přičte úrok za toto období k úročené částce a v dalších úrokovacích obdobích se spolu s ní také dále úročí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19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 výpočtu úroku, při kterém se částky úroku dále neúročí, úrok se počítá stále z počáteční jistiny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34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postup výpočtu úroku, při kterém se předpokládá rok dlouhý 360 dnů a měsíc o délce rovné skutečnému počtu dnů v měsíci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2557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E1AE05D-9397-4382-850E-3C090E1E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2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284C2-3B1A-4334-9B72-333D126E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5516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Z čeho se skládá tzv. magický investiční trojúhelník?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8854D7A-BFD5-41EF-8C42-BD71AF31CE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442335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044262339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166340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příjem, výdaj, rodinný rozpočet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03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výpočet zisků a ztrát v určitém časovém úseku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70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riziko, výnos, likvidita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733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vklad, výnos, výdaj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36201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0C52FC7-DBED-45AF-830B-F8DF1F1C2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BEC18-0665-4AA6-A900-D9EF2FCC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195D675-8A47-4CBB-B1A0-BA8313DC9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01" y="2801040"/>
            <a:ext cx="6195597" cy="2400508"/>
          </a:xfrm>
        </p:spPr>
      </p:pic>
    </p:spTree>
    <p:extLst>
      <p:ext uri="{BB962C8B-B14F-4D97-AF65-F5344CB8AC3E}">
        <p14:creationId xmlns:p14="http://schemas.microsoft.com/office/powerpoint/2010/main" val="11957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AB3F1-96EB-4775-B212-EBB297F5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2766"/>
          </a:xfrm>
        </p:spPr>
        <p:txBody>
          <a:bodyPr>
            <a:normAutofit fontScale="90000"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Tabulka, která obsahuje dlužné platby, lhůty a podmínky vztahující se ke splacení těchto částek, rozčlenění každé splátky ukazující umořování jistiny, úrok vypočítaný na základě úrokové sazby a veškeré dodatečné náklady, se nazývá: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248A4C5-98A6-4222-83B1-8B96EF3F7B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597910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408729888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5322827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tabulkou oddlužení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131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tabulkou úročení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78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tabulkou umoření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181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tabulkou úvěrování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80793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608236C-4422-4B42-A7B4-D0BB8181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457200"/>
          </a:xfrm>
          <a:prstGeom prst="rect">
            <a:avLst/>
          </a:prstGeom>
          <a:solidFill>
            <a:srgbClr val="273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</a:rPr>
              <a:t>zobrazit správné odpovědi</a:t>
            </a:r>
            <a:endParaRPr kumimoji="0" lang="cs-CZ" altLang="cs-CZ" sz="11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 Bold" panose="020B0806030504020204" pitchFamily="34" charset="0"/>
                <a:hlinkClick r:id="rId2" tooltip="zobrazit další otázku"/>
              </a:rPr>
              <a:t>zpět na témata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3" tooltip="zobrazit předchozí otázku"/>
              </a:rPr>
              <a:t>předchozí otázka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4" tooltip="zobrazit další otázku"/>
              </a:rPr>
              <a:t>další otázka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5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25D93-B299-4B14-9CAD-6CE68B71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FD506BE-1B04-47CC-9727-152E68DA5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45" y="2560989"/>
            <a:ext cx="9114310" cy="2880610"/>
          </a:xfrm>
        </p:spPr>
      </p:pic>
    </p:spTree>
    <p:extLst>
      <p:ext uri="{BB962C8B-B14F-4D97-AF65-F5344CB8AC3E}">
        <p14:creationId xmlns:p14="http://schemas.microsoft.com/office/powerpoint/2010/main" val="2115083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68AAD-23AF-40C1-9791-CA56B6D4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Jaký je rozdíl mezi jednoduchým a složeným úročením?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4AD04F3-D576-4AD1-A36D-1DD7F7B257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010694"/>
          <a:ext cx="7315200" cy="198120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544065219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647386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U jednoduché úročení dochází k připisování úroků z úroků.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36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U jednoduchého úročení nedochází k úročení připsaných úroků z předchozích úrokových období.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205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Jednoduché úročení využívá geometrické posloupnosti při výpočtu úroků.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56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Složené úročení využívá aritmetické posloupnosti při výpočtu úroků.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4501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FCC0095-E2AA-4F4E-A396-D4C795D0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73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71FC9-1A38-4F81-A91F-6D933097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61A5915-95C8-46A1-8858-47D3A33EE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41" y="2740074"/>
            <a:ext cx="7125317" cy="2522439"/>
          </a:xfrm>
        </p:spPr>
      </p:pic>
    </p:spTree>
    <p:extLst>
      <p:ext uri="{BB962C8B-B14F-4D97-AF65-F5344CB8AC3E}">
        <p14:creationId xmlns:p14="http://schemas.microsoft.com/office/powerpoint/2010/main" val="2770378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20058-43B0-4D18-A347-CEFC2B3F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Co je to degresivní splácení?</a:t>
            </a:r>
            <a:br>
              <a:rPr lang="pl-PL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4BAA541-822B-431A-B549-CB53EFB361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010694"/>
          <a:ext cx="7315200" cy="198120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035292924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7829775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Takový typ splácení neexistuje.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001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Výše splátky je po celou dobu trvání úvěru, nebo po dobu dohodnuté pevné zápůjční úrokové sazby stejná.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893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Výše splátky je v čase vzrůstající.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005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Výše splátky je v čase klesající.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91061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CE6EAC1-7B88-4A67-9763-2619461F5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457200"/>
          </a:xfrm>
          <a:prstGeom prst="rect">
            <a:avLst/>
          </a:prstGeom>
          <a:solidFill>
            <a:srgbClr val="273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</a:rPr>
              <a:t>zobrazit správné odpovědi</a:t>
            </a:r>
            <a:endParaRPr kumimoji="0" lang="cs-CZ" altLang="cs-CZ" sz="11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 Bold" panose="020B0806030504020204" pitchFamily="34" charset="0"/>
                <a:hlinkClick r:id="rId2" tooltip="zobrazit další otázku"/>
              </a:rPr>
              <a:t>zpět na témata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3" tooltip="zobrazit předchozí otázku"/>
              </a:rPr>
              <a:t>předchozí otázka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77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EFEE6-1436-499C-9E6F-012E3E42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1B9834F-53D4-4CA4-B2B9-B606BB322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49" y="2770557"/>
            <a:ext cx="7635902" cy="2461473"/>
          </a:xfrm>
        </p:spPr>
      </p:pic>
    </p:spTree>
    <p:extLst>
      <p:ext uri="{BB962C8B-B14F-4D97-AF65-F5344CB8AC3E}">
        <p14:creationId xmlns:p14="http://schemas.microsoft.com/office/powerpoint/2010/main" val="228587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2525-5F7E-47B2-AF79-5D358695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86953"/>
          </a:xfrm>
        </p:spPr>
        <p:txBody>
          <a:bodyPr>
            <a:normAutofit fontScale="90000"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Investora zajímá vztah mezi současnou a budoucí hodnotou investice. Zůstaneme-li u období jednoho roku a označíme současnou hodnotu „PV“, budoucí hodnotu „FV“ a úrokovou míru „i“, pak vztah mezi současnou hodnotou a budoucí hodnotou za jedno období se dá vyjádřit jako: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5B2DA13-162A-47AD-9C2B-0A9E54E259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770948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036401681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41319881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PV=FV*i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59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PV=FV/i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255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PV=FV/(1+i)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48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PV=FV*(1-i)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43692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E1B3645-51B8-4BB2-913F-04715908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34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FD04C-5964-47B8-9727-D6BC83D0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4C447C1-2608-4284-A0BF-18F07DFA8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9" y="2408576"/>
            <a:ext cx="9243861" cy="3185436"/>
          </a:xfrm>
        </p:spPr>
      </p:pic>
    </p:spTree>
    <p:extLst>
      <p:ext uri="{BB962C8B-B14F-4D97-AF65-F5344CB8AC3E}">
        <p14:creationId xmlns:p14="http://schemas.microsoft.com/office/powerpoint/2010/main" val="323137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FC3B3-4BD6-4E5A-8C4D-561FC5FB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48F8533-A775-483D-A309-9ECE6BA73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10" y="2679109"/>
            <a:ext cx="8992379" cy="2644369"/>
          </a:xfrm>
        </p:spPr>
      </p:pic>
    </p:spTree>
    <p:extLst>
      <p:ext uri="{BB962C8B-B14F-4D97-AF65-F5344CB8AC3E}">
        <p14:creationId xmlns:p14="http://schemas.microsoft.com/office/powerpoint/2010/main" val="4144552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309C9-2AFF-4E61-993E-64258782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0421"/>
          </a:xfrm>
        </p:spPr>
        <p:txBody>
          <a:bodyPr>
            <a:normAutofit fontScale="90000"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Pan Syrovátka by si měl před investičním rozhodnutím věcně charakterizovat svou základní afinitu ke třem nejdůležitějším faktorům investování, daným v tzv. magickém trojúhelníku investora. Ten vyjadřuje vztah mezi: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FF3C70D-70B9-408F-8875-C8170AC117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642519"/>
          <a:ext cx="7315200" cy="198120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0509707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948899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Likviditou, splatností a solventností.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378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Očekávaným výnosem, rizikem a likviditou.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151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Očekávaným výnosem, dobou investice a likviditou.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829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Rizikem, stupněm diverzifikace portfolia a zajištěním (</a:t>
                      </a:r>
                      <a:r>
                        <a:rPr lang="cs-CZ" dirty="0" err="1">
                          <a:effectLst/>
                        </a:rPr>
                        <a:t>hedgingem</a:t>
                      </a:r>
                      <a:r>
                        <a:rPr lang="cs-CZ" dirty="0">
                          <a:effectLst/>
                        </a:rPr>
                        <a:t>) investice.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7335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31913C5-0359-4902-ADB5-D69984C4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457200"/>
          </a:xfrm>
          <a:prstGeom prst="rect">
            <a:avLst/>
          </a:prstGeom>
          <a:solidFill>
            <a:srgbClr val="273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</a:rPr>
              <a:t>zobrazit správné odpovědi</a:t>
            </a:r>
            <a:endParaRPr kumimoji="0" lang="cs-CZ" altLang="cs-CZ" sz="11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 Bold" panose="020B0806030504020204" pitchFamily="34" charset="0"/>
                <a:hlinkClick r:id="rId2" tooltip="zobrazit další otázku"/>
              </a:rPr>
              <a:t>zpět na témata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3" tooltip="zobrazit předchozí otázku"/>
              </a:rPr>
              <a:t>předchozí otázka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4" tooltip="zobrazit další otázku"/>
              </a:rPr>
              <a:t>další otázka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5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CB644-E167-46A4-A519-B4C93C03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B6CF6F0-F8C2-49B3-99FF-C614F73F1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28" y="2122801"/>
            <a:ext cx="9274344" cy="3756986"/>
          </a:xfrm>
        </p:spPr>
      </p:pic>
    </p:spTree>
    <p:extLst>
      <p:ext uri="{BB962C8B-B14F-4D97-AF65-F5344CB8AC3E}">
        <p14:creationId xmlns:p14="http://schemas.microsoft.com/office/powerpoint/2010/main" val="2979181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C5D98-34B5-4612-ABF4-779C3C5A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6335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Poradce pro vyhodnocení vhodnosti navrhované investice posuzuje odborné znalosti klienta: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9E1DBD3-4E51-42F4-91FB-EDBFBD4633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704273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824578598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82371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 oblasti ekonomických znalostí.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84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 oblasti investic a oblasti pojišťovnictví.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181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 oblasti finanční matematiky.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67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</a:rPr>
                        <a:t>V oblasti investic a investičních nástrojů.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714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2C06757-ECF3-4318-A666-CB74D1084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30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390AD-8695-4EEC-B289-6A87F613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FB63BA-5F78-4ACA-BD86-0AF55AF4D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06" y="2671489"/>
            <a:ext cx="8626588" cy="2659610"/>
          </a:xfrm>
        </p:spPr>
      </p:pic>
    </p:spTree>
    <p:extLst>
      <p:ext uri="{BB962C8B-B14F-4D97-AF65-F5344CB8AC3E}">
        <p14:creationId xmlns:p14="http://schemas.microsoft.com/office/powerpoint/2010/main" val="3552064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06411-C22D-4501-9A58-ECCF19BF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Poradce navrhuje investiční portfolio s cílem omezit inflační riziko. O co se snaží?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5E21569-E9E5-4DC2-922A-2013F28D0F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2599214"/>
          <a:ext cx="7315200" cy="280416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838334717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9146287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Zvolit takové investiční nástroje, které budou denominovány v české koruně nebo budou zajištěny proti vlivu vývoje kurzu měny investičního nástroje.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504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Zvolit takové investiční nástroje, které nemohou nést záporný výnos.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34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Zvolit takové investiční nástroje, které budou přinášet výnos i v případě nižší než očekávané inflace.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90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Zvolit takové investiční nástroje, jejichž potenciální výnos bude vyšší než očekávané tempo růstu cenové hladiny v ekonomice (inflace).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3052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8B9FA34-6D17-4F85-BDF0-C5209C397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20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89D53-A70D-4B32-ADE7-92322EBA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CEDF4A0-CB9B-45D2-B468-3C9478A56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45" y="2225680"/>
            <a:ext cx="9114310" cy="3551228"/>
          </a:xfrm>
        </p:spPr>
      </p:pic>
    </p:spTree>
    <p:extLst>
      <p:ext uri="{BB962C8B-B14F-4D97-AF65-F5344CB8AC3E}">
        <p14:creationId xmlns:p14="http://schemas.microsoft.com/office/powerpoint/2010/main" val="1154655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86C33-FC91-4864-86C9-DE27CED2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13081"/>
          </a:xfrm>
        </p:spPr>
        <p:txBody>
          <a:bodyPr>
            <a:normAutofit fontScale="90000"/>
          </a:bodyPr>
          <a:lstStyle/>
          <a:p>
            <a:r>
              <a:rPr lang="cs-CZ" sz="40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Klient nakonec uvažuje o státních dluhopisech o nominálu 10 000 Kč, s úrokem 1,5 %, výplata 2× ročně a to za cenu 110 %. Požádal investičního poradce o spočítání výnosů. Klientův výnos bude: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4783A8A-714C-43F3-8180-08BEABCEA2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0241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8823600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811613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2× ročně 110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211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2× ročně 90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62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2× ročně 75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496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2× ročně 150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4017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86E1389-4CA6-4FE1-93A9-BFF12536F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6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16123-62A7-4C43-A30A-75393BA1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10A12E2-79C0-4715-9E86-176FB5F21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00" y="2118991"/>
            <a:ext cx="9220999" cy="3764606"/>
          </a:xfrm>
        </p:spPr>
      </p:pic>
    </p:spTree>
    <p:extLst>
      <p:ext uri="{BB962C8B-B14F-4D97-AF65-F5344CB8AC3E}">
        <p14:creationId xmlns:p14="http://schemas.microsoft.com/office/powerpoint/2010/main" val="178803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9693F-0963-4AFD-B6CA-8E94D5D8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2048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Klient se rozhodne a kupuje 5 ks dluhopisů dle zadání předchozí otázky. Celková nákupní cena bude: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DE699B6-0AD6-49F1-A39C-9C48AC789A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52250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5112042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870351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55 000 Kč + AÚV.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983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50 500 Kč + AÚV.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66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 těchto údajů nelze určit.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4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50 000 Kč + AÚV.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773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1DF4751-6C14-429D-A072-4B89716C2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39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FB7D7-EACA-4B82-A7A1-C894E9174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32294E9F-B197-4811-9B7D-CDA5CE978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21" y="2225680"/>
            <a:ext cx="9205758" cy="3551228"/>
          </a:xfrm>
        </p:spPr>
      </p:pic>
    </p:spTree>
    <p:extLst>
      <p:ext uri="{BB962C8B-B14F-4D97-AF65-F5344CB8AC3E}">
        <p14:creationId xmlns:p14="http://schemas.microsoft.com/office/powerpoint/2010/main" val="124267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7BE98-E621-41B1-99BF-BA82D18D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Které tvrzení o jednoduchém úročení je pravdivé?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F3000C1-41F6-4792-B2B7-D12E9AE77B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92633177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9695013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Je to pouze teoretický koncept, který se v praxi již nepoužívá.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80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Do výpočtu úroku vstupují i úroky z předchozích úrokovacích období.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96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Úrok se vypočítává vždy pouze z počáteční jistiny.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33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Doba splatnosti musí být vždy delší než úrokovací období.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1185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5BF86A9-FB56-4DCF-BC95-875E63DF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4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64923-26CC-4B62-951A-2F54BAD7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 Investiční poradce klientovi vysvětlí, že AÚV znamená: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96B8507-7FE7-4B76-B0C4-F59142006A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418027294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820143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Absolutní úrokový výnos.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620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Alikvotní úročení pro vypořádání.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42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Alikvotní úrokový výnos.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976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Aritmetický úrokový výpočet.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4371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A5B5EAA-A789-48A6-844B-F9D02222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76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8B3FE-EEA1-4984-9C3A-E3F650B0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E529835-CA44-4C9A-8B36-131BA2443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24" y="2084698"/>
            <a:ext cx="9129551" cy="3833192"/>
          </a:xfrm>
        </p:spPr>
      </p:pic>
    </p:spTree>
    <p:extLst>
      <p:ext uri="{BB962C8B-B14F-4D97-AF65-F5344CB8AC3E}">
        <p14:creationId xmlns:p14="http://schemas.microsoft.com/office/powerpoint/2010/main" val="2756857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A1B86-03E9-42B2-96C7-9C9CE3DB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5112"/>
          </a:xfrm>
        </p:spPr>
        <p:txBody>
          <a:bodyPr>
            <a:normAutofit fontScale="90000"/>
          </a:bodyPr>
          <a:lstStyle/>
          <a:p>
            <a:r>
              <a:rPr lang="cs-CZ" sz="2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Klient jde za svým investičním poradcem s žádostí o vysvětlení pojmu AÚV a praktickou ukázku výpočtu.</a:t>
            </a:r>
            <a:br>
              <a:rPr lang="cs-CZ" sz="2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lang="cs-CZ" sz="22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Otázka: A na závěr na konkrétním příkladu dluhopisu klientovi ukázat základní výpočet v praxi. Nominální hodnota dluhopisu je 10.000 Kč, kuponová sazba 1 % p. a., kupon vyplácený v roční frekvenci vždy k 1. červnu výše AÚV k 1. lednu tedy je přibližně: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E3E6C3C-6BB4-4CD3-92BD-EC0DA0B836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584416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516005071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378732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41,40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99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99,50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98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58,60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865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50,00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505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28924E8-8B88-4F3F-BC7A-B618DE9B2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59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517B6-059A-4FE0-A9E2-2E5A812E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F315695-F032-4BD1-9251-C4FCD463E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38" y="2103749"/>
            <a:ext cx="9045724" cy="3795089"/>
          </a:xfrm>
        </p:spPr>
      </p:pic>
    </p:spTree>
    <p:extLst>
      <p:ext uri="{BB962C8B-B14F-4D97-AF65-F5344CB8AC3E}">
        <p14:creationId xmlns:p14="http://schemas.microsoft.com/office/powerpoint/2010/main" val="1158887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EEE0C-D674-4112-9B2E-8AC68887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Při první návštěvě jim investiční zprostředkovatel předložil investiční dotazník: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8B1E19C-217A-4188-B21D-186E38E59E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2324894"/>
          <a:ext cx="7315200" cy="335280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72753835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831637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Investiční dotazník je dokument, který zákon vyžaduje a slouží k ochraně klienta před investičními nabídkami, které neodpovídají znalostem a majetkovým poměrům potenciálního investora - klienta.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772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Klienti se poradí se svým investičním poradcem, jak nejlépe investiční dotazník vyplnit, aby mohl investovat i do více rizikových nástrojů.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41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Zaměstnanec zprostředkovatele opravdu neví, jaké znění má investiční dotazník mít, tak nemůže žádný dokument klientovi předložit.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39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Investiční dotazník individuální investor nikdy nevyplňuje, protože by se mohl zaměstnanec zprostředkovatele dozvědět řadu informací o majetkových poměrech klienta.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4748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412E37D-48F5-4315-94E6-50AB61F16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66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CC43B-2FBC-4569-8C71-1688A489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0B113EC-C85C-44B1-8625-D429B77C9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4" y="1825625"/>
            <a:ext cx="8882731" cy="4351338"/>
          </a:xfrm>
        </p:spPr>
      </p:pic>
    </p:spTree>
    <p:extLst>
      <p:ext uri="{BB962C8B-B14F-4D97-AF65-F5344CB8AC3E}">
        <p14:creationId xmlns:p14="http://schemas.microsoft.com/office/powerpoint/2010/main" val="464424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AF80C-4269-45CF-A7F9-6B306B3E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2463"/>
          </a:xfrm>
        </p:spPr>
        <p:txBody>
          <a:bodyPr>
            <a:normAutofit/>
          </a:bodyPr>
          <a:lstStyle/>
          <a:p>
            <a:r>
              <a:rPr lang="cs-CZ" sz="2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Pan Průměrný (35 let) se poprvé obrátil na svého finančního poradce, vázaného zástupce investičního zprostředkovatele, který poskytuje službu investičního poradenství. Potřebuje s poradcem vyřešit dvě základní věci - nastavení finanční rezervy a zajištění rezervy (ochranu) kapitálu na stáří.</a:t>
            </a:r>
            <a:br>
              <a:rPr lang="cs-CZ" sz="2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lang="cs-CZ" sz="20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Otázka: Pan Průměrný, který půjde do starobního důchodu v 62 letech, by rád jako přilepšení k němu pobíral 10.000 Kč měsíčně. Poradce jej upozorní na vliv 2% inflace.</a:t>
            </a:r>
            <a:br>
              <a:rPr lang="cs-CZ" sz="20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br>
              <a:rPr lang="cs-CZ" sz="2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lang="cs-CZ" sz="20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062CF3E-6A3D-4E95-9D6F-8D36CF433F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4674" y="3630614"/>
          <a:ext cx="6642652" cy="2546348"/>
        </p:xfrm>
        <a:graphic>
          <a:graphicData uri="http://schemas.openxmlformats.org/drawingml/2006/table">
            <a:tbl>
              <a:tblPr/>
              <a:tblGrid>
                <a:gridCol w="207583">
                  <a:extLst>
                    <a:ext uri="{9D8B030D-6E8A-4147-A177-3AD203B41FA5}">
                      <a16:colId xmlns:a16="http://schemas.microsoft.com/office/drawing/2014/main" val="3345020231"/>
                    </a:ext>
                  </a:extLst>
                </a:gridCol>
                <a:gridCol w="6435069">
                  <a:extLst>
                    <a:ext uri="{9D8B030D-6E8A-4147-A177-3AD203B41FA5}">
                      <a16:colId xmlns:a16="http://schemas.microsoft.com/office/drawing/2014/main" val="3760171332"/>
                    </a:ext>
                  </a:extLst>
                </a:gridCol>
              </a:tblGrid>
              <a:tr h="636587">
                <a:tc>
                  <a:txBody>
                    <a:bodyPr/>
                    <a:lstStyle/>
                    <a:p>
                      <a:r>
                        <a:rPr lang="cs-CZ" sz="1600" b="1">
                          <a:effectLst/>
                        </a:rPr>
                        <a:t>A</a:t>
                      </a:r>
                      <a:endParaRPr lang="cs-CZ" sz="1600">
                        <a:effectLst/>
                      </a:endParaRP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Reálná kupní síla 10 000 Kč bude na začátku vstupu do důchodu přibližně pouze 5 850 Kč a po dobu čerpání bude stále klesat.</a:t>
                      </a: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694872"/>
                  </a:ext>
                </a:extLst>
              </a:tr>
              <a:tr h="636587">
                <a:tc>
                  <a:txBody>
                    <a:bodyPr/>
                    <a:lstStyle/>
                    <a:p>
                      <a:r>
                        <a:rPr lang="cs-CZ" sz="1600" b="1">
                          <a:effectLst/>
                        </a:rPr>
                        <a:t>B</a:t>
                      </a:r>
                      <a:endParaRPr lang="cs-CZ" sz="1600">
                        <a:effectLst/>
                      </a:endParaRP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Reálná kupní síla 10 000 Kč bude na začátku vstupu do důchodu přibližně pouze 9 800 Kč a po dobu čerpání bude stále klesat.</a:t>
                      </a: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88124"/>
                  </a:ext>
                </a:extLst>
              </a:tr>
              <a:tr h="636587">
                <a:tc>
                  <a:txBody>
                    <a:bodyPr/>
                    <a:lstStyle/>
                    <a:p>
                      <a:r>
                        <a:rPr lang="cs-CZ" sz="1600" b="1">
                          <a:effectLst/>
                        </a:rPr>
                        <a:t>C</a:t>
                      </a:r>
                      <a:endParaRPr lang="cs-CZ" sz="1600">
                        <a:effectLst/>
                      </a:endParaRP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Reálná kupní síla 10 000 Kč bude na začátku vstupu do důchodu přibližně pouze 6 500 Kč a po dobu čerpání bude stále klesat.</a:t>
                      </a: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81420"/>
                  </a:ext>
                </a:extLst>
              </a:tr>
              <a:tr h="636587">
                <a:tc>
                  <a:txBody>
                    <a:bodyPr/>
                    <a:lstStyle/>
                    <a:p>
                      <a:r>
                        <a:rPr lang="cs-CZ" sz="1600" b="1">
                          <a:effectLst/>
                        </a:rPr>
                        <a:t>D</a:t>
                      </a:r>
                      <a:endParaRPr lang="cs-CZ" sz="1600">
                        <a:effectLst/>
                      </a:endParaRP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Reálná kupní síla 10 000 Kč bude na začátku vstupu do důchodu přibližně pouze 7 800 Kč a po dobu čerpání bude stále klesat.</a:t>
                      </a:r>
                    </a:p>
                  </a:txBody>
                  <a:tcPr marL="69194" marR="69194" marT="69194" marB="69194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0437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20A1DF5-A30A-4CC1-8ED2-E5FE3F29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81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B5143-51DA-4A7B-80FC-90E176EA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8EA1643-3CA9-4CAC-BF30-826E23F18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07" y="2183766"/>
            <a:ext cx="9068586" cy="3635055"/>
          </a:xfrm>
        </p:spPr>
      </p:pic>
    </p:spTree>
    <p:extLst>
      <p:ext uri="{BB962C8B-B14F-4D97-AF65-F5344CB8AC3E}">
        <p14:creationId xmlns:p14="http://schemas.microsoft.com/office/powerpoint/2010/main" val="3602199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530C7-DEA2-4C2C-BB0F-A996D023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Co se ve finanční matematice označuje pojmem "složené úročení"?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8F17CBF-6629-4DD0-B4B2-7E1D6478B0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2462054"/>
          <a:ext cx="7315200" cy="30784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830219938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9653343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 výpočtu úroku, při kterém se částky úroku dále neúročí, úrok se počítá stále z počáteční jistiny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191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 výpočtu úroku, při kterém se po uplynutí každého úrokovacího období přičte úrok za toto období k úročené částce a v dalších úrokovacích obdobích se spolu s ní také dále úročí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65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 výpočtu úroku, při kterém se předpokládá rok dlouhý 360 dnů a měsíc dlouhý skutečný počet dnů; označuje se také jako metoda ACT/360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33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postup výpočtu úroku, při kterém se předpokládá rok dlouhý 360 dnů a měsíc dlouhý 30 dnů; označuje se také jako metoda 360/360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0930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741B34B-5273-4590-A8CD-2F223D429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63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3873B-16BA-48D8-917E-7CAFAB88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4569C6A-9B66-416E-A7B4-0037108DC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48" y="2519075"/>
            <a:ext cx="9038103" cy="2964437"/>
          </a:xfrm>
        </p:spPr>
      </p:pic>
    </p:spTree>
    <p:extLst>
      <p:ext uri="{BB962C8B-B14F-4D97-AF65-F5344CB8AC3E}">
        <p14:creationId xmlns:p14="http://schemas.microsoft.com/office/powerpoint/2010/main" val="218165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40B52-DB8C-46F7-94F3-AC25787D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FE5FFD4-2492-4989-A3F0-0A6644125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61" y="2778178"/>
            <a:ext cx="6668078" cy="2446232"/>
          </a:xfrm>
        </p:spPr>
      </p:pic>
    </p:spTree>
    <p:extLst>
      <p:ext uri="{BB962C8B-B14F-4D97-AF65-F5344CB8AC3E}">
        <p14:creationId xmlns:p14="http://schemas.microsoft.com/office/powerpoint/2010/main" val="9283709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EAB8C-CFF7-44D1-A879-967F2C99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Při jinak stejných parametrech úvěru - kterou sazbu zvolíte, pokud chcete minimalizovat náklady na úvěr?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F557F51-A336-42B0-8DFF-70DC570526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4174480882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07913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2,09 % p.a.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153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1,99 % p.q.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808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3,1 % p.s.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336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1,89 % </a:t>
                      </a:r>
                      <a:r>
                        <a:rPr lang="cs-CZ" dirty="0" err="1">
                          <a:effectLst/>
                        </a:rPr>
                        <a:t>p.m</a:t>
                      </a:r>
                      <a:r>
                        <a:rPr lang="cs-CZ" dirty="0">
                          <a:effectLst/>
                        </a:rPr>
                        <a:t>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0035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BD576B1-5100-4A05-997D-A6285E338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95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86BDC-6763-4EA7-BD23-A235EFB4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5EB8B7E-8665-4C20-A20C-685D8E4FF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50" y="2728643"/>
            <a:ext cx="8298899" cy="2545301"/>
          </a:xfrm>
        </p:spPr>
      </p:pic>
    </p:spTree>
    <p:extLst>
      <p:ext uri="{BB962C8B-B14F-4D97-AF65-F5344CB8AC3E}">
        <p14:creationId xmlns:p14="http://schemas.microsoft.com/office/powerpoint/2010/main" val="2834710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71D56-5DA3-40BF-8D20-D146CEF7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Které tvrzení o jednoduchém úročení je pravdivé?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B4E31FB-4CD9-4BC4-B679-B6C1699F4E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46985615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967559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Je to pouze teoretický koncept, který se v praxi již nepoužívá.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21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Do výpočtu úroku vstupují i úroky z předchozích úrokovacích období.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183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Doba splatnosti musí být vždy delší než úrokovací období.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960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Úrok se vypočítává vždy pouze z počáteční jistiny.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6784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905C104-E6AC-448E-BD3C-15E726289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744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F83A1-68EE-4EDF-B94B-E0631E1F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C002AEE-6961-4BEF-B04C-1431BF42F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53" y="2778178"/>
            <a:ext cx="5936494" cy="2446232"/>
          </a:xfrm>
        </p:spPr>
      </p:pic>
    </p:spTree>
    <p:extLst>
      <p:ext uri="{BB962C8B-B14F-4D97-AF65-F5344CB8AC3E}">
        <p14:creationId xmlns:p14="http://schemas.microsoft.com/office/powerpoint/2010/main" val="3150023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B581E-02A3-4F24-808E-27387761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6032"/>
          </a:xfrm>
        </p:spPr>
        <p:txBody>
          <a:bodyPr>
            <a:normAutofit fontScale="90000"/>
          </a:bodyPr>
          <a:lstStyle/>
          <a:p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Spočítejte úroky z úvěru splatné první měsíc, když znáte následující parametry: výše úvěru 100 000 Kč, anuitní splácení, úrokový standard 360/360, úroková sazba 4,8 % </a:t>
            </a:r>
            <a:r>
              <a:rPr lang="cs-CZ" sz="3100" b="1" i="0" dirty="0" err="1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p.a</a:t>
            </a:r>
            <a:r>
              <a:rPr lang="cs-CZ" sz="31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., splatnost 6 let, poplatek za zpracování úvěru splatný jednorázově v hotovosti po uzavření úvěrové smlouvy, ale ještě před čerpáním úvěru.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87069E1-788A-4AD9-A1BC-D3CAC7AEE1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642360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765497219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331553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709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350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600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40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300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4105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35F4AFF-48CF-4A4B-8FE8-D34A870CC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76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A3197-6331-4C5A-B552-F3E5E1FB8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C40F707-22EC-416F-B0C0-AF1590C36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31" y="2435248"/>
            <a:ext cx="8977138" cy="3132091"/>
          </a:xfrm>
        </p:spPr>
      </p:pic>
    </p:spTree>
    <p:extLst>
      <p:ext uri="{BB962C8B-B14F-4D97-AF65-F5344CB8AC3E}">
        <p14:creationId xmlns:p14="http://schemas.microsoft.com/office/powerpoint/2010/main" val="2868623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E0268-C039-4950-8580-AE31AED2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Finanční trh je nedílnou součástí: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F901A01-F883-4936-8720-CA6E19D786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690247721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9271337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Finančního systému.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60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Kapitálového trhu.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Peněžního trhu.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515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Trhu pojistných nástrojů.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24529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F6F1029-609C-4C31-B23E-B64C078E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662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4312E-E57D-49AD-B012-2FF0E390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2AE05D2-62F6-4167-9325-739174F44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49" y="2328559"/>
            <a:ext cx="9259102" cy="3345470"/>
          </a:xfrm>
        </p:spPr>
      </p:pic>
    </p:spTree>
    <p:extLst>
      <p:ext uri="{BB962C8B-B14F-4D97-AF65-F5344CB8AC3E}">
        <p14:creationId xmlns:p14="http://schemas.microsoft.com/office/powerpoint/2010/main" val="26530949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02156-E4CB-4543-87E3-5124F497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Finanční trh slouží k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F7AD106-C3BA-4E16-BC88-33ADB47D3E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4021186807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4160183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Sjednávání pojistných smluv.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866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Nákupu a prodeji finančních investičních nástrojů.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22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Nákupu a prodeji movitých věcí.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99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Obchodování s nemovitostmi.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0586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F8AB99C-C209-4295-9E5B-3AF84362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00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A918D-7816-4782-B1CF-7A646B8F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8014055-1B50-44D7-AD50-0EE0F3F59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90" y="2305697"/>
            <a:ext cx="9228620" cy="3391194"/>
          </a:xfrm>
        </p:spPr>
      </p:pic>
    </p:spTree>
    <p:extLst>
      <p:ext uri="{BB962C8B-B14F-4D97-AF65-F5344CB8AC3E}">
        <p14:creationId xmlns:p14="http://schemas.microsoft.com/office/powerpoint/2010/main" val="313311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C0BE9-4F97-4350-B71C-422A3D3D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0025"/>
          </a:xfrm>
        </p:spPr>
        <p:txBody>
          <a:bodyPr>
            <a:noAutofit/>
          </a:bodyPr>
          <a:lstStyle/>
          <a:p>
            <a:r>
              <a:rPr lang="cs-CZ" sz="28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Spočítejte úroky z úvěru splatné první měsíc, když znáte následující parametry: výše úvěru 100 000 Kč, anuitní splácení, úrokový standard 360/360, úroková sazba 4,8 % </a:t>
            </a:r>
            <a:r>
              <a:rPr lang="cs-CZ" sz="2800" b="1" i="0" dirty="0" err="1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p.a</a:t>
            </a:r>
            <a:r>
              <a:rPr lang="cs-CZ" sz="28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., splatnost 6 let, poplatek za zpracování úvěru splatný jednorázově v hotovosti po uzavření úvěrové smlouvy, ale ještě před čerpáním úvěru.</a:t>
            </a:r>
            <a:br>
              <a:rPr lang="cs-CZ" sz="28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sz="28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EE90DE1-33EC-4261-A72E-09CBEB2AB6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787616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427582662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415218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600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23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00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90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400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83225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27C9B33-1E01-4768-86E4-98EB31656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02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8971D-06C2-4740-9EE5-9B5B78C1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Mezi typy úročení z níže uvedených možností patří: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DB8591D-5B9B-4018-B2B1-8D1640846B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841514873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937855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Podvojné úročení.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12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Komplexní úročení.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7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Jednoduché úročení.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860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Složené úročení.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9378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19E0A36-B085-4AB5-A2C1-6322736E7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(Více správných odpovědí)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870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EE442-8506-42FB-83F5-CC89CDA8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4FF9CA7-F079-4BF2-BBF3-7AA686917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56" y="2408576"/>
            <a:ext cx="7925487" cy="3185436"/>
          </a:xfrm>
        </p:spPr>
      </p:pic>
    </p:spTree>
    <p:extLst>
      <p:ext uri="{BB962C8B-B14F-4D97-AF65-F5344CB8AC3E}">
        <p14:creationId xmlns:p14="http://schemas.microsoft.com/office/powerpoint/2010/main" val="15907166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17D6A-CF8E-4142-9042-0EBB7095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2325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Systém pravidelných splátek ve stejné výši se nazývá: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04C7917-7B0D-4052-B12E-C7EE76A262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1634202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79017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Anuita.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198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Perpetuita.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7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Dluhopis s nulovým kuponem.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498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Kredit.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5082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782CBD8-ABBC-43EE-9972-05745798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(Více správných odpovědí)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225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6C308-4F65-4E58-9736-6BF8CCDE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19D4479-152F-4D23-833A-75C1F3C41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44" y="2309507"/>
            <a:ext cx="8893311" cy="3383573"/>
          </a:xfrm>
        </p:spPr>
      </p:pic>
    </p:spTree>
    <p:extLst>
      <p:ext uri="{BB962C8B-B14F-4D97-AF65-F5344CB8AC3E}">
        <p14:creationId xmlns:p14="http://schemas.microsoft.com/office/powerpoint/2010/main" val="31325239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388A9-46C1-4B39-A34F-E3B61AD9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Anuitní splácení je typické pro: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B686FF8-3783-4973-9AF9-0AFF70E448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72132970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512998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Kuponový státní dluhopis s variabilním kuponem.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69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Státní pokladniční poukázku.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127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Hypotéku.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169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Leasing.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94713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BF59074-66C4-44C7-89DD-1E99121E0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457200"/>
          </a:xfrm>
          <a:prstGeom prst="rect">
            <a:avLst/>
          </a:prstGeom>
          <a:solidFill>
            <a:srgbClr val="273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(Více správných odpovědí)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/>
              </a:rPr>
              <a:t>zobrazit správné odpovědi</a:t>
            </a:r>
            <a:endParaRPr kumimoji="0" lang="cs-CZ" altLang="cs-CZ" sz="11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 Bold"/>
                <a:hlinkClick r:id="rId2" tooltip="zobrazit další otázku"/>
              </a:rPr>
              <a:t>zpět na témata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/>
                <a:hlinkClick r:id="rId3" tooltip="zobrazit předchozí otázku"/>
              </a:rPr>
              <a:t>předchozí otázka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/>
                <a:hlinkClick r:id="rId4" tooltip="zobrazit další otázku"/>
              </a:rPr>
              <a:t>další otázka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197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7A6D1-CF29-4DF9-AB7B-F9DCE4B2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D362A24-C3A1-47DF-9727-01EE74A94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51" y="2313317"/>
            <a:ext cx="8961897" cy="3375953"/>
          </a:xfrm>
        </p:spPr>
      </p:pic>
    </p:spTree>
    <p:extLst>
      <p:ext uri="{BB962C8B-B14F-4D97-AF65-F5344CB8AC3E}">
        <p14:creationId xmlns:p14="http://schemas.microsoft.com/office/powerpoint/2010/main" val="18547986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552C1-5F77-415E-8C4D-F81B77DF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6548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Výše roční leasingové splátky u 5letého leasingu je rovna 300 000 Kč při celkové pořizovací ceně P = 1 200 000 Kč. Leasingový koeficient je roven: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888367F-E75B-4586-925C-D982ECD5BA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698716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31553641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0733186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0,6.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962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0,25.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254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1,25.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76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1,5.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3795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DB5679C-216A-4AE4-9CF8-0591E1884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592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3FB2C-1513-4A79-9717-8FCFC601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659106A-9B2D-49EC-8B13-7BC775830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69" y="2267594"/>
            <a:ext cx="9022862" cy="3467400"/>
          </a:xfrm>
        </p:spPr>
      </p:pic>
    </p:spTree>
    <p:extLst>
      <p:ext uri="{BB962C8B-B14F-4D97-AF65-F5344CB8AC3E}">
        <p14:creationId xmlns:p14="http://schemas.microsoft.com/office/powerpoint/2010/main" val="3380307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25E92-F7E7-46D7-BD0B-ABC0113A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23020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Otázka: Leasingový koeficient u 10letého leasingu je roven LK = 1,40 při pořizovací ceně P = 500 000 Kč. Výše roční splátky bude ve výši: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0D4A2FA-457D-4150-959D-2764418855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574098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504029934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105593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70 000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144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100 000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42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140 000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85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50 000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7997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6A39E83-536E-4B80-9CC3-4C05F46F3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457200"/>
          </a:xfrm>
          <a:prstGeom prst="rect">
            <a:avLst/>
          </a:prstGeom>
          <a:solidFill>
            <a:srgbClr val="273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</a:rPr>
              <a:t>zobrazit správné odpovědi</a:t>
            </a:r>
            <a:endParaRPr kumimoji="0" lang="cs-CZ" altLang="cs-CZ" sz="11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 Bold" panose="020B0806030504020204" pitchFamily="34" charset="0"/>
                <a:hlinkClick r:id="rId2" tooltip="zobrazit další otázku"/>
              </a:rPr>
              <a:t>zpět na témata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3" tooltip="zobrazit předchozí otázku"/>
              </a:rPr>
              <a:t>předchozí otázka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4" tooltip="zobrazit další otázku"/>
              </a:rPr>
              <a:t>další otázka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699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2994D-D1DB-42B3-B2F6-652937A2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E126A2B-1FDE-45B4-A9BD-C2F3D2380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42" y="2172335"/>
            <a:ext cx="9190516" cy="3657917"/>
          </a:xfrm>
        </p:spPr>
      </p:pic>
    </p:spTree>
    <p:extLst>
      <p:ext uri="{BB962C8B-B14F-4D97-AF65-F5344CB8AC3E}">
        <p14:creationId xmlns:p14="http://schemas.microsoft.com/office/powerpoint/2010/main" val="311221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255C1-7A60-4ACC-827B-0C3FC740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4941744-8EA5-4828-8182-3F3B7FDC8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27" y="2458110"/>
            <a:ext cx="9053345" cy="3086367"/>
          </a:xfrm>
        </p:spPr>
      </p:pic>
    </p:spTree>
    <p:extLst>
      <p:ext uri="{BB962C8B-B14F-4D97-AF65-F5344CB8AC3E}">
        <p14:creationId xmlns:p14="http://schemas.microsoft.com/office/powerpoint/2010/main" val="21427636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C1E9E-AA21-4850-9404-BB3FD553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519363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Roční splátka u 3letého leasingu s nulovým navýšením je rovna 800 000 Kč. Při pořizovací ceně P = 3 000 000 Kč byla akontace ve výši: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FD6760E-BAA3-4EDA-86B0-A31ACB3176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063841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8644636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024856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0,1.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185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0,2.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87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0,15.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88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0,25.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6149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E12277C-C4EE-4920-8162-ECE63D87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676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53DC4-CD0D-4A15-BFB7-32767683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3CEFD9A-9B09-4D9D-B493-736372EA6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14" y="2157094"/>
            <a:ext cx="9137172" cy="3688400"/>
          </a:xfrm>
        </p:spPr>
      </p:pic>
    </p:spTree>
    <p:extLst>
      <p:ext uri="{BB962C8B-B14F-4D97-AF65-F5344CB8AC3E}">
        <p14:creationId xmlns:p14="http://schemas.microsoft.com/office/powerpoint/2010/main" val="25523231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E6566-A4D2-479D-94C4-4DE1E580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Poměr sumy leasingových splátek a pořizovací ceny předmětu leasingu se nazývá: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28F362A-1CB3-4B08-A8B2-A91810FA98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762216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102213639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435685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Leasingový koeficient.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950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Leasingový multiplikátor.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223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Leasingový výnos.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770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Leasingové </a:t>
                      </a:r>
                      <a:r>
                        <a:rPr lang="cs-CZ" dirty="0" err="1">
                          <a:effectLst/>
                        </a:rPr>
                        <a:t>ažio</a:t>
                      </a:r>
                      <a:r>
                        <a:rPr lang="cs-CZ" dirty="0">
                          <a:effectLst/>
                        </a:rPr>
                        <a:t>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89175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7DDFECC-8337-4C2E-B81E-E66165F8F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457200"/>
          </a:xfrm>
          <a:prstGeom prst="rect">
            <a:avLst/>
          </a:prstGeom>
          <a:solidFill>
            <a:srgbClr val="273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</a:rPr>
              <a:t>zobrazit správné odpovědi</a:t>
            </a:r>
            <a:endParaRPr kumimoji="0" lang="cs-CZ" altLang="cs-CZ" sz="11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 Bold" panose="020B0806030504020204" pitchFamily="34" charset="0"/>
                <a:hlinkClick r:id="rId2" tooltip="zobrazit další otázku"/>
              </a:rPr>
              <a:t>zpět na témata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3" tooltip="zobrazit předchozí otázku"/>
              </a:rPr>
              <a:t>předchozí otázka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4" tooltip="zobrazit další otázku"/>
              </a:rPr>
              <a:t>další otázka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410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EFEC7-C46C-447F-95FB-48BABDB2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142D497-5217-43E9-917B-368FADBA1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31" y="2271404"/>
            <a:ext cx="9198137" cy="3459780"/>
          </a:xfrm>
        </p:spPr>
      </p:pic>
    </p:spTree>
    <p:extLst>
      <p:ext uri="{BB962C8B-B14F-4D97-AF65-F5344CB8AC3E}">
        <p14:creationId xmlns:p14="http://schemas.microsoft.com/office/powerpoint/2010/main" val="24492248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1D23F-2D0A-4307-8C45-FFDE5873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5830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Současná hodnota částky FV = 384 000 Kč (budoucí hodnota) je pro 4letou investici při úrokové sazbě r = 5 % p. a. a při použití jednoduchého úročení rovna: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643DFAA-EC53-4941-8AAA-9B7C8A13A4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949541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403325590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661752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360 000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62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320 000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20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340 000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95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380 000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8271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D713900-99F3-4890-8104-B528480CF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260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DB6F4-744E-4460-9EE8-A14C6CAC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08238AD-1BC2-4968-882A-B397911F1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76" y="2275214"/>
            <a:ext cx="9312447" cy="3452159"/>
          </a:xfrm>
        </p:spPr>
      </p:pic>
    </p:spTree>
    <p:extLst>
      <p:ext uri="{BB962C8B-B14F-4D97-AF65-F5344CB8AC3E}">
        <p14:creationId xmlns:p14="http://schemas.microsoft.com/office/powerpoint/2010/main" val="38504196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3911F-6D95-4D47-8397-BF622431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59815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Budoucí hodnota 2leté investice ve výši P = 20 000 Kč (současná hodnota) je rovna FV = 22 000. Anualizovaná výnosnost této investice je při použití jednoduchého úročení rovna: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AC65CE4-7FA0-4974-9DAB-42A2442FFE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036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644332581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1005496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10 %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286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45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7,5 %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952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2,50 %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832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E82C7B4-C6AC-43D9-A170-433905770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892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B9FF3-3B8A-4927-98B5-B0CCAC1A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C035088-4717-44AF-9277-76385688A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11" y="2145663"/>
            <a:ext cx="9213378" cy="3711262"/>
          </a:xfrm>
        </p:spPr>
      </p:pic>
    </p:spTree>
    <p:extLst>
      <p:ext uri="{BB962C8B-B14F-4D97-AF65-F5344CB8AC3E}">
        <p14:creationId xmlns:p14="http://schemas.microsoft.com/office/powerpoint/2010/main" val="6668704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AF553-300F-4C29-A22D-76EDE6D8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48844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Budoucí hodnota 3leté investice ve výši P = 30 000 Kč (současná hodnota) je rovna FV = 34 000 Kč. Výnosnost této investice je při použití složeného úročení rovna: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A51B758-3E55-46B8-B78F-7325431CAB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156710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89991364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6380453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4,26 %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082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4,03 %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928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4,88 %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50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3,78 % p. a.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9332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C55AE77-62F9-44C9-B5B7-3AC5A2F33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993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3F45A-194C-4F7B-89EB-219956C7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F744DBC-1562-4EAA-9BCE-E0C3380D3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31" y="2259973"/>
            <a:ext cx="9198137" cy="3482642"/>
          </a:xfrm>
        </p:spPr>
      </p:pic>
    </p:spTree>
    <p:extLst>
      <p:ext uri="{BB962C8B-B14F-4D97-AF65-F5344CB8AC3E}">
        <p14:creationId xmlns:p14="http://schemas.microsoft.com/office/powerpoint/2010/main" val="379625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97C25-1CE3-4C1D-87EA-7816E066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Dvouletá zápůjčka ve výši 1 000 Kč má úrokovou sazbu 20 % </a:t>
            </a:r>
            <a:r>
              <a:rPr lang="cs-CZ" sz="2400" b="1" i="0" dirty="0" err="1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p.a</a:t>
            </a:r>
            <a:r>
              <a:rPr lang="cs-CZ" sz="24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. Kolik je celková splatná částka v případě, že zápůjčka je splatná nikoli ve splátkách, ale jednorázově, úrokové období je jeden rok, úroky se připisují na jeho konci a přičítají se k dlužné jistině?</a:t>
            </a:r>
            <a:br>
              <a:rPr lang="cs-CZ" sz="2400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sz="24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DA257DD-6778-4B9B-9ADB-3A01EF7918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1478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4158848777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6698759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1 444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7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1 400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526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1 000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827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1 440 Kč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0879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AE3ABAB-970E-4503-AE78-C46DE4733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638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905D1-E42D-4AC9-A518-36F4AD9B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5729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V případě úročení běžných bankovních účtů se využívá úročení: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32D8F03-03AB-414A-9631-B2663BE389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050348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05187702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0098441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Spojité.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715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Jednoduché.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023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Ekvitní.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326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Složené.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51504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60C7A76-3CCE-417E-961A-669B771E5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944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1255B-339A-4C12-A9E1-725D94DE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F89F320-74BE-40B6-A994-50AB0D0C4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17" y="2126611"/>
            <a:ext cx="9060965" cy="3749365"/>
          </a:xfrm>
        </p:spPr>
      </p:pic>
    </p:spTree>
    <p:extLst>
      <p:ext uri="{BB962C8B-B14F-4D97-AF65-F5344CB8AC3E}">
        <p14:creationId xmlns:p14="http://schemas.microsoft.com/office/powerpoint/2010/main" val="24529318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7B91B-3AEF-4B5F-8638-85762FE8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31341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Nejvyššího zhodnocení dosáhne klient při neměnné úrokové sazbě při aplikaci úrokového období: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27891DD-C000-4043-92EA-2BEE5B8337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028123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789291828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8056394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Měsíčního.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338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Pololetního.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70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Ročního.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3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Čtvrtletního.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8495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B64C4B8-3CBA-48B8-A23C-EFE0127EF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466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4B34E-65C8-4EC9-8B7D-C21492FB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D294801-0210-4571-A4F5-14DB7EAA4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51" y="1825625"/>
            <a:ext cx="8753697" cy="4351338"/>
          </a:xfrm>
        </p:spPr>
      </p:pic>
    </p:spTree>
    <p:extLst>
      <p:ext uri="{BB962C8B-B14F-4D97-AF65-F5344CB8AC3E}">
        <p14:creationId xmlns:p14="http://schemas.microsoft.com/office/powerpoint/2010/main" val="3598195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31805-C06A-4521-AD7D-1CB2F7E7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44154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Za jinak stejných podmínek bude vyšší cílová částka naspořena, budeme-li pravidelně ukládat stejnou částku: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21F2261-4A14-4930-8F7C-F24E2DB4C9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059079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340910439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824007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Na začátku čtvrtletí.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017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Na začátku měsíce.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323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Na konci čtvrtletí.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0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Na konci měsíce.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0296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96F314D-DE98-48D6-9BDB-24ACF68C9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082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0512D-8AC1-4D1B-8703-99440724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087CB68-F5AF-4AA7-94E0-2209D7A57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76" y="2012301"/>
            <a:ext cx="9091448" cy="3977985"/>
          </a:xfrm>
        </p:spPr>
      </p:pic>
    </p:spTree>
    <p:extLst>
      <p:ext uri="{BB962C8B-B14F-4D97-AF65-F5344CB8AC3E}">
        <p14:creationId xmlns:p14="http://schemas.microsoft.com/office/powerpoint/2010/main" val="10590208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DDFB1-AF6B-42F1-876F-0A7DF4A1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3069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Pro složené úročení je charakteristické úročení: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0F9FABC-F39A-45C4-90B7-BE9D65D353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668554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493583852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2417500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Předlhůtní úročení.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5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Jistiny i připsaných úroků.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39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Pouze jistiny.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06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Pouze připsaných úroků.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405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A212D13-09C0-49B3-A357-994D825CC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3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545CA-CFF7-472A-BEC7-B2FB8371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DDC31CF-A34D-4A63-8EB6-C8AC18C55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24" y="2099939"/>
            <a:ext cx="9129551" cy="3802710"/>
          </a:xfrm>
        </p:spPr>
      </p:pic>
    </p:spTree>
    <p:extLst>
      <p:ext uri="{BB962C8B-B14F-4D97-AF65-F5344CB8AC3E}">
        <p14:creationId xmlns:p14="http://schemas.microsoft.com/office/powerpoint/2010/main" val="40203923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364E1-6931-4BD2-B901-E3796024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97671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Je-li v sazebníku uvedeno pojistné 30 Kč na 100 000 Kč pojistné částky, jaké bude pojistné na pojistnou částku 150 000 Kč?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2BCC0EC-34D2-4C87-A3DC-B9EFC04377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4351973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68280524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8940989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45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778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60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638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400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30 Kč.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240241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3D7783F-B150-4CD0-A5FB-7F1C2350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2" tooltip="Úvodní stránka"/>
              </a:rPr>
              <a:t>Úvod</a:t>
            </a:r>
            <a:endParaRPr kumimoji="0" lang="cs-CZ" altLang="cs-CZ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3" tooltip="Zkoušky POJIŠTĚNÍ"/>
              </a:rPr>
              <a:t>Zkoušky POJIŠTĚNÍ</a:t>
            </a:r>
            <a:endParaRPr kumimoji="0" lang="cs-CZ" altLang="cs-CZ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4" tooltip="Pojištění - PŘÍPRAVA"/>
              </a:rPr>
              <a:t>Pojištění - PŘÍPRAVA</a:t>
            </a:r>
            <a:endParaRPr kumimoji="0" lang="cs-CZ" altLang="cs-CZ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5" tooltip="E-learning POJIŠTĚNÍ"/>
              </a:rPr>
              <a:t>E-learning POJIŠTĚNÍ</a:t>
            </a:r>
            <a:endParaRPr kumimoji="0" lang="cs-CZ" altLang="cs-CZ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6" tooltip="Zkouška II - příprava"/>
              </a:rPr>
              <a:t>Pojištění motorových vozidel</a:t>
            </a:r>
            <a:endParaRPr kumimoji="0" lang="cs-CZ" altLang="cs-CZ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Je-li v sazebníku uvedeno...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6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6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a) odborné minimum o finančním trhu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1" i="0" u="none" strike="noStrike" cap="none" normalizeH="0" baseline="0">
              <a:ln>
                <a:noFill/>
              </a:ln>
              <a:solidFill>
                <a:srgbClr val="273884"/>
              </a:solidFill>
              <a:effectLst/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Otázka: Je-li v sazebníku uvedeno pojistné 30 Kč na 100 000 Kč pojistné částky, jaké bude pojistné na pojistnou částku 150 000 Kč?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1" i="0" u="none" strike="noStrike" cap="none" normalizeH="0" baseline="0">
              <a:ln>
                <a:noFill/>
              </a:ln>
              <a:solidFill>
                <a:srgbClr val="273884"/>
              </a:solidFill>
              <a:effectLst/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(Jedná správná odpověď)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702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D6A3C-F02F-4C54-ADB3-15641A47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5C828DB-031B-4E64-98B9-F66D58864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83" y="2286645"/>
            <a:ext cx="9160034" cy="3429297"/>
          </a:xfrm>
        </p:spPr>
      </p:pic>
    </p:spTree>
    <p:extLst>
      <p:ext uri="{BB962C8B-B14F-4D97-AF65-F5344CB8AC3E}">
        <p14:creationId xmlns:p14="http://schemas.microsoft.com/office/powerpoint/2010/main" val="134494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A61F8-0A7E-46E3-9764-53047662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002BF3F-9197-4738-BCD9-226B31074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42" y="2522886"/>
            <a:ext cx="9190516" cy="2956816"/>
          </a:xfrm>
        </p:spPr>
      </p:pic>
    </p:spTree>
    <p:extLst>
      <p:ext uri="{BB962C8B-B14F-4D97-AF65-F5344CB8AC3E}">
        <p14:creationId xmlns:p14="http://schemas.microsoft.com/office/powerpoint/2010/main" val="25909463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DB84A-E342-4BF4-9EC0-E5B2073B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5830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 Pro anuitní splácení úvěru je charakteristické: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F083BAD-BF72-4EA3-AA9E-A9E515933C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993198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15198619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41661110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Klesající úmorová část splátky.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982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Klesající úroková část splátky.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535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Rostoucí úroková část každé splátky.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027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Rostoucí úmorová část splátky.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93211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D7DC3B4-E17F-4991-8E24-780CC88B3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457200"/>
          </a:xfrm>
          <a:prstGeom prst="rect">
            <a:avLst/>
          </a:prstGeom>
          <a:solidFill>
            <a:srgbClr val="273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(Více správných odpovědí)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</a:rPr>
              <a:t>zobrazit správné odpovědi</a:t>
            </a:r>
            <a:endParaRPr kumimoji="0" lang="cs-CZ" altLang="cs-CZ" sz="11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 Bold" panose="020B0806030504020204" pitchFamily="34" charset="0"/>
                <a:hlinkClick r:id="rId2" tooltip="zobrazit další otázku"/>
              </a:rPr>
              <a:t>zpět na témata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3" tooltip="zobrazit předchozí otázku"/>
              </a:rPr>
              <a:t>předchozí otázka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4" tooltip="zobrazit další otázku"/>
              </a:rPr>
              <a:t>další otázka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759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050A0-7AD6-41B8-84D1-8D52001A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0D378FC-503D-461E-B2CA-E9149713D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11" y="2168525"/>
            <a:ext cx="9213378" cy="3665538"/>
          </a:xfrm>
        </p:spPr>
      </p:pic>
    </p:spTree>
    <p:extLst>
      <p:ext uri="{BB962C8B-B14F-4D97-AF65-F5344CB8AC3E}">
        <p14:creationId xmlns:p14="http://schemas.microsoft.com/office/powerpoint/2010/main" val="8951916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39B19-3915-4A17-9B10-2573EDE4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4292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  <a:t>Hodnota roční procentní sazby nákladů (RPSN) je závislá na:</a:t>
            </a:r>
            <a:br>
              <a:rPr lang="cs-CZ" b="1" i="0" dirty="0">
                <a:solidFill>
                  <a:srgbClr val="273884"/>
                </a:solidFill>
                <a:effectLst/>
                <a:latin typeface="Open Sans Semibold" panose="020B0706030804020204" pitchFamily="34" charset="0"/>
              </a:rPr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403AA1B-7B4C-4687-9A7C-38C4634934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3651091"/>
          <a:ext cx="7315200" cy="170688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1187633462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662632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Inflaci.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22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B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Pořadí a velikost splátek.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808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Úrokové sazbě úvěru.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514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D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Poplatku za sjednání úvěru.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9698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4E9B566-F991-40A9-AF0D-832E7A5BD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457200"/>
          </a:xfrm>
          <a:prstGeom prst="rect">
            <a:avLst/>
          </a:prstGeom>
          <a:solidFill>
            <a:srgbClr val="273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rgbClr val="273884"/>
                </a:solidFill>
                <a:effectLst/>
                <a:latin typeface="Open Sans SemiBold" panose="020B0706030804020204" pitchFamily="34" charset="0"/>
                <a:cs typeface="Open Sans SemiBold" panose="020B0706030804020204" pitchFamily="34" charset="0"/>
              </a:rPr>
              <a:t>Odpovědi (Více správných odpovědí)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</a:rPr>
              <a:t>zobrazit správné odpovědi</a:t>
            </a:r>
            <a:endParaRPr kumimoji="0" lang="cs-CZ" altLang="cs-CZ" sz="11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 Bold" panose="020B0806030504020204" pitchFamily="34" charset="0"/>
                <a:hlinkClick r:id="rId2" tooltip="zobrazit další otázku"/>
              </a:rPr>
              <a:t>zpět na témata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3" tooltip="zobrazit předchozí otázku"/>
              </a:rPr>
              <a:t>předchozí otázka</a:t>
            </a:r>
            <a:r>
              <a:rPr kumimoji="0" lang="cs-CZ" altLang="cs-CZ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 Bold" panose="020B0806030504020204" pitchFamily="34" charset="0"/>
                <a:hlinkClick r:id="rId4" tooltip="zobrazit další otázku"/>
              </a:rPr>
              <a:t>další otázka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234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E5412-DB28-4DBE-81C0-6FE0A837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ABDCABE-5BB4-430B-80D8-E642467E8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5" cy="4351338"/>
          </a:xfrm>
        </p:spPr>
      </p:pic>
    </p:spTree>
    <p:extLst>
      <p:ext uri="{BB962C8B-B14F-4D97-AF65-F5344CB8AC3E}">
        <p14:creationId xmlns:p14="http://schemas.microsoft.com/office/powerpoint/2010/main" val="4452702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989AB-4B16-4CC0-8C70-60CA2E3C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4B179A-AB33-48AB-9683-E26D824FC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5200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54ED9-25E9-448C-97F0-5408AEC5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896E17-4FB0-4475-ACFA-61BAC6014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0049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ACB37-190D-440E-BDD0-4EE95784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1536E-AAA9-4801-B28F-D966B35D0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571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12224-43FA-4257-A280-00B86EE6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9558A-8C74-47B8-B197-FC4B9AFA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311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17E10-7457-4F16-8D95-EDD3F858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AD588A-B3BB-4A75-B80A-F397E0ECD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8275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2864</Words>
  <Application>Microsoft Office PowerPoint</Application>
  <PresentationFormat>Širokoúhlá obrazovka</PresentationFormat>
  <Paragraphs>501</Paragraphs>
  <Slides>98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98</vt:i4>
      </vt:variant>
    </vt:vector>
  </HeadingPairs>
  <TitlesOfParts>
    <vt:vector size="106" baseType="lpstr">
      <vt:lpstr>Arial</vt:lpstr>
      <vt:lpstr>Calibri</vt:lpstr>
      <vt:lpstr>Calibri Light</vt:lpstr>
      <vt:lpstr>Open Sans</vt:lpstr>
      <vt:lpstr>Open Sans Bold</vt:lpstr>
      <vt:lpstr>Open Sans SemiBold</vt:lpstr>
      <vt:lpstr>Open Sans SemiBold</vt:lpstr>
      <vt:lpstr>Motiv Office</vt:lpstr>
      <vt:lpstr>Příprava na TESTY</vt:lpstr>
      <vt:lpstr>Pojem "jednoduché úročení" ve finanční matematice označuje: </vt:lpstr>
      <vt:lpstr>Prezentace aplikace PowerPoint</vt:lpstr>
      <vt:lpstr>Které tvrzení o jednoduchém úročení je pravdivé? </vt:lpstr>
      <vt:lpstr>Prezentace aplikace PowerPoint</vt:lpstr>
      <vt:lpstr>Spočítejte úroky z úvěru splatné první měsíc, když znáte následující parametry: výše úvěru 100 000 Kč, anuitní splácení, úrokový standard 360/360, úroková sazba 4,8 % p.a., splatnost 6 let, poplatek za zpracování úvěru splatný jednorázově v hotovosti po uzavření úvěrové smlouvy, ale ještě před čerpáním úvěru. </vt:lpstr>
      <vt:lpstr>Prezentace aplikace PowerPoint</vt:lpstr>
      <vt:lpstr>Dvouletá zápůjčka ve výši 1 000 Kč má úrokovou sazbu 20 % p.a. Kolik je celková splatná částka v případě, že zápůjčka je splatná nikoli ve splátkách, ale jednorázově, úrokové období je jeden rok, úroky se připisují na jeho konci a přičítají se k dlužné jistině? </vt:lpstr>
      <vt:lpstr>Prezentace aplikace PowerPoint</vt:lpstr>
      <vt:lpstr>Co je časová hodnota peněz? </vt:lpstr>
      <vt:lpstr>Prezentace aplikace PowerPoint</vt:lpstr>
      <vt:lpstr>Co je úroková míra? </vt:lpstr>
      <vt:lpstr>Prezentace aplikace PowerPoint</vt:lpstr>
      <vt:lpstr>Jaké typy úročení jsou na finančním trhu využívány? </vt:lpstr>
      <vt:lpstr>Prezentace aplikace PowerPoint</vt:lpstr>
      <vt:lpstr>Co je to anuita? </vt:lpstr>
      <vt:lpstr>Prezentace aplikace PowerPoint</vt:lpstr>
      <vt:lpstr>Co je to úmor? </vt:lpstr>
      <vt:lpstr>Prezentace aplikace PowerPoint</vt:lpstr>
      <vt:lpstr>Z čeho se skládá tzv. magický investiční trojúhelník? </vt:lpstr>
      <vt:lpstr>Prezentace aplikace PowerPoint</vt:lpstr>
      <vt:lpstr>Tabulka, která obsahuje dlužné platby, lhůty a podmínky vztahující se ke splacení těchto částek, rozčlenění každé splátky ukazující umořování jistiny, úrok vypočítaný na základě úrokové sazby a veškeré dodatečné náklady, se nazývá: </vt:lpstr>
      <vt:lpstr>Prezentace aplikace PowerPoint</vt:lpstr>
      <vt:lpstr>Jaký je rozdíl mezi jednoduchým a složeným úročením? </vt:lpstr>
      <vt:lpstr>Prezentace aplikace PowerPoint</vt:lpstr>
      <vt:lpstr>Co je to degresivní splácení? </vt:lpstr>
      <vt:lpstr>Prezentace aplikace PowerPoint</vt:lpstr>
      <vt:lpstr>Investora zajímá vztah mezi současnou a budoucí hodnotou investice. Zůstaneme-li u období jednoho roku a označíme současnou hodnotu „PV“, budoucí hodnotu „FV“ a úrokovou míru „i“, pak vztah mezi současnou hodnotou a budoucí hodnotou za jedno období se dá vyjádřit jako: </vt:lpstr>
      <vt:lpstr>Prezentace aplikace PowerPoint</vt:lpstr>
      <vt:lpstr>Pan Syrovátka by si měl před investičním rozhodnutím věcně charakterizovat svou základní afinitu ke třem nejdůležitějším faktorům investování, daným v tzv. magickém trojúhelníku investora. Ten vyjadřuje vztah mezi: </vt:lpstr>
      <vt:lpstr>Prezentace aplikace PowerPoint</vt:lpstr>
      <vt:lpstr>Poradce pro vyhodnocení vhodnosti navrhované investice posuzuje odborné znalosti klienta: </vt:lpstr>
      <vt:lpstr>Prezentace aplikace PowerPoint</vt:lpstr>
      <vt:lpstr>Poradce navrhuje investiční portfolio s cílem omezit inflační riziko. O co se snaží? </vt:lpstr>
      <vt:lpstr>Prezentace aplikace PowerPoint</vt:lpstr>
      <vt:lpstr>Klient nakonec uvažuje o státních dluhopisech o nominálu 10 000 Kč, s úrokem 1,5 %, výplata 2× ročně a to za cenu 110 %. Požádal investičního poradce o spočítání výnosů. Klientův výnos bude: </vt:lpstr>
      <vt:lpstr>Prezentace aplikace PowerPoint</vt:lpstr>
      <vt:lpstr>Klient se rozhodne a kupuje 5 ks dluhopisů dle zadání předchozí otázky. Celková nákupní cena bude: </vt:lpstr>
      <vt:lpstr>Prezentace aplikace PowerPoint</vt:lpstr>
      <vt:lpstr> Investiční poradce klientovi vysvětlí, že AÚV znamená: </vt:lpstr>
      <vt:lpstr>Prezentace aplikace PowerPoint</vt:lpstr>
      <vt:lpstr>Klient jde za svým investičním poradcem s žádostí o vysvětlení pojmu AÚV a praktickou ukázku výpočtu. Otázka: A na závěr na konkrétním příkladu dluhopisu klientovi ukázat základní výpočet v praxi. Nominální hodnota dluhopisu je 10.000 Kč, kuponová sazba 1 % p. a., kupon vyplácený v roční frekvenci vždy k 1. červnu výše AÚV k 1. lednu tedy je přibližně: </vt:lpstr>
      <vt:lpstr>Prezentace aplikace PowerPoint</vt:lpstr>
      <vt:lpstr>Při první návštěvě jim investiční zprostředkovatel předložil investiční dotazník: </vt:lpstr>
      <vt:lpstr>Prezentace aplikace PowerPoint</vt:lpstr>
      <vt:lpstr>Pan Průměrný (35 let) se poprvé obrátil na svého finančního poradce, vázaného zástupce investičního zprostředkovatele, který poskytuje službu investičního poradenství. Potřebuje s poradcem vyřešit dvě základní věci - nastavení finanční rezervy a zajištění rezervy (ochranu) kapitálu na stáří. Otázka: Pan Průměrný, který půjde do starobního důchodu v 62 letech, by rád jako přilepšení k němu pobíral 10.000 Kč měsíčně. Poradce jej upozorní na vliv 2% inflace.  </vt:lpstr>
      <vt:lpstr>Prezentace aplikace PowerPoint</vt:lpstr>
      <vt:lpstr>Co se ve finanční matematice označuje pojmem "složené úročení"? </vt:lpstr>
      <vt:lpstr>Prezentace aplikace PowerPoint</vt:lpstr>
      <vt:lpstr>Při jinak stejných parametrech úvěru - kterou sazbu zvolíte, pokud chcete minimalizovat náklady na úvěr? </vt:lpstr>
      <vt:lpstr>Prezentace aplikace PowerPoint</vt:lpstr>
      <vt:lpstr>Které tvrzení o jednoduchém úročení je pravdivé? </vt:lpstr>
      <vt:lpstr>Prezentace aplikace PowerPoint</vt:lpstr>
      <vt:lpstr>Spočítejte úroky z úvěru splatné první měsíc, když znáte následující parametry: výše úvěru 100 000 Kč, anuitní splácení, úrokový standard 360/360, úroková sazba 4,8 % p.a., splatnost 6 let, poplatek za zpracování úvěru splatný jednorázově v hotovosti po uzavření úvěrové smlouvy, ale ještě před čerpáním úvěru. </vt:lpstr>
      <vt:lpstr>Prezentace aplikace PowerPoint</vt:lpstr>
      <vt:lpstr>Finanční trh je nedílnou součástí:</vt:lpstr>
      <vt:lpstr>Prezentace aplikace PowerPoint</vt:lpstr>
      <vt:lpstr>Finanční trh slouží k </vt:lpstr>
      <vt:lpstr>Prezentace aplikace PowerPoint</vt:lpstr>
      <vt:lpstr>Mezi typy úročení z níže uvedených možností patří: </vt:lpstr>
      <vt:lpstr>Prezentace aplikace PowerPoint</vt:lpstr>
      <vt:lpstr>Systém pravidelných splátek ve stejné výši se nazývá: </vt:lpstr>
      <vt:lpstr>Prezentace aplikace PowerPoint</vt:lpstr>
      <vt:lpstr>Anuitní splácení je typické pro: </vt:lpstr>
      <vt:lpstr>Prezentace aplikace PowerPoint</vt:lpstr>
      <vt:lpstr>Výše roční leasingové splátky u 5letého leasingu je rovna 300 000 Kč při celkové pořizovací ceně P = 1 200 000 Kč. Leasingový koeficient je roven: </vt:lpstr>
      <vt:lpstr>Prezentace aplikace PowerPoint</vt:lpstr>
      <vt:lpstr>Otázka: Leasingový koeficient u 10letého leasingu je roven LK = 1,40 při pořizovací ceně P = 500 000 Kč. Výše roční splátky bude ve výši: </vt:lpstr>
      <vt:lpstr>Prezentace aplikace PowerPoint</vt:lpstr>
      <vt:lpstr>Roční splátka u 3letého leasingu s nulovým navýšením je rovna 800 000 Kč. Při pořizovací ceně P = 3 000 000 Kč byla akontace ve výši: </vt:lpstr>
      <vt:lpstr>Prezentace aplikace PowerPoint</vt:lpstr>
      <vt:lpstr>Poměr sumy leasingových splátek a pořizovací ceny předmětu leasingu se nazývá: </vt:lpstr>
      <vt:lpstr>Prezentace aplikace PowerPoint</vt:lpstr>
      <vt:lpstr>Současná hodnota částky FV = 384 000 Kč (budoucí hodnota) je pro 4letou investici při úrokové sazbě r = 5 % p. a. a při použití jednoduchého úročení rovna: </vt:lpstr>
      <vt:lpstr>Prezentace aplikace PowerPoint</vt:lpstr>
      <vt:lpstr>Budoucí hodnota 2leté investice ve výši P = 20 000 Kč (současná hodnota) je rovna FV = 22 000. Anualizovaná výnosnost této investice je při použití jednoduchého úročení rovna: </vt:lpstr>
      <vt:lpstr>Prezentace aplikace PowerPoint</vt:lpstr>
      <vt:lpstr>Budoucí hodnota 3leté investice ve výši P = 30 000 Kč (současná hodnota) je rovna FV = 34 000 Kč. Výnosnost této investice je při použití složeného úročení rovna: </vt:lpstr>
      <vt:lpstr>Prezentace aplikace PowerPoint</vt:lpstr>
      <vt:lpstr>V případě úročení běžných bankovních účtů se využívá úročení: </vt:lpstr>
      <vt:lpstr>Prezentace aplikace PowerPoint</vt:lpstr>
      <vt:lpstr>Nejvyššího zhodnocení dosáhne klient při neměnné úrokové sazbě při aplikaci úrokového období: </vt:lpstr>
      <vt:lpstr>Prezentace aplikace PowerPoint</vt:lpstr>
      <vt:lpstr>Za jinak stejných podmínek bude vyšší cílová částka naspořena, budeme-li pravidelně ukládat stejnou částku: </vt:lpstr>
      <vt:lpstr>Prezentace aplikace PowerPoint</vt:lpstr>
      <vt:lpstr>Pro složené úročení je charakteristické úročení: </vt:lpstr>
      <vt:lpstr>Prezentace aplikace PowerPoint</vt:lpstr>
      <vt:lpstr>Je-li v sazebníku uvedeno pojistné 30 Kč na 100 000 Kč pojistné částky, jaké bude pojistné na pojistnou částku 150 000 Kč? </vt:lpstr>
      <vt:lpstr>Prezentace aplikace PowerPoint</vt:lpstr>
      <vt:lpstr> Pro anuitní splácení úvěru je charakteristické: </vt:lpstr>
      <vt:lpstr>Prezentace aplikace PowerPoint</vt:lpstr>
      <vt:lpstr>Hodnota roční procentní sazby nákladů (RPSN) je závislá na: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na TESTY</dc:title>
  <dc:creator>Roman Hlawiczka</dc:creator>
  <cp:lastModifiedBy>Roman Hlawiczka</cp:lastModifiedBy>
  <cp:revision>1</cp:revision>
  <dcterms:created xsi:type="dcterms:W3CDTF">2021-10-25T19:47:00Z</dcterms:created>
  <dcterms:modified xsi:type="dcterms:W3CDTF">2021-10-25T21:24:30Z</dcterms:modified>
</cp:coreProperties>
</file>