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3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7F5437-F602-485C-A357-DB6A59A04C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B96690A-46B0-4DF0-961F-3E529FAB65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784DAB8-8393-4A86-A49F-D9619B09D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79E29-6EF4-418B-BC1D-201D0BEBEFC9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21829CD-3DD4-4F34-8A48-0BC9A73AC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605D285-D15B-448A-B39A-FB467AA06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0CB20-25AF-446C-ADD9-D1C3F7DD6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8495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864151-C05C-404F-AE1E-0444DC8A3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63103C3-49C8-44E1-9EDF-194C9CBB73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62A2FC3-C3F9-468F-B6DD-005F06488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79E29-6EF4-418B-BC1D-201D0BEBEFC9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05F3061-2790-4C1B-8D8A-806DEABA0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4E875D0-5914-4E3A-8C53-398EC232A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0CB20-25AF-446C-ADD9-D1C3F7DD6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3013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BFDD70D-0437-4F1F-B110-FF65D29B0D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821E23F-0E2C-4A81-AD1A-6FB93909F1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F697178-E79D-45C5-A864-9A47BC025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79E29-6EF4-418B-BC1D-201D0BEBEFC9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51E3554-622F-4FDD-B3AB-FABF9006D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E7813A-3492-41AD-8B29-5DE4CA6AD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0CB20-25AF-446C-ADD9-D1C3F7DD6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9025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4D9F38-BC42-4E5A-85FD-F0D035C01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244D16-C76A-43E3-A5BB-B832F72CF6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4C11399-F43A-42EC-95E7-4450BC8CA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79E29-6EF4-418B-BC1D-201D0BEBEFC9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BE23C70-36EB-41D1-97FA-0B499A4FC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F1CA622-1DA6-49A3-A9D2-E97BA698A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0CB20-25AF-446C-ADD9-D1C3F7DD6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4269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0B1157-6976-4AD7-BA5C-2AC1B2E92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D0F4D75-530B-44A0-809A-1340FAD405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DAAB06-C4C1-4431-BEC6-226A56BC5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79E29-6EF4-418B-BC1D-201D0BEBEFC9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75F961-2037-42DB-A2EB-8D4B3765D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34925C-CC83-4344-80EE-A5A796972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0CB20-25AF-446C-ADD9-D1C3F7DD6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7332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5B578A-FF64-46F3-95A0-3968C92F2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10816D-0C5C-43BA-B0E9-EF5F1EB412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9119801-B470-40F5-81A1-7FBC249033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A3FCF81-3D4A-432F-B3E2-DFD9973EE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79E29-6EF4-418B-BC1D-201D0BEBEFC9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B0979CC-0517-47C5-A988-C207578F4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A189ABC-1405-4926-8D55-1F94B773C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0CB20-25AF-446C-ADD9-D1C3F7DD6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9136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B0DB42-F286-4564-8654-E3619AE94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8E12FFC-29EC-404E-AC43-D365960A45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9CC63BC-FB4C-494B-8CD9-2C3B81208E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8E60874-3C79-48B9-A1F2-CA9938CAE8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DDF17AA-EDF5-4A38-A8A3-299ACC60B9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2DE7CCC-8FBD-4B3B-AD28-FD6EA0453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79E29-6EF4-418B-BC1D-201D0BEBEFC9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11F10D6-BF31-4EE5-9C68-DA8B8EA13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75A2C1E-880C-4DF9-9E9D-6CA173A63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0CB20-25AF-446C-ADD9-D1C3F7DD6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223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74D48F-5253-4836-939F-DA3DB167C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A95B972-F96F-4527-9287-8355B5408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79E29-6EF4-418B-BC1D-201D0BEBEFC9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80F9C37-EF1A-47C6-95D9-C6151B0FF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ECCAD26-AFD3-4D5D-884B-EF5B4CB9B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0CB20-25AF-446C-ADD9-D1C3F7DD6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9377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96EE2CB-3362-4676-AE95-32FBCD8EC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79E29-6EF4-418B-BC1D-201D0BEBEFC9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E502CFF-FAA7-42E2-834F-74D4AC847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00CD2EB-3B39-468F-BFCB-3CFFD9599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0CB20-25AF-446C-ADD9-D1C3F7DD6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1275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EB1BB0-FBC5-4B4C-87C3-9CE001886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CD3E5C-DE04-43EC-933B-73BED6BFD7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8845568-4828-494C-97F4-673874716C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955D04D-0CE4-4C89-BA28-76340D700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79E29-6EF4-418B-BC1D-201D0BEBEFC9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5E4A76A-0E21-418D-8067-8C48267FA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F04C08F-27C4-464E-BC9E-2979CBF09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0CB20-25AF-446C-ADD9-D1C3F7DD6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6771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0BA133-2247-4AD0-B0C5-B6C5D69C6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8A21A8A-E587-401E-8D14-B5E035B48E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A19E21E-A1F8-44C1-8AD6-76B42BFD2F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7C2468C-D81D-4C92-ABD5-A8AE4019C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79E29-6EF4-418B-BC1D-201D0BEBEFC9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1A9D138-FC76-421A-93EA-01D7AB986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4330DBE-EFE7-4932-A3C6-002129C79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0CB20-25AF-446C-ADD9-D1C3F7DD6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3366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981CFCA-0D47-4084-B5C8-49090158D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5B12A5E-C67E-4092-91CF-F96924E903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9077C17-BF08-4027-B434-6EC8156B89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79E29-6EF4-418B-BC1D-201D0BEBEFC9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7652B91-83D8-456B-9B4D-4FBE58A3AB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777FEFB-8E2F-48EC-AF63-0128057208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0CB20-25AF-446C-ADD9-D1C3F7DD6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7287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2.karlin.mff.cuni.cz/~portal/fin_mat/?page=urok" TargetMode="External"/><Relationship Id="rId2" Type="http://schemas.openxmlformats.org/officeDocument/2006/relationships/hyperlink" Target="https://www2.karlin.mff.cuni.cz/~portal/fin_mat/?page=jednoduche_uroceni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2.karlin.mff.cuni.cz/~portal/fin_mat/?page=jednoduche_uroceni#obdobi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2.karlin.mff.cuni.cz/~portal/fin_mat/?page=urok" TargetMode="External"/><Relationship Id="rId2" Type="http://schemas.openxmlformats.org/officeDocument/2006/relationships/hyperlink" Target="https://www2.karlin.mff.cuni.cz/~portal/fin_mat/?page=slozene_uroceni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2.karlin.mff.cuni.cz/~portal/fin_mat/?page=urok#doba" TargetMode="External"/><Relationship Id="rId4" Type="http://schemas.openxmlformats.org/officeDocument/2006/relationships/hyperlink" Target="https://www2.karlin.mff.cuni.cz/~portal/fin_mat/?page=jednoduche_uroceni#obdobi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891889-66B0-4923-A5C6-7D45EEF5F9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0C95C9"/>
                </a:solidFill>
                <a:effectLst/>
                <a:latin typeface="Arial" panose="020B0604020202020204" pitchFamily="34" charset="0"/>
              </a:rPr>
              <a:t>Úročení</a:t>
            </a:r>
            <a:br>
              <a:rPr lang="cs-CZ" b="0" i="0" dirty="0">
                <a:solidFill>
                  <a:srgbClr val="0C95C9"/>
                </a:solidFill>
                <a:effectLst/>
                <a:latin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35F786E-D8A6-4949-A201-4C25F26E4F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2.11.2021</a:t>
            </a:r>
          </a:p>
        </p:txBody>
      </p:sp>
    </p:spTree>
    <p:extLst>
      <p:ext uri="{BB962C8B-B14F-4D97-AF65-F5344CB8AC3E}">
        <p14:creationId xmlns:p14="http://schemas.microsoft.com/office/powerpoint/2010/main" val="2645872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F7C0EA-A466-405B-B844-BFB7D7E8D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 descr="Obsah obrázku text&#10;&#10;Popis byl vytvořen automaticky">
            <a:extLst>
              <a:ext uri="{FF2B5EF4-FFF2-40B4-BE49-F238E27FC236}">
                <a16:creationId xmlns:a16="http://schemas.microsoft.com/office/drawing/2014/main" id="{59ECC654-C81A-493B-8801-929F995B1D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0564" y="2282835"/>
            <a:ext cx="6370872" cy="3436918"/>
          </a:xfrm>
        </p:spPr>
      </p:pic>
    </p:spTree>
    <p:extLst>
      <p:ext uri="{BB962C8B-B14F-4D97-AF65-F5344CB8AC3E}">
        <p14:creationId xmlns:p14="http://schemas.microsoft.com/office/powerpoint/2010/main" val="31222538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570EC4-9AED-4737-8C57-3E17F48A1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8010E3-34F5-4518-9F90-17F2EE2A3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SLOŽENÉ ÚROČENÍ</a:t>
            </a:r>
          </a:p>
        </p:txBody>
      </p:sp>
    </p:spTree>
    <p:extLst>
      <p:ext uri="{BB962C8B-B14F-4D97-AF65-F5344CB8AC3E}">
        <p14:creationId xmlns:p14="http://schemas.microsoft.com/office/powerpoint/2010/main" val="7450889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32981D-6663-41E4-BA9A-BA721B460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9AB8CF-FE2B-4AC7-A89D-1BE6CB73C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8D0321C-8C76-484D-BFF5-8736EBA343FB}"/>
              </a:ext>
            </a:extLst>
          </p:cNvPr>
          <p:cNvSpPr txBox="1"/>
          <p:nvPr/>
        </p:nvSpPr>
        <p:spPr>
          <a:xfrm>
            <a:off x="1012054" y="1723059"/>
            <a:ext cx="8129726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b="0" i="0" dirty="0">
                <a:solidFill>
                  <a:srgbClr val="0C95C9"/>
                </a:solidFill>
                <a:effectLst/>
                <a:latin typeface="Arial" panose="020B0604020202020204" pitchFamily="34" charset="0"/>
              </a:rPr>
              <a:t>Složené úročení</a:t>
            </a:r>
            <a:endParaRPr lang="cs-CZ" b="0" i="0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cs-CZ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 předc</a:t>
            </a:r>
            <a:r>
              <a:rPr lang="cs-CZ" b="0" i="0" dirty="0">
                <a:solidFill>
                  <a:srgbClr val="343434"/>
                </a:solidFill>
                <a:effectLst/>
                <a:latin typeface="Arial" panose="020B0604020202020204" pitchFamily="34" charset="0"/>
              </a:rPr>
              <a:t>hozí kapitole jsme se věnovali </a:t>
            </a:r>
            <a:r>
              <a:rPr lang="cs-CZ" b="0" i="0" dirty="0">
                <a:solidFill>
                  <a:srgbClr val="0C95C9"/>
                </a:solidFill>
                <a:effectLst/>
                <a:latin typeface="Arial" panose="020B0604020202020204" pitchFamily="34" charset="0"/>
                <a:hlinkClick r:id="rId2"/>
              </a:rPr>
              <a:t>jednoduchému úročení</a:t>
            </a:r>
            <a:r>
              <a:rPr lang="cs-CZ" b="0" i="0" dirty="0">
                <a:solidFill>
                  <a:srgbClr val="343434"/>
                </a:solidFill>
                <a:effectLst/>
                <a:latin typeface="Arial" panose="020B0604020202020204" pitchFamily="34" charset="0"/>
              </a:rPr>
              <a:t>, v této kapitole se budeme věnovat složenému úročení.</a:t>
            </a:r>
          </a:p>
          <a:p>
            <a:pPr algn="just"/>
            <a:r>
              <a:rPr lang="cs-CZ" b="1" i="0" dirty="0">
                <a:solidFill>
                  <a:srgbClr val="0C95C9"/>
                </a:solidFill>
                <a:effectLst/>
                <a:latin typeface="Arial" panose="020B0604020202020204" pitchFamily="34" charset="0"/>
              </a:rPr>
              <a:t>Definice</a:t>
            </a:r>
          </a:p>
          <a:p>
            <a:pPr algn="just"/>
            <a:r>
              <a:rPr lang="cs-CZ" b="1" i="0" dirty="0">
                <a:solidFill>
                  <a:srgbClr val="343434"/>
                </a:solidFill>
                <a:effectLst/>
                <a:latin typeface="Arial" panose="020B0604020202020204" pitchFamily="34" charset="0"/>
              </a:rPr>
              <a:t>Složené úročení</a:t>
            </a:r>
            <a:r>
              <a:rPr lang="cs-CZ" b="0" i="0" dirty="0">
                <a:solidFill>
                  <a:srgbClr val="343434"/>
                </a:solidFill>
                <a:effectLst/>
                <a:latin typeface="Arial" panose="020B0604020202020204" pitchFamily="34" charset="0"/>
              </a:rPr>
              <a:t> je takový způsob úročení, při kterém se </a:t>
            </a:r>
            <a:r>
              <a:rPr lang="cs-CZ" b="0" i="0" dirty="0">
                <a:solidFill>
                  <a:srgbClr val="0C95C9"/>
                </a:solidFill>
                <a:effectLst/>
                <a:latin typeface="Arial" panose="020B0604020202020204" pitchFamily="34" charset="0"/>
                <a:hlinkClick r:id="rId3"/>
              </a:rPr>
              <a:t>úrok</a:t>
            </a:r>
            <a:r>
              <a:rPr lang="cs-CZ" b="0" i="0" dirty="0">
                <a:solidFill>
                  <a:srgbClr val="343434"/>
                </a:solidFill>
                <a:effectLst/>
                <a:latin typeface="Arial" panose="020B0604020202020204" pitchFamily="34" charset="0"/>
              </a:rPr>
              <a:t> na konci každého </a:t>
            </a:r>
            <a:r>
              <a:rPr lang="cs-CZ" b="0" i="0" dirty="0">
                <a:solidFill>
                  <a:srgbClr val="0C95C9"/>
                </a:solidFill>
                <a:effectLst/>
                <a:latin typeface="Arial" panose="020B0604020202020204" pitchFamily="34" charset="0"/>
                <a:hlinkClick r:id="rId4"/>
              </a:rPr>
              <a:t>úrokovacího období</a:t>
            </a:r>
            <a:r>
              <a:rPr lang="cs-CZ" b="0" i="0" dirty="0">
                <a:solidFill>
                  <a:srgbClr val="343434"/>
                </a:solidFill>
                <a:effectLst/>
                <a:latin typeface="Arial" panose="020B0604020202020204" pitchFamily="34" charset="0"/>
              </a:rPr>
              <a:t> přičítá k již dosažené hodnotě kapitálu a spolu s ním se dále úročí.</a:t>
            </a:r>
          </a:p>
          <a:p>
            <a:pPr algn="just"/>
            <a:r>
              <a:rPr lang="cs-CZ" b="0" i="0" dirty="0">
                <a:solidFill>
                  <a:srgbClr val="343434"/>
                </a:solidFill>
                <a:effectLst/>
                <a:latin typeface="Arial" panose="020B0604020202020204" pitchFamily="34" charset="0"/>
              </a:rPr>
              <a:t>Zkusme vyjít z definice složeného úročení a spočítejme na konkrétním příkladu částky, kterou budeme mít na </a:t>
            </a:r>
            <a:r>
              <a:rPr lang="cs-CZ" b="0" i="0" dirty="0" err="1">
                <a:solidFill>
                  <a:srgbClr val="343434"/>
                </a:solidFill>
                <a:effectLst/>
                <a:latin typeface="Arial" panose="020B0604020202020204" pitchFamily="34" charset="0"/>
              </a:rPr>
              <a:t>účtě</a:t>
            </a:r>
            <a:r>
              <a:rPr lang="cs-CZ" b="0" i="0" dirty="0">
                <a:solidFill>
                  <a:srgbClr val="343434"/>
                </a:solidFill>
                <a:effectLst/>
                <a:latin typeface="Arial" panose="020B0604020202020204" pitchFamily="34" charset="0"/>
              </a:rPr>
              <a:t> po třech letech. Pro zjednodušení situace nebudeme uvažovat daň z úroku a úrokovací období bude rok.</a:t>
            </a:r>
          </a:p>
        </p:txBody>
      </p:sp>
    </p:spTree>
    <p:extLst>
      <p:ext uri="{BB962C8B-B14F-4D97-AF65-F5344CB8AC3E}">
        <p14:creationId xmlns:p14="http://schemas.microsoft.com/office/powerpoint/2010/main" val="23260030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074988-A282-42F8-BBB0-2590A6445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40071D-3E29-479E-8B23-99CF19C852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cs-CZ" b="0" i="0" dirty="0">
                <a:solidFill>
                  <a:srgbClr val="0C95C9"/>
                </a:solidFill>
                <a:effectLst/>
                <a:latin typeface="Arial" panose="020B0604020202020204" pitchFamily="34" charset="0"/>
              </a:rPr>
              <a:t>Příklad</a:t>
            </a:r>
          </a:p>
          <a:p>
            <a:pPr algn="just"/>
            <a:r>
              <a:rPr lang="cs-CZ" b="0" i="0" dirty="0">
                <a:solidFill>
                  <a:srgbClr val="343434"/>
                </a:solidFill>
                <a:effectLst/>
                <a:latin typeface="Arial" panose="020B0604020202020204" pitchFamily="34" charset="0"/>
              </a:rPr>
              <a:t>Na začátku roku 2019 vložíme 1 000 000 Kč na 3 roky na bankovní účet. Banka uvádí roční úrokovou sazbu 1 %, úrokovací období je 1 rok. Úrok se přičítá na konci každého roku k již dosažené částce. Neuvažujme daň z úroku.</a:t>
            </a:r>
            <a:br>
              <a:rPr lang="cs-CZ" b="0" i="0" dirty="0">
                <a:solidFill>
                  <a:srgbClr val="343434"/>
                </a:solidFill>
                <a:effectLst/>
                <a:latin typeface="Arial" panose="020B0604020202020204" pitchFamily="34" charset="0"/>
              </a:rPr>
            </a:br>
            <a:r>
              <a:rPr lang="cs-CZ" b="0" i="0" dirty="0">
                <a:solidFill>
                  <a:srgbClr val="343434"/>
                </a:solidFill>
                <a:effectLst/>
                <a:latin typeface="Arial" panose="020B0604020202020204" pitchFamily="34" charset="0"/>
              </a:rPr>
              <a:t>Jak velká bude výsledná částka na </a:t>
            </a:r>
            <a:r>
              <a:rPr lang="cs-CZ" b="0" i="0" dirty="0" err="1">
                <a:solidFill>
                  <a:srgbClr val="343434"/>
                </a:solidFill>
                <a:effectLst/>
                <a:latin typeface="Arial" panose="020B0604020202020204" pitchFamily="34" charset="0"/>
              </a:rPr>
              <a:t>účtě</a:t>
            </a:r>
            <a:r>
              <a:rPr lang="cs-CZ" b="0" i="0" dirty="0">
                <a:solidFill>
                  <a:srgbClr val="343434"/>
                </a:solidFill>
                <a:effectLst/>
                <a:latin typeface="Arial" panose="020B0604020202020204" pitchFamily="34" charset="0"/>
              </a:rPr>
              <a:t> po třech letech?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04918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D362E4-F3AC-4D1B-934B-78DB4C85A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C0DBF5-39B9-4CE0-AFB7-F45CB815C3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cs-CZ" b="0" i="0" dirty="0">
                <a:solidFill>
                  <a:srgbClr val="0C95C9"/>
                </a:solidFill>
                <a:effectLst/>
                <a:latin typeface="Arial" panose="020B0604020202020204" pitchFamily="34" charset="0"/>
              </a:rPr>
              <a:t>Řešení</a:t>
            </a:r>
          </a:p>
          <a:p>
            <a:pPr algn="just"/>
            <a:r>
              <a:rPr lang="cs-CZ" b="0" i="0" dirty="0">
                <a:solidFill>
                  <a:srgbClr val="343434"/>
                </a:solidFill>
                <a:effectLst/>
                <a:latin typeface="Arial" panose="020B0604020202020204" pitchFamily="34" charset="0"/>
              </a:rPr>
              <a:t>Řešení je uvedeno v tabulce </a:t>
            </a:r>
          </a:p>
          <a:p>
            <a:endParaRPr lang="cs-CZ" dirty="0"/>
          </a:p>
        </p:txBody>
      </p:sp>
      <p:pic>
        <p:nvPicPr>
          <p:cNvPr id="5" name="Obrázek 4" descr="Obsah obrázku stůl&#10;&#10;Popis byl vytvořen automaticky">
            <a:extLst>
              <a:ext uri="{FF2B5EF4-FFF2-40B4-BE49-F238E27FC236}">
                <a16:creationId xmlns:a16="http://schemas.microsoft.com/office/drawing/2014/main" id="{628F3F67-AD70-4DA3-9B79-BA1AD3F1C1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425" y="3141417"/>
            <a:ext cx="6408975" cy="1303133"/>
          </a:xfrm>
          <a:prstGeom prst="rect">
            <a:avLst/>
          </a:prstGeom>
        </p:spPr>
      </p:pic>
      <p:sp>
        <p:nvSpPr>
          <p:cNvPr id="6" name="Rectangle 1">
            <a:extLst>
              <a:ext uri="{FF2B5EF4-FFF2-40B4-BE49-F238E27FC236}">
                <a16:creationId xmlns:a16="http://schemas.microsoft.com/office/drawing/2014/main" id="{11AE5485-A7DE-4B52-8823-8E4C34700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0932" y="4710592"/>
            <a:ext cx="770581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343434"/>
                </a:solidFill>
                <a:effectLst/>
                <a:cs typeface="Arial" panose="020B0604020202020204" pitchFamily="34" charset="0"/>
              </a:rPr>
              <a:t>Na konci roku 2021 (po třech letech) bude výsledný kapitál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343434"/>
                </a:solidFill>
                <a:effectLst/>
                <a:latin typeface="MathJax_Main"/>
                <a:cs typeface="Arial" panose="020B0604020202020204" pitchFamily="34" charset="0"/>
              </a:rPr>
              <a:t>1030301K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343434"/>
                </a:solidFill>
                <a:effectLst/>
                <a:latin typeface="STIXGeneral"/>
                <a:cs typeface="Arial" panose="020B0604020202020204" pitchFamily="34" charset="0"/>
              </a:rPr>
              <a:t>č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343434"/>
                </a:solidFill>
                <a:effectLst/>
                <a:cs typeface="Arial" panose="020B0604020202020204" pitchFamily="34" charset="0"/>
              </a:rPr>
              <a:t>.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343434"/>
                </a:solidFill>
                <a:effectLst/>
                <a:cs typeface="Arial" panose="020B0604020202020204" pitchFamily="34" charset="0"/>
              </a:rPr>
              <a:t>U jednoduchého úročení nám vyšel kapitál po třech letech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343434"/>
                </a:solidFill>
                <a:effectLst/>
                <a:latin typeface="MathJax_Main"/>
                <a:cs typeface="Arial" panose="020B0604020202020204" pitchFamily="34" charset="0"/>
              </a:rPr>
              <a:t>1030000K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343434"/>
                </a:solidFill>
                <a:effectLst/>
                <a:latin typeface="STIXGeneral"/>
                <a:cs typeface="Arial" panose="020B0604020202020204" pitchFamily="34" charset="0"/>
              </a:rPr>
              <a:t>č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5882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DD9B67-25D3-4929-B8B3-FBFD6F79C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2B68A8-8BBF-499C-97B5-95D0AC5744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cs-CZ" b="0" i="0" dirty="0">
                <a:solidFill>
                  <a:srgbClr val="0C95C9"/>
                </a:solidFill>
                <a:effectLst/>
                <a:latin typeface="Arial" panose="020B0604020202020204" pitchFamily="34" charset="0"/>
              </a:rPr>
              <a:t>Odvození vzorce pro složené úročení</a:t>
            </a:r>
          </a:p>
          <a:p>
            <a:pPr algn="just"/>
            <a:r>
              <a:rPr lang="cs-CZ" b="0" i="0" dirty="0">
                <a:solidFill>
                  <a:srgbClr val="343434"/>
                </a:solidFill>
                <a:effectLst/>
                <a:latin typeface="Arial" panose="020B0604020202020204" pitchFamily="34" charset="0"/>
              </a:rPr>
              <a:t>Odvodíme vzorec pro složené úročení. Opět si situaci zjednodušíme a budeme uvažovat roční úrokovací období a nebudeme uvažovat daň z úroku. </a:t>
            </a:r>
          </a:p>
          <a:p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8D9C8C4-4A1A-4920-814D-BAF6025F1F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874" y="4001294"/>
            <a:ext cx="6172735" cy="1196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0978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2F4221-8D07-4B27-8A59-D13E866B3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obsah 5" descr="Obsah obrázku text&#10;&#10;Popis byl vytvořen automaticky">
            <a:extLst>
              <a:ext uri="{FF2B5EF4-FFF2-40B4-BE49-F238E27FC236}">
                <a16:creationId xmlns:a16="http://schemas.microsoft.com/office/drawing/2014/main" id="{B592E4A1-5E17-4B21-8753-F92967E91C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217" y="2174222"/>
            <a:ext cx="8539156" cy="2122570"/>
          </a:xfrm>
        </p:spPr>
      </p:pic>
    </p:spTree>
    <p:extLst>
      <p:ext uri="{BB962C8B-B14F-4D97-AF65-F5344CB8AC3E}">
        <p14:creationId xmlns:p14="http://schemas.microsoft.com/office/powerpoint/2010/main" val="20418686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2EE759-35E1-4A5A-BFEB-AC714D254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Zástupný obsah 6" descr="Obsah obrázku text&#10;&#10;Popis byl vytvořen automaticky">
            <a:extLst>
              <a:ext uri="{FF2B5EF4-FFF2-40B4-BE49-F238E27FC236}">
                <a16:creationId xmlns:a16="http://schemas.microsoft.com/office/drawing/2014/main" id="{9D7BCE39-A135-4F64-938A-DAC01EC037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5805" y="3178262"/>
            <a:ext cx="6340389" cy="1646063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014D5543-4ADD-42A1-BED2-5132410F492F}"/>
              </a:ext>
            </a:extLst>
          </p:cNvPr>
          <p:cNvSpPr txBox="1"/>
          <p:nvPr/>
        </p:nvSpPr>
        <p:spPr>
          <a:xfrm>
            <a:off x="985422" y="2228671"/>
            <a:ext cx="816523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b="0" i="0" dirty="0">
                <a:solidFill>
                  <a:srgbClr val="0C95C9"/>
                </a:solidFill>
                <a:effectLst/>
                <a:latin typeface="Arial" panose="020B0604020202020204" pitchFamily="34" charset="0"/>
              </a:rPr>
              <a:t>Řešení</a:t>
            </a:r>
          </a:p>
          <a:p>
            <a:pPr algn="just"/>
            <a:r>
              <a:rPr lang="cs-CZ" b="0" i="0" dirty="0">
                <a:solidFill>
                  <a:srgbClr val="343434"/>
                </a:solidFill>
                <a:effectLst/>
                <a:latin typeface="Arial" panose="020B0604020202020204" pitchFamily="34" charset="0"/>
              </a:rPr>
              <a:t>Řešení je uvedeno v tabulce</a:t>
            </a:r>
          </a:p>
          <a:p>
            <a:pPr algn="just"/>
            <a:endParaRPr lang="cs-CZ" dirty="0">
              <a:solidFill>
                <a:srgbClr val="343434"/>
              </a:solidFill>
              <a:latin typeface="Arial" panose="020B0604020202020204" pitchFamily="34" charset="0"/>
            </a:endParaRPr>
          </a:p>
          <a:p>
            <a:pPr algn="just"/>
            <a:endParaRPr lang="cs-CZ" b="0" i="0" dirty="0">
              <a:solidFill>
                <a:srgbClr val="343434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3296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185A57-BA59-4178-8548-57F553E44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 descr="Obsah obrázku text&#10;&#10;Popis byl vytvořen automaticky">
            <a:extLst>
              <a:ext uri="{FF2B5EF4-FFF2-40B4-BE49-F238E27FC236}">
                <a16:creationId xmlns:a16="http://schemas.microsoft.com/office/drawing/2014/main" id="{6E9C5A5A-2E28-4700-A4FF-C83FAC41FD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7719" y="2259973"/>
            <a:ext cx="6256562" cy="3482642"/>
          </a:xfrm>
        </p:spPr>
      </p:pic>
    </p:spTree>
    <p:extLst>
      <p:ext uri="{BB962C8B-B14F-4D97-AF65-F5344CB8AC3E}">
        <p14:creationId xmlns:p14="http://schemas.microsoft.com/office/powerpoint/2010/main" val="30845504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712EF9-D275-4396-98AD-CE99A2478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2BD4AB-D75B-4FC3-916E-705CA9CB09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0" dirty="0">
                <a:solidFill>
                  <a:srgbClr val="273884"/>
                </a:solidFill>
                <a:effectLst/>
                <a:latin typeface="Open Sans Semibold" panose="020B0706030804020204" pitchFamily="34" charset="0"/>
              </a:rPr>
              <a:t>Úroková míra znamená:</a:t>
            </a:r>
          </a:p>
          <a:p>
            <a:r>
              <a:rPr lang="cs-CZ" b="1" i="0" dirty="0">
                <a:solidFill>
                  <a:srgbClr val="4BD84B"/>
                </a:solidFill>
                <a:effectLst/>
                <a:latin typeface="Open Sans" panose="020B0606030504020204" pitchFamily="34" charset="0"/>
              </a:rPr>
              <a:t>navýšení zapůjčené částky za stanovené období vyjádřené v procentech</a:t>
            </a:r>
            <a:endParaRPr lang="cs-CZ" b="1" dirty="0">
              <a:solidFill>
                <a:srgbClr val="273884"/>
              </a:solidFill>
              <a:latin typeface="Open Sans Semibold" panose="020B0706030804020204" pitchFamily="34" charset="0"/>
            </a:endParaRPr>
          </a:p>
          <a:p>
            <a:r>
              <a:rPr lang="pl-PL" b="1" i="0" dirty="0">
                <a:solidFill>
                  <a:srgbClr val="4BD84B"/>
                </a:solidFill>
                <a:effectLst/>
                <a:latin typeface="Open Sans" panose="020B0606030504020204" pitchFamily="34" charset="0"/>
              </a:rPr>
              <a:t>úrok vyjádřený v procentech z hodnoty kapitálu</a:t>
            </a:r>
            <a:endParaRPr lang="cs-CZ" b="1" i="0" dirty="0">
              <a:solidFill>
                <a:srgbClr val="273884"/>
              </a:solidFill>
              <a:effectLst/>
              <a:latin typeface="Open Sans Semibold" panose="020B0706030804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2637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F4CD80-504F-455D-A10A-D53E1D62F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E65009-0BE2-4A61-88FD-BA0B201AE9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JEDNODUCHÉ ÚROČENÍ</a:t>
            </a:r>
          </a:p>
        </p:txBody>
      </p:sp>
    </p:spTree>
    <p:extLst>
      <p:ext uri="{BB962C8B-B14F-4D97-AF65-F5344CB8AC3E}">
        <p14:creationId xmlns:p14="http://schemas.microsoft.com/office/powerpoint/2010/main" val="3784916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525FE3-E1D1-4C59-89CC-58E76E342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31D2C1-FFAF-49CB-8A88-31AA96748F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b="0" i="0" dirty="0">
                <a:solidFill>
                  <a:srgbClr val="343434"/>
                </a:solidFill>
                <a:effectLst/>
                <a:latin typeface="Arial" panose="020B0604020202020204" pitchFamily="34" charset="0"/>
              </a:rPr>
              <a:t>Úročení je způsob, jak počítat úroky. Rozlišujeme dva základní typy úročení, </a:t>
            </a:r>
          </a:p>
          <a:p>
            <a:pPr algn="just"/>
            <a:r>
              <a:rPr lang="cs-CZ" b="0" i="0" dirty="0">
                <a:solidFill>
                  <a:srgbClr val="343434"/>
                </a:solidFill>
                <a:effectLst/>
                <a:latin typeface="Arial" panose="020B0604020202020204" pitchFamily="34" charset="0"/>
              </a:rPr>
              <a:t>a to jednoduché a </a:t>
            </a:r>
            <a:r>
              <a:rPr lang="cs-CZ" b="0" i="0" dirty="0">
                <a:solidFill>
                  <a:srgbClr val="0C95C9"/>
                </a:solidFill>
                <a:effectLst/>
                <a:latin typeface="Arial" panose="020B0604020202020204" pitchFamily="34" charset="0"/>
                <a:hlinkClick r:id="rId2"/>
              </a:rPr>
              <a:t>složené</a:t>
            </a:r>
            <a:r>
              <a:rPr lang="cs-CZ" b="0" i="0" dirty="0">
                <a:solidFill>
                  <a:srgbClr val="343434"/>
                </a:solidFill>
                <a:effectLst/>
                <a:latin typeface="Arial" panose="020B0604020202020204" pitchFamily="34" charset="0"/>
              </a:rPr>
              <a:t> úročení.</a:t>
            </a:r>
          </a:p>
          <a:p>
            <a:pPr algn="just"/>
            <a:r>
              <a:rPr lang="cs-CZ" b="0" i="0" dirty="0">
                <a:solidFill>
                  <a:srgbClr val="343434"/>
                </a:solidFill>
                <a:effectLst/>
                <a:latin typeface="Arial" panose="020B0604020202020204" pitchFamily="34" charset="0"/>
              </a:rPr>
              <a:t>Důležité u úročení je časové období, ke kterému se vztahuje výpočet úroku.</a:t>
            </a:r>
          </a:p>
          <a:p>
            <a:pPr algn="just"/>
            <a:r>
              <a:rPr lang="cs-CZ" b="1" i="0" dirty="0">
                <a:solidFill>
                  <a:srgbClr val="0C95C9"/>
                </a:solidFill>
                <a:effectLst/>
                <a:latin typeface="Arial" panose="020B0604020202020204" pitchFamily="34" charset="0"/>
              </a:rPr>
              <a:t>Definice</a:t>
            </a:r>
          </a:p>
          <a:p>
            <a:pPr algn="just"/>
            <a:r>
              <a:rPr lang="cs-CZ" b="1" i="0" dirty="0">
                <a:solidFill>
                  <a:srgbClr val="343434"/>
                </a:solidFill>
                <a:effectLst/>
                <a:latin typeface="Arial" panose="020B0604020202020204" pitchFamily="34" charset="0"/>
              </a:rPr>
              <a:t>Úrokovací období</a:t>
            </a:r>
            <a:r>
              <a:rPr lang="cs-CZ" b="0" i="0" dirty="0">
                <a:solidFill>
                  <a:srgbClr val="343434"/>
                </a:solidFill>
                <a:effectLst/>
                <a:latin typeface="Arial" panose="020B0604020202020204" pitchFamily="34" charset="0"/>
              </a:rPr>
              <a:t> je časový úsek mezi dvěma bezprostředně po sobě následujícími úročeními. Úrokovací období může být roční, pololetní, čtvrtletní, měsíční, denní, ...</a:t>
            </a:r>
          </a:p>
          <a:p>
            <a:pPr algn="just"/>
            <a:r>
              <a:rPr lang="cs-CZ" b="1" i="0" dirty="0">
                <a:solidFill>
                  <a:srgbClr val="0C95C9"/>
                </a:solidFill>
                <a:effectLst/>
                <a:latin typeface="Arial" panose="020B0604020202020204" pitchFamily="34" charset="0"/>
              </a:rPr>
              <a:t>Definice</a:t>
            </a:r>
          </a:p>
          <a:p>
            <a:pPr algn="just"/>
            <a:r>
              <a:rPr lang="cs-CZ" b="1" i="0" dirty="0">
                <a:solidFill>
                  <a:srgbClr val="343434"/>
                </a:solidFill>
                <a:effectLst/>
                <a:latin typeface="Arial" panose="020B0604020202020204" pitchFamily="34" charset="0"/>
              </a:rPr>
              <a:t>Jednoduché úročení</a:t>
            </a:r>
            <a:r>
              <a:rPr lang="cs-CZ" b="0" i="0" dirty="0">
                <a:solidFill>
                  <a:srgbClr val="343434"/>
                </a:solidFill>
                <a:effectLst/>
                <a:latin typeface="Arial" panose="020B0604020202020204" pitchFamily="34" charset="0"/>
              </a:rPr>
              <a:t> je takový způsob úročení, při kterém se </a:t>
            </a:r>
            <a:r>
              <a:rPr lang="cs-CZ" b="0" i="0" dirty="0">
                <a:solidFill>
                  <a:srgbClr val="0C95C9"/>
                </a:solidFill>
                <a:effectLst/>
                <a:latin typeface="Arial" panose="020B0604020202020204" pitchFamily="34" charset="0"/>
                <a:hlinkClick r:id="rId3"/>
              </a:rPr>
              <a:t>úrok</a:t>
            </a:r>
            <a:r>
              <a:rPr lang="cs-CZ" b="0" i="0" dirty="0">
                <a:solidFill>
                  <a:srgbClr val="343434"/>
                </a:solidFill>
                <a:effectLst/>
                <a:latin typeface="Arial" panose="020B0604020202020204" pitchFamily="34" charset="0"/>
              </a:rPr>
              <a:t> na konci každého </a:t>
            </a:r>
            <a:r>
              <a:rPr lang="cs-CZ" b="0" i="0" dirty="0">
                <a:solidFill>
                  <a:srgbClr val="0C95C9"/>
                </a:solidFill>
                <a:effectLst/>
                <a:latin typeface="Arial" panose="020B0604020202020204" pitchFamily="34" charset="0"/>
                <a:hlinkClick r:id="rId4"/>
              </a:rPr>
              <a:t>úrokovacího období</a:t>
            </a:r>
            <a:r>
              <a:rPr lang="cs-CZ" b="0" i="0" dirty="0">
                <a:solidFill>
                  <a:srgbClr val="343434"/>
                </a:solidFill>
                <a:effectLst/>
                <a:latin typeface="Arial" panose="020B0604020202020204" pitchFamily="34" charset="0"/>
              </a:rPr>
              <a:t> počítá z počátečního kapitálu.</a:t>
            </a:r>
          </a:p>
          <a:p>
            <a:pPr algn="just"/>
            <a:r>
              <a:rPr lang="cs-CZ" b="1" i="0" dirty="0">
                <a:solidFill>
                  <a:srgbClr val="4E4E4E"/>
                </a:solidFill>
                <a:effectLst/>
                <a:latin typeface="Arial" panose="020B0604020202020204" pitchFamily="34" charset="0"/>
              </a:rPr>
              <a:t>Poznámka</a:t>
            </a:r>
          </a:p>
          <a:p>
            <a:pPr algn="just"/>
            <a:r>
              <a:rPr lang="cs-CZ" b="0" i="0" dirty="0">
                <a:solidFill>
                  <a:srgbClr val="343434"/>
                </a:solidFill>
                <a:effectLst/>
                <a:latin typeface="Arial" panose="020B0604020202020204" pitchFamily="34" charset="0"/>
              </a:rPr>
              <a:t>Pokud </a:t>
            </a:r>
            <a:r>
              <a:rPr lang="cs-CZ" b="0" i="0" dirty="0">
                <a:solidFill>
                  <a:srgbClr val="0C95C9"/>
                </a:solidFill>
                <a:effectLst/>
                <a:latin typeface="Arial" panose="020B0604020202020204" pitchFamily="34" charset="0"/>
                <a:hlinkClick r:id="rId5"/>
              </a:rPr>
              <a:t>úrokovací doba</a:t>
            </a:r>
            <a:r>
              <a:rPr lang="cs-CZ" b="0" i="0" dirty="0">
                <a:solidFill>
                  <a:srgbClr val="343434"/>
                </a:solidFill>
                <a:effectLst/>
                <a:latin typeface="Arial" panose="020B0604020202020204" pitchFamily="34" charset="0"/>
              </a:rPr>
              <a:t> není dělitelná beze zbytku úrokovacím obdobím, pak na zbylé necelé období použijeme některý ze </a:t>
            </a:r>
            <a:r>
              <a:rPr lang="cs-CZ" b="0" i="0" dirty="0">
                <a:solidFill>
                  <a:srgbClr val="0C95C9"/>
                </a:solidFill>
                <a:effectLst/>
                <a:latin typeface="Arial" panose="020B0604020202020204" pitchFamily="34" charset="0"/>
                <a:hlinkClick r:id="rId5"/>
              </a:rPr>
              <a:t>standardů</a:t>
            </a:r>
            <a:r>
              <a:rPr lang="cs-CZ" b="0" i="0" dirty="0">
                <a:solidFill>
                  <a:srgbClr val="343434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1613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6F08E0-5153-4211-BD55-8A1FF1CE5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A52ACF-9E6E-4DEA-9B96-CB5556123E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b="0" i="0" dirty="0">
                <a:solidFill>
                  <a:srgbClr val="343434"/>
                </a:solidFill>
                <a:effectLst/>
                <a:latin typeface="Arial" panose="020B0604020202020204" pitchFamily="34" charset="0"/>
              </a:rPr>
              <a:t>Zkusme vyjít z definice jednoduchého úročení a spočítejme na konkrétním příkladu částku, kterou budeme mít po třech letech. Pro zjednodušení situace nebudeme uvažovat daň z úroku a úrokovací období je rok.</a:t>
            </a:r>
          </a:p>
          <a:p>
            <a:pPr algn="l"/>
            <a:r>
              <a:rPr lang="cs-CZ" b="0" i="0" dirty="0">
                <a:solidFill>
                  <a:srgbClr val="0C95C9"/>
                </a:solidFill>
                <a:effectLst/>
                <a:latin typeface="Arial" panose="020B0604020202020204" pitchFamily="34" charset="0"/>
              </a:rPr>
              <a:t>Příklad</a:t>
            </a:r>
          </a:p>
          <a:p>
            <a:pPr algn="just"/>
            <a:r>
              <a:rPr lang="cs-CZ" b="0" i="0" dirty="0">
                <a:solidFill>
                  <a:srgbClr val="343434"/>
                </a:solidFill>
                <a:effectLst/>
                <a:latin typeface="Arial" panose="020B0604020202020204" pitchFamily="34" charset="0"/>
              </a:rPr>
              <a:t>Na začátku roku 2019 vložíme 1 000 000 Kč na 3 roky na bankovní účet. Banka uvádí roční úrokovou sazbu 1 %, úrokovací období je rok. Banka používá jednoduché úročení. Neuvažujme daň z úroku.</a:t>
            </a:r>
            <a:br>
              <a:rPr lang="cs-CZ" b="0" i="0" dirty="0">
                <a:solidFill>
                  <a:srgbClr val="343434"/>
                </a:solidFill>
                <a:effectLst/>
                <a:latin typeface="Arial" panose="020B0604020202020204" pitchFamily="34" charset="0"/>
              </a:rPr>
            </a:br>
            <a:r>
              <a:rPr lang="cs-CZ" b="0" i="0" dirty="0">
                <a:solidFill>
                  <a:srgbClr val="343434"/>
                </a:solidFill>
                <a:effectLst/>
                <a:latin typeface="Arial" panose="020B0604020202020204" pitchFamily="34" charset="0"/>
              </a:rPr>
              <a:t>Jak velká bude výsledná naspořená částka po třech letech?</a:t>
            </a:r>
          </a:p>
          <a:p>
            <a:pPr algn="l"/>
            <a:r>
              <a:rPr lang="cs-CZ" b="0" i="0" dirty="0">
                <a:solidFill>
                  <a:srgbClr val="0C95C9"/>
                </a:solidFill>
                <a:effectLst/>
                <a:latin typeface="Arial" panose="020B0604020202020204" pitchFamily="34" charset="0"/>
              </a:rPr>
              <a:t>Řešení</a:t>
            </a:r>
          </a:p>
          <a:p>
            <a:pPr algn="just"/>
            <a:r>
              <a:rPr lang="cs-CZ" b="0" i="0" dirty="0">
                <a:solidFill>
                  <a:srgbClr val="343434"/>
                </a:solidFill>
                <a:effectLst/>
                <a:latin typeface="Arial" panose="020B0604020202020204" pitchFamily="34" charset="0"/>
              </a:rPr>
              <a:t>Řešení je uvedeno v tabulce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451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9AB7C0-A807-4632-B8DE-C91D4CF5C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 descr="Obsah obrázku stůl&#10;&#10;Popis byl vytvořen automaticky">
            <a:extLst>
              <a:ext uri="{FF2B5EF4-FFF2-40B4-BE49-F238E27FC236}">
                <a16:creationId xmlns:a16="http://schemas.microsoft.com/office/drawing/2014/main" id="{1D3FC016-A4AB-461E-8272-2F48D00B4B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6039" y="2752078"/>
            <a:ext cx="9410330" cy="2743200"/>
          </a:xfrm>
        </p:spPr>
      </p:pic>
    </p:spTree>
    <p:extLst>
      <p:ext uri="{BB962C8B-B14F-4D97-AF65-F5344CB8AC3E}">
        <p14:creationId xmlns:p14="http://schemas.microsoft.com/office/powerpoint/2010/main" val="3149977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8571C6-BA11-45DD-9253-3B518D061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B6B3D698-8895-4522-AF9A-18C5C28702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8701" y="2393334"/>
            <a:ext cx="5974598" cy="3215919"/>
          </a:xfrm>
        </p:spPr>
      </p:pic>
    </p:spTree>
    <p:extLst>
      <p:ext uri="{BB962C8B-B14F-4D97-AF65-F5344CB8AC3E}">
        <p14:creationId xmlns:p14="http://schemas.microsoft.com/office/powerpoint/2010/main" val="2447555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CC8B33-3D73-4C77-867C-393F42BF0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02835F-6CC1-4C6F-A5D3-C9A9D27D87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cs-CZ" b="0" i="0" dirty="0">
                <a:solidFill>
                  <a:srgbClr val="0C95C9"/>
                </a:solidFill>
                <a:effectLst/>
                <a:latin typeface="Arial" panose="020B0604020202020204" pitchFamily="34" charset="0"/>
              </a:rPr>
              <a:t>Odvození vzorce pro jednoduché úročení</a:t>
            </a:r>
          </a:p>
          <a:p>
            <a:pPr algn="just"/>
            <a:r>
              <a:rPr lang="cs-CZ" b="0" i="0" dirty="0">
                <a:solidFill>
                  <a:srgbClr val="343434"/>
                </a:solidFill>
                <a:effectLst/>
                <a:latin typeface="Arial" panose="020B0604020202020204" pitchFamily="34" charset="0"/>
              </a:rPr>
              <a:t>Nyní si odvodíme vzorec pro jednoduché úročení. Opět si situaci zjednodušíme a budeme uvažovat roční úrokovací období a nebudeme počítat s daní z úroku.</a:t>
            </a:r>
          </a:p>
          <a:p>
            <a:endParaRPr lang="cs-CZ" dirty="0"/>
          </a:p>
        </p:txBody>
      </p:sp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86A6C911-0B5E-402B-A5B0-99F1E21803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167" y="4001294"/>
            <a:ext cx="7330666" cy="2310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681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D7FA82-B921-4AEE-959E-621849F34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8" name="Zástupný obsah 7" descr="Obsah obrázku text&#10;&#10;Popis byl vytvořen automaticky">
            <a:extLst>
              <a:ext uri="{FF2B5EF4-FFF2-40B4-BE49-F238E27FC236}">
                <a16:creationId xmlns:a16="http://schemas.microsoft.com/office/drawing/2014/main" id="{D63F095B-8616-4602-9132-F007B9AE92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969" y="2308194"/>
            <a:ext cx="8583949" cy="2257029"/>
          </a:xfrm>
        </p:spPr>
      </p:pic>
    </p:spTree>
    <p:extLst>
      <p:ext uri="{BB962C8B-B14F-4D97-AF65-F5344CB8AC3E}">
        <p14:creationId xmlns:p14="http://schemas.microsoft.com/office/powerpoint/2010/main" val="2753848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430BAA-AACF-41CC-89DE-978AC8E37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Zástupný obsah 6" descr="Obsah obrázku stůl&#10;&#10;Popis byl vytvořen automaticky">
            <a:extLst>
              <a:ext uri="{FF2B5EF4-FFF2-40B4-BE49-F238E27FC236}">
                <a16:creationId xmlns:a16="http://schemas.microsoft.com/office/drawing/2014/main" id="{A65C10BA-EC41-4B99-92D2-B0DAE42F35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5805" y="3128728"/>
            <a:ext cx="6340389" cy="174513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1735BD66-DD68-4540-BE15-8B970464205E}"/>
              </a:ext>
            </a:extLst>
          </p:cNvPr>
          <p:cNvSpPr txBox="1"/>
          <p:nvPr/>
        </p:nvSpPr>
        <p:spPr>
          <a:xfrm>
            <a:off x="2201662" y="2060489"/>
            <a:ext cx="804094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b="0" i="0" dirty="0">
                <a:solidFill>
                  <a:srgbClr val="0C95C9"/>
                </a:solidFill>
                <a:effectLst/>
                <a:latin typeface="Arial" panose="020B0604020202020204" pitchFamily="34" charset="0"/>
              </a:rPr>
              <a:t>Řešení</a:t>
            </a:r>
          </a:p>
          <a:p>
            <a:pPr algn="just"/>
            <a:r>
              <a:rPr lang="cs-CZ" b="0" i="0" dirty="0">
                <a:solidFill>
                  <a:srgbClr val="343434"/>
                </a:solidFill>
                <a:effectLst/>
                <a:latin typeface="Arial" panose="020B0604020202020204" pitchFamily="34" charset="0"/>
              </a:rPr>
              <a:t>Řešení je uvedeno v tabulce</a:t>
            </a:r>
          </a:p>
          <a:p>
            <a:pPr algn="just"/>
            <a:endParaRPr lang="cs-CZ" dirty="0">
              <a:solidFill>
                <a:srgbClr val="343434"/>
              </a:solidFill>
              <a:latin typeface="Arial" panose="020B0604020202020204" pitchFamily="34" charset="0"/>
            </a:endParaRPr>
          </a:p>
          <a:p>
            <a:pPr algn="just"/>
            <a:endParaRPr lang="cs-CZ" b="0" i="0" dirty="0">
              <a:solidFill>
                <a:srgbClr val="343434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2853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472</Words>
  <Application>Microsoft Office PowerPoint</Application>
  <PresentationFormat>Širokoúhlá obrazovka</PresentationFormat>
  <Paragraphs>41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7" baseType="lpstr">
      <vt:lpstr>Arial</vt:lpstr>
      <vt:lpstr>Calibri</vt:lpstr>
      <vt:lpstr>Calibri Light</vt:lpstr>
      <vt:lpstr>MathJax_Main</vt:lpstr>
      <vt:lpstr>Open Sans</vt:lpstr>
      <vt:lpstr>Open Sans Semibold</vt:lpstr>
      <vt:lpstr>STIXGeneral</vt:lpstr>
      <vt:lpstr>Motiv Office</vt:lpstr>
      <vt:lpstr>Úročení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Úročení </dc:title>
  <dc:creator>Roman Hlawiczka</dc:creator>
  <cp:lastModifiedBy>Roman Hlawiczka</cp:lastModifiedBy>
  <cp:revision>1</cp:revision>
  <dcterms:created xsi:type="dcterms:W3CDTF">2021-11-01T21:00:35Z</dcterms:created>
  <dcterms:modified xsi:type="dcterms:W3CDTF">2021-11-01T21:28:16Z</dcterms:modified>
</cp:coreProperties>
</file>