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78" r:id="rId2"/>
    <p:sldId id="258" r:id="rId3"/>
    <p:sldId id="257" r:id="rId4"/>
    <p:sldId id="280" r:id="rId5"/>
    <p:sldId id="281" r:id="rId6"/>
    <p:sldId id="279" r:id="rId7"/>
    <p:sldId id="282" r:id="rId8"/>
    <p:sldId id="260" r:id="rId9"/>
    <p:sldId id="270" r:id="rId10"/>
    <p:sldId id="272" r:id="rId11"/>
    <p:sldId id="284" r:id="rId12"/>
    <p:sldId id="285" r:id="rId13"/>
    <p:sldId id="287" r:id="rId14"/>
    <p:sldId id="290" r:id="rId15"/>
    <p:sldId id="293" r:id="rId16"/>
    <p:sldId id="297" r:id="rId17"/>
    <p:sldId id="299" r:id="rId18"/>
    <p:sldId id="300" r:id="rId19"/>
    <p:sldId id="301" r:id="rId20"/>
    <p:sldId id="303" r:id="rId21"/>
    <p:sldId id="304" r:id="rId22"/>
    <p:sldId id="305" r:id="rId23"/>
    <p:sldId id="306" r:id="rId24"/>
    <p:sldId id="307" r:id="rId25"/>
    <p:sldId id="312" r:id="rId26"/>
    <p:sldId id="314" r:id="rId27"/>
    <p:sldId id="316" r:id="rId28"/>
    <p:sldId id="318" r:id="rId29"/>
    <p:sldId id="320" r:id="rId30"/>
    <p:sldId id="321" r:id="rId31"/>
    <p:sldId id="322" r:id="rId32"/>
    <p:sldId id="323" r:id="rId33"/>
    <p:sldId id="326" r:id="rId34"/>
    <p:sldId id="327" r:id="rId35"/>
    <p:sldId id="329" r:id="rId36"/>
    <p:sldId id="330" r:id="rId37"/>
    <p:sldId id="332" r:id="rId38"/>
    <p:sldId id="333" r:id="rId39"/>
    <p:sldId id="334" r:id="rId40"/>
    <p:sldId id="335" r:id="rId41"/>
    <p:sldId id="336" r:id="rId42"/>
    <p:sldId id="337" r:id="rId43"/>
    <p:sldId id="276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kova" initials="r" lastIdx="1" clrIdx="0">
    <p:extLst>
      <p:ext uri="{19B8F6BF-5375-455C-9EA6-DF929625EA0E}">
        <p15:presenceInfo xmlns:p15="http://schemas.microsoft.com/office/powerpoint/2012/main" userId="repk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30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805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7893B-795C-4538-A213-F3D354D9CAF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E7CF-4406-4D41-90F4-FA71314AD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7E7CF-4406-4D41-90F4-FA71314AD2B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92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91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759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7E7CF-4406-4D41-90F4-FA71314AD2B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61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470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29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5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9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1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973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4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6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54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5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0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92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39F4-9EA3-4A24-AB7D-61B39F758927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9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1508787"/>
            <a:ext cx="7488832" cy="3785108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Složené, smíšené a spojité úročení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Nominální a reálná úroková míra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Spoření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7920843" y="4738255"/>
            <a:ext cx="4042186" cy="176308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FIU/BKFPM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48026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/>
              <a:t>3. </a:t>
            </a:r>
            <a:r>
              <a:rPr lang="cs-CZ" sz="2400" dirty="0"/>
              <a:t>Podnikatel dluží bance 200 000 Kč splatných za rok a 300 000 Kč splatných za 2 roky. Disponuje dostatečným obnosem, který není schopen lépe investovat, proto okamžitě vyrovná dluh. Kolik zaplatí, jestliže banka účtuje 15 % úrokovou sazbu s půlročním úročením a dovoluje předčasně splácet bez sankcí?</a:t>
            </a:r>
            <a:r>
              <a:rPr lang="cs-CZ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7855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Smíšené úročení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27381" y="1412776"/>
            <a:ext cx="11329259" cy="489654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Kombinace složeného a jednoduchého úročení.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Smíšené úročení se používá při uložení kapitálu na dobu, kterou nelze vyjádřit jako celý počet úrokových období.</a:t>
            </a:r>
          </a:p>
          <a:p>
            <a:pPr algn="just"/>
            <a:r>
              <a:rPr lang="cs-CZ" dirty="0"/>
              <a:t>Jde o kombinaci jednoduchého a složeného úročení, protože během jednoho úrokového období je pro vkladatele výhodnější jednoduché úročení a při uložení na více období zase složené úročení.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 praxi se běžně stává, že kapitál je úročen po neúplný počet úrokovacích období. </a:t>
            </a:r>
          </a:p>
          <a:p>
            <a:pPr lvl="1" algn="just"/>
            <a:r>
              <a:rPr lang="cs-CZ" dirty="0"/>
              <a:t>V takovém případě pro celý ukončený počet úrokovacích období použijeme složené úročení, pro poslední, neúplné, úrokovací období použijeme jednoduché úročení. </a:t>
            </a:r>
          </a:p>
          <a:p>
            <a:pPr lvl="1" algn="just"/>
            <a:r>
              <a:rPr lang="cs-CZ" dirty="0"/>
              <a:t>Například kapitál máme uložen po dobu 5 let a 3 měsíce, úroky jsou připisovány ročně, takže po dobu 5 let úročíme pomocí složeného úročení a po dobu 3 měsíců pomocí jednoduchého úročení.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897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769" y="548680"/>
            <a:ext cx="11809312" cy="48965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667" dirty="0"/>
          </a:p>
          <a:p>
            <a:pPr>
              <a:buClr>
                <a:srgbClr val="307871"/>
              </a:buClr>
            </a:pPr>
            <a:endParaRPr lang="cs-CZ" sz="2667" dirty="0"/>
          </a:p>
          <a:p>
            <a:pPr>
              <a:buClr>
                <a:srgbClr val="307871"/>
              </a:buClr>
            </a:pPr>
            <a:endParaRPr lang="cs-CZ" sz="1867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83366" y="6309320"/>
            <a:ext cx="11425269" cy="38404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dirty="0">
                <a:solidFill>
                  <a:srgbClr val="307871"/>
                </a:solidFill>
                <a:latin typeface="Enriqueta" panose="02000000000000000000" pitchFamily="2" charset="0"/>
              </a:rPr>
              <a:t>Smíšené úročení</a:t>
            </a:r>
          </a:p>
          <a:p>
            <a:pPr marL="0" indent="0" algn="ctr">
              <a:buNone/>
            </a:pPr>
            <a:endParaRPr lang="cs-CZ" sz="16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431371" y="356660"/>
                <a:ext cx="11529539" cy="5962041"/>
              </a:xfrm>
              <a:prstGeom prst="rect">
                <a:avLst/>
              </a:prstGeom>
            </p:spPr>
            <p:txBody>
              <a:bodyPr>
                <a:normAutofit fontScale="55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6800" dirty="0"/>
                  <a:t>Vzorec:</a:t>
                </a:r>
              </a:p>
              <a:p>
                <a:endParaRPr lang="cs-CZ" sz="4267" dirty="0"/>
              </a:p>
              <a:p>
                <a:endParaRPr lang="cs-CZ" sz="4267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61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6133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61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6133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6133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613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6133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6133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6133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6133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d>
                                    <m:dPr>
                                      <m:ctrlPr>
                                        <a:rPr lang="en-US" sz="6133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6133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cs-CZ" sz="6133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cs-CZ" sz="6133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6133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6133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6133" i="1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en-US" sz="613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6133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6133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en-US" sz="6133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6133" i="1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cs-CZ" sz="6133" dirty="0"/>
              </a:p>
              <a:p>
                <a:endParaRPr lang="cs-CZ" sz="4267" dirty="0"/>
              </a:p>
              <a:p>
                <a:endParaRPr lang="cs-CZ" sz="4267" dirty="0"/>
              </a:p>
              <a:p>
                <a:pPr marL="0" indent="0">
                  <a:buNone/>
                </a:pPr>
                <a:r>
                  <a:rPr lang="cs-CZ" sz="4267" dirty="0" err="1"/>
                  <a:t>C</a:t>
                </a:r>
                <a:r>
                  <a:rPr lang="cs-CZ" sz="4267" baseline="-25000" dirty="0" err="1"/>
                  <a:t>n</a:t>
                </a:r>
                <a:r>
                  <a:rPr lang="cs-CZ" sz="4267" dirty="0"/>
                  <a:t> – budoucí hodnota kapitálu, splatná částka</a:t>
                </a:r>
              </a:p>
              <a:p>
                <a:pPr marL="0" indent="0">
                  <a:buNone/>
                </a:pPr>
                <a:r>
                  <a:rPr lang="cs-CZ" sz="4267" dirty="0"/>
                  <a:t>C</a:t>
                </a:r>
                <a:r>
                  <a:rPr lang="cs-CZ" sz="4267" baseline="-25000" dirty="0"/>
                  <a:t>0</a:t>
                </a:r>
                <a:r>
                  <a:rPr lang="cs-CZ" sz="4267" dirty="0"/>
                  <a:t> – současná hodnota kapitálu, jistina</a:t>
                </a:r>
              </a:p>
              <a:p>
                <a:pPr marL="0" indent="0">
                  <a:buNone/>
                </a:pPr>
                <a:r>
                  <a:rPr lang="cs-CZ" sz="4267" dirty="0"/>
                  <a:t>i – úroková sazba</a:t>
                </a:r>
              </a:p>
              <a:p>
                <a:pPr marL="0" indent="0">
                  <a:buNone/>
                </a:pPr>
                <a:r>
                  <a:rPr lang="cs-CZ" sz="4267" dirty="0"/>
                  <a:t>d – srážková daň z úroků</a:t>
                </a:r>
              </a:p>
              <a:p>
                <a:pPr marL="0" indent="0">
                  <a:buNone/>
                </a:pPr>
                <a:r>
                  <a:rPr lang="cs-CZ" sz="4267" dirty="0"/>
                  <a:t>n – počet celých úrokových období, po které byl kapitál uložen</a:t>
                </a:r>
              </a:p>
              <a:p>
                <a:pPr marL="0" indent="0">
                  <a:buNone/>
                </a:pPr>
                <a:r>
                  <a:rPr lang="cs-CZ" sz="4267" dirty="0"/>
                  <a:t>m – frekvence úročení</a:t>
                </a:r>
              </a:p>
              <a:p>
                <a:pPr marL="0" indent="0">
                  <a:buNone/>
                </a:pPr>
                <a:r>
                  <a:rPr lang="cs-CZ" sz="4267" dirty="0"/>
                  <a:t>l – zbytková doba uložení</a:t>
                </a:r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71" y="356660"/>
                <a:ext cx="11529539" cy="5962041"/>
              </a:xfrm>
              <a:prstGeom prst="rect">
                <a:avLst/>
              </a:prstGeom>
              <a:blipFill>
                <a:blip r:embed="rId3"/>
                <a:stretch>
                  <a:fillRect l="-1692" t="-31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8917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6252" y="1335505"/>
            <a:ext cx="11856397" cy="5357859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667" dirty="0"/>
              <a:t>1. Vložili jsme do banky 175 000 Kč. Kolik Kč budeme mít na účtu za 2 roky a 11 měsíců při úrokové sazbě 2 % </a:t>
            </a:r>
            <a:r>
              <a:rPr lang="cs-CZ" sz="2667" dirty="0" err="1"/>
              <a:t>p.a</a:t>
            </a:r>
            <a:r>
              <a:rPr lang="cs-CZ" sz="2667" dirty="0"/>
              <a:t>.? Úroky jsou připisovány každé pololetí. </a:t>
            </a:r>
          </a:p>
        </p:txBody>
      </p:sp>
    </p:spTree>
    <p:extLst>
      <p:ext uri="{BB962C8B-B14F-4D97-AF65-F5344CB8AC3E}">
        <p14:creationId xmlns:p14="http://schemas.microsoft.com/office/powerpoint/2010/main" val="112902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1600"/>
            <a:ext cx="12048661" cy="3209529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667" dirty="0"/>
              <a:t>2. Jaká je doba splatnosti kapitálu, když jeho počáteční hodnota byla  13 000 Kč a v době splatnosti máme obdržet 13 799,76 Kč při úrokové sazbě 2 % </a:t>
            </a:r>
            <a:r>
              <a:rPr lang="cs-CZ" sz="2667" dirty="0" err="1"/>
              <a:t>p.a</a:t>
            </a:r>
            <a:r>
              <a:rPr lang="cs-CZ" sz="2667" dirty="0"/>
              <a:t>. a pololetním polhůtním úročení? </a:t>
            </a:r>
          </a:p>
          <a:p>
            <a:pPr marL="0" indent="0" algn="just">
              <a:buNone/>
            </a:pPr>
            <a:r>
              <a:rPr lang="cs-CZ" sz="2667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6431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339" y="1412776"/>
            <a:ext cx="11809312" cy="3744416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533" dirty="0"/>
              <a:t>3. Kolik Kč musíme dnes uložit na účet, abychom za 7 let a 8 měsíců měli k dispozici 135 000 Kč? Banka úročí při úrokové sazbě 2,05 % </a:t>
            </a:r>
            <a:r>
              <a:rPr lang="cs-CZ" sz="2533" dirty="0" err="1"/>
              <a:t>p.a</a:t>
            </a:r>
            <a:r>
              <a:rPr lang="cs-CZ" sz="2533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9633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407695"/>
            <a:ext cx="11952651" cy="5348606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667" dirty="0"/>
              <a:t>4. Máme možnost dnes investovat do cenného papíru částku 3 200 Kč, přičemž za 3 roky získáme z tohoto cenného papíru částku 4 000 Kč. Je to výhodná investice, když si jinak můžeme peníze uložit do banky na účet s úrokovou sazbu 3,4 % </a:t>
            </a:r>
            <a:r>
              <a:rPr lang="cs-CZ" sz="2667" dirty="0" err="1"/>
              <a:t>p.a</a:t>
            </a:r>
            <a:r>
              <a:rPr lang="cs-CZ" sz="2667" dirty="0"/>
              <a:t>.? </a:t>
            </a:r>
          </a:p>
        </p:txBody>
      </p:sp>
    </p:spTree>
    <p:extLst>
      <p:ext uri="{BB962C8B-B14F-4D97-AF65-F5344CB8AC3E}">
        <p14:creationId xmlns:p14="http://schemas.microsoft.com/office/powerpoint/2010/main" val="3337373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306E71"/>
                </a:solidFill>
              </a:rPr>
              <a:t>Spojité úročení – úroková intenzita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39350" y="1412776"/>
                <a:ext cx="11137237" cy="4800533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5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5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5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3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5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5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5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5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35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35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5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35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3500" dirty="0"/>
              </a:p>
              <a:p>
                <a:endParaRPr lang="cs-CZ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2600" dirty="0"/>
                  <a:t> - budoucí hodnota kapitálu, splatná částka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600" dirty="0"/>
                  <a:t> - současná hodnota kapitálu, jistina</a:t>
                </a:r>
              </a:p>
              <a:p>
                <a:r>
                  <a:rPr lang="cs-CZ" sz="2600" dirty="0"/>
                  <a:t>i – roční úroková sazba (sazba </a:t>
                </a:r>
                <a:r>
                  <a:rPr lang="cs-CZ" sz="2600" dirty="0" err="1"/>
                  <a:t>p.a</a:t>
                </a:r>
                <a:r>
                  <a:rPr lang="cs-CZ" sz="2600" dirty="0"/>
                  <a:t>.)</a:t>
                </a:r>
              </a:p>
              <a:p>
                <a:r>
                  <a:rPr lang="cs-CZ" sz="2600" dirty="0"/>
                  <a:t>n – doba uložení kapitálu v letech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39350" y="1412776"/>
                <a:ext cx="11137237" cy="4800533"/>
              </a:xfrm>
              <a:prstGeom prst="rect">
                <a:avLst/>
              </a:prstGeom>
              <a:blipFill>
                <a:blip r:embed="rId2"/>
                <a:stretch>
                  <a:fillRect l="-8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846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8284" y="1359567"/>
            <a:ext cx="11748356" cy="4853741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667" dirty="0"/>
              <a:t>Na jakou částku se zúročí vklad 100 000 Kč za 1 rok a 6 měsíců při spojitém úročení s úrokovou sazbou 5 % </a:t>
            </a:r>
            <a:r>
              <a:rPr lang="cs-CZ" sz="2667" dirty="0" err="1"/>
              <a:t>p.a</a:t>
            </a:r>
            <a:r>
              <a:rPr lang="cs-CZ" sz="2667" dirty="0"/>
              <a:t>.?</a:t>
            </a:r>
          </a:p>
          <a:p>
            <a:pPr marL="0" indent="0" algn="just">
              <a:buNone/>
            </a:pPr>
            <a:endParaRPr lang="cs-CZ" sz="2667" dirty="0"/>
          </a:p>
        </p:txBody>
      </p:sp>
    </p:spTree>
    <p:extLst>
      <p:ext uri="{BB962C8B-B14F-4D97-AF65-F5344CB8AC3E}">
        <p14:creationId xmlns:p14="http://schemas.microsoft.com/office/powerpoint/2010/main" val="1200563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412775"/>
            <a:ext cx="11856640" cy="1072191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667" dirty="0"/>
              <a:t>Čím častěji se připisují úroky, tím je to pro vkladatele výhodnější (protože se mu počítají úroky z úroků). Nárůst splatné částky má však svou hranici – graf závislosti budoucí hodnoty kapitálu za jeden rok na počtu úrokových období během jednoho ruky vypadá následovně: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485" y="2484966"/>
            <a:ext cx="5562515" cy="391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42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7928" y="1524992"/>
            <a:ext cx="11281142" cy="4531424"/>
          </a:xfrm>
        </p:spPr>
        <p:txBody>
          <a:bodyPr/>
          <a:lstStyle/>
          <a:p>
            <a:pPr algn="just"/>
            <a:r>
              <a:rPr lang="cs-CZ" dirty="0"/>
              <a:t>Složené úročení je typ úročení, které se využívá při uložení kapitálu na dobu delší než jedno úrokové období.</a:t>
            </a:r>
          </a:p>
          <a:p>
            <a:pPr algn="just"/>
            <a:r>
              <a:rPr lang="cs-CZ" dirty="0"/>
              <a:t>Úroky se připisují k jistině a spolu s ní se dále úročí.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 matematického hlediska:</a:t>
            </a:r>
          </a:p>
          <a:p>
            <a:pPr lvl="1" algn="just"/>
            <a:r>
              <a:rPr lang="cs-CZ" dirty="0"/>
              <a:t>Jednoduché úročení je aritmetická řada (úroky se počítají z téhož základu)</a:t>
            </a:r>
          </a:p>
          <a:p>
            <a:pPr lvl="1" algn="just"/>
            <a:r>
              <a:rPr lang="cs-CZ" dirty="0"/>
              <a:t>Složené úročení je geometrická řada (úroky se připisují k původnímu kapitálu a v následujícím období se opět úročí)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75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Nominální a reálná úroková míra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339" y="1124744"/>
            <a:ext cx="11905323" cy="375304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cs-CZ" sz="2667" dirty="0"/>
              <a:t>Úrokové sazby, které jsou oficiálně vyhlašované bankami, uvedené ve smlouvách nebo vytištěny na cenných papírech, jsou tzv. nominální úrokové sazby, to znamená takové, v jejichž hodnotě není zohledněna míra inflace. Reálnou úrokovou míru dostaneme, pokud do nominální úrokové míry zohledníme míru inflace.</a:t>
            </a:r>
          </a:p>
          <a:p>
            <a:pPr algn="just"/>
            <a:endParaRPr lang="cs-CZ" sz="2667" dirty="0"/>
          </a:p>
          <a:p>
            <a:pPr marL="0" indent="0" algn="just">
              <a:buNone/>
            </a:pPr>
            <a:endParaRPr lang="cs-CZ" sz="2667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478" y="3332990"/>
            <a:ext cx="8544949" cy="224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67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Inflace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508787"/>
                <a:ext cx="11425269" cy="4416491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cs-CZ" sz="4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40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4000" i="1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US" sz="40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4000" dirty="0"/>
              </a:p>
              <a:p>
                <a:endParaRPr lang="cs-CZ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3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33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533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533" dirty="0"/>
                  <a:t> </a:t>
                </a:r>
                <a:r>
                  <a:rPr lang="cs-CZ" sz="2533" dirty="0"/>
                  <a:t>- budoucí cena zboží a služeb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3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33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533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533" dirty="0"/>
                  <a:t> - současná cena zboží a služeb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3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33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cs-CZ" sz="2533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2533" dirty="0"/>
                  <a:t>,…,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533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33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533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2533" dirty="0"/>
                  <a:t> - roční míry inflace v letech 1 … </a:t>
                </a:r>
                <a:r>
                  <a:rPr lang="cs-CZ" sz="2533" i="1" dirty="0"/>
                  <a:t>n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508787"/>
                <a:ext cx="11425269" cy="4416491"/>
              </a:xfrm>
              <a:prstGeom prst="rect">
                <a:avLst/>
              </a:prstGeom>
              <a:blipFill>
                <a:blip r:embed="rId2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5214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Reálná úroková míra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43339" y="1412776"/>
                <a:ext cx="11713301" cy="4896544"/>
              </a:xfrm>
              <a:prstGeom prst="rect">
                <a:avLst/>
              </a:prstGeom>
            </p:spPr>
            <p:txBody>
              <a:bodyPr>
                <a:normAutofit fontScale="77500" lnSpcReduction="20000"/>
              </a:bodyPr>
              <a:lstStyle/>
              <a:p>
                <a:pPr algn="just"/>
                <a:r>
                  <a:rPr lang="cs-CZ" sz="3400" dirty="0"/>
                  <a:t>Reálná úroková míra určuje skutečné zhodnocení uloženého kapitálu – tj. přírůstek kupní síly vkladatele v důsledku odložení spotřeby na pozdější dobu.</a:t>
                </a:r>
              </a:p>
              <a:p>
                <a:pPr algn="just"/>
                <a:endParaRPr lang="cs-CZ" sz="5333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5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sz="45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45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45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4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45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cs-CZ" sz="45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en-US" sz="4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5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45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cs-CZ" sz="45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4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m:rPr>
                              <m:nor/>
                            </m:rPr>
                            <a:rPr lang="cs-CZ" sz="4500" dirty="0"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cs-CZ" sz="45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4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sz="4500" dirty="0">
                  <a:latin typeface="Cambria Math" panose="02040503050406030204" pitchFamily="18" charset="0"/>
                </a:endParaRPr>
              </a:p>
              <a:p>
                <a:pPr algn="just"/>
                <a:endParaRPr lang="cs-CZ" dirty="0">
                  <a:latin typeface="Cambria Math" panose="02040503050406030204" pitchFamily="18" charset="0"/>
                </a:endParaRPr>
              </a:p>
              <a:p>
                <a:pPr algn="just"/>
                <a:endParaRPr lang="cs-CZ" i="1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cs-CZ" b="0" dirty="0"/>
                  <a:t> - reálná úroková sazba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dirty="0"/>
                  <a:t>- nominální úroková sazba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cs-CZ" b="0" dirty="0">
                    <a:ea typeface="Cambria Math" panose="02040503050406030204" pitchFamily="18" charset="0"/>
                  </a:rPr>
                  <a:t> – míra inflace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cs-CZ" dirty="0"/>
                  <a:t> – srážková daň z úroků</a:t>
                </a:r>
              </a:p>
              <a:p>
                <a:pPr algn="just"/>
                <a:endParaRPr lang="cs-CZ" dirty="0">
                  <a:latin typeface="Cambria Math" panose="02040503050406030204" pitchFamily="18" charset="0"/>
                </a:endParaRPr>
              </a:p>
              <a:p>
                <a:pPr algn="just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43339" y="1412776"/>
                <a:ext cx="11713301" cy="4896544"/>
              </a:xfrm>
              <a:prstGeom prst="rect">
                <a:avLst/>
              </a:prstGeom>
              <a:blipFill>
                <a:blip r:embed="rId2"/>
                <a:stretch>
                  <a:fillRect l="-833" t="-3113" r="-9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2953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Reálná úroková míra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412776"/>
                <a:ext cx="11617291" cy="4800533"/>
              </a:xfrm>
              <a:prstGeom prst="rect">
                <a:avLst/>
              </a:prstGeom>
            </p:spPr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cs-CZ" sz="3200" dirty="0">
                    <a:ea typeface="Cambria" panose="02040503050406030204" pitchFamily="18" charset="0"/>
                  </a:rPr>
                  <a:t>Níže uvedenou aproximaci lze použít při nízkých mírách inflace.</a:t>
                </a:r>
              </a:p>
              <a:p>
                <a:pPr algn="just"/>
                <a:endParaRPr lang="cs-CZ" sz="4133" i="1" dirty="0">
                  <a:latin typeface="Cambria Math" panose="02040503050406030204" pitchFamily="18" charset="0"/>
                </a:endParaRPr>
              </a:p>
              <a:p>
                <a:pPr algn="just"/>
                <a:endParaRPr lang="cs-CZ" sz="4133" i="1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1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133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sz="4133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4133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cs-CZ" sz="41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133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sz="4133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4133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4133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4133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4133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4133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4133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4133" dirty="0">
                  <a:ea typeface="Cambria Math" panose="02040503050406030204" pitchFamily="18" charset="0"/>
                </a:endParaRPr>
              </a:p>
              <a:p>
                <a:pPr algn="just"/>
                <a:endParaRPr lang="cs-CZ" dirty="0"/>
              </a:p>
              <a:p>
                <a:pPr algn="just"/>
                <a:endParaRPr lang="cs-CZ" dirty="0"/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cs-CZ" sz="2600" dirty="0"/>
                  <a:t> - reálná úroková sazba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2600" dirty="0"/>
                  <a:t>- nominální úroková sazba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cs-CZ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cs-CZ" sz="2600" dirty="0">
                    <a:ea typeface="Cambria Math" panose="02040503050406030204" pitchFamily="18" charset="0"/>
                  </a:rPr>
                  <a:t> – míra inflace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cs-CZ" sz="2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cs-CZ" sz="2600" dirty="0"/>
                  <a:t> – srážková daň z úroků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412776"/>
                <a:ext cx="11617291" cy="4800533"/>
              </a:xfrm>
              <a:prstGeom prst="rect">
                <a:avLst/>
              </a:prstGeom>
              <a:blipFill>
                <a:blip r:embed="rId2"/>
                <a:stretch>
                  <a:fillRect l="-1049" t="-3304" b="-15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7222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06E71"/>
                </a:solidFill>
              </a:rPr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339" y="1395663"/>
            <a:ext cx="12006323" cy="21293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667" dirty="0"/>
              <a:t>Jaká byla na konci roku 2017 cena zboží, které bylo možno na konci roku 2015 koupit za 1 000 Kč, jestliže míra inflace byla v roce 2016 - 15,2 %, v roce 2017 - 10,5 % a v roce 2017 byla 10,2 %. </a:t>
            </a:r>
          </a:p>
          <a:p>
            <a:pPr algn="just"/>
            <a:r>
              <a:rPr lang="cs-CZ" sz="2667" dirty="0"/>
              <a:t>Kolik stálo na konci roku 2015 zboží, které bylo možno na konci roku 2017 koupit za 1 000 Kč?</a:t>
            </a:r>
          </a:p>
          <a:p>
            <a:pPr algn="just"/>
            <a:endParaRPr lang="cs-CZ" sz="2667" dirty="0"/>
          </a:p>
        </p:txBody>
      </p:sp>
    </p:spTree>
    <p:extLst>
      <p:ext uri="{BB962C8B-B14F-4D97-AF65-F5344CB8AC3E}">
        <p14:creationId xmlns:p14="http://schemas.microsoft.com/office/powerpoint/2010/main" val="2055270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124743"/>
            <a:ext cx="11521280" cy="5088567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667" dirty="0"/>
              <a:t>3. Banka nám nabízí 2 typy termínovaných vkladů:</a:t>
            </a:r>
          </a:p>
          <a:p>
            <a:pPr lvl="1" algn="just"/>
            <a:r>
              <a:rPr lang="cs-CZ" sz="2667" dirty="0"/>
              <a:t>účet s 2 % roční úrokovou sazbou a s měsíčním připisováním úroků</a:t>
            </a:r>
          </a:p>
          <a:p>
            <a:pPr lvl="1" algn="just"/>
            <a:r>
              <a:rPr lang="cs-CZ" sz="2667" dirty="0"/>
              <a:t>účet s 2,1 % roční úrokovou sazbou a s pololetním připisováním úroků.</a:t>
            </a:r>
          </a:p>
          <a:p>
            <a:pPr algn="just"/>
            <a:r>
              <a:rPr lang="cs-CZ" sz="2667" dirty="0"/>
              <a:t>Který účet si vybereme? </a:t>
            </a:r>
          </a:p>
          <a:p>
            <a:pPr lvl="0" algn="just"/>
            <a:endParaRPr lang="cs-CZ" sz="2667" dirty="0"/>
          </a:p>
        </p:txBody>
      </p:sp>
    </p:spTree>
    <p:extLst>
      <p:ext uri="{BB962C8B-B14F-4D97-AF65-F5344CB8AC3E}">
        <p14:creationId xmlns:p14="http://schemas.microsoft.com/office/powerpoint/2010/main" val="4004213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9350" y="1124743"/>
            <a:ext cx="11713301" cy="50885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z="2667" dirty="0"/>
              <a:t>4. Vypočtěte reálnou úrokovou sazbu, je-li </a:t>
            </a:r>
          </a:p>
          <a:p>
            <a:pPr lvl="1"/>
            <a:r>
              <a:rPr lang="cs-CZ" sz="2667" dirty="0"/>
              <a:t>nominální úroková sazba 6 % a míra inflace 2,5 %,	</a:t>
            </a:r>
          </a:p>
          <a:p>
            <a:pPr lvl="1"/>
            <a:r>
              <a:rPr lang="cs-CZ" sz="2667" dirty="0"/>
              <a:t>nominální úroková sazba je 3,5 % a míra inflace je taktéž 3,5 %,		</a:t>
            </a:r>
          </a:p>
          <a:p>
            <a:pPr lvl="1"/>
            <a:r>
              <a:rPr lang="cs-CZ" sz="2667" dirty="0"/>
              <a:t>nominální úroková sazba je 2,8 % a míra inflace je 3,2 %.</a:t>
            </a:r>
          </a:p>
        </p:txBody>
      </p:sp>
    </p:spTree>
    <p:extLst>
      <p:ext uri="{BB962C8B-B14F-4D97-AF65-F5344CB8AC3E}">
        <p14:creationId xmlns:p14="http://schemas.microsoft.com/office/powerpoint/2010/main" val="34486819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316765"/>
            <a:ext cx="11617291" cy="4896545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667" dirty="0"/>
              <a:t>5. Jaká je výsledná úroková sazba, pokud klesla z 8,45 % o 61 b. p.?</a:t>
            </a:r>
          </a:p>
          <a:p>
            <a:pPr marL="0" indent="0" algn="just">
              <a:buNone/>
            </a:pPr>
            <a:r>
              <a:rPr lang="cs-CZ" sz="2667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4812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20317" y="1467853"/>
            <a:ext cx="11923294" cy="4745457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667" dirty="0"/>
              <a:t>6. Vypočtěte cenu zboží na konci roku, když na začátku roku byla jeho cena 550 Kč. Obdrželi jsme výnos 44 Kč, reálná úroková sazba je 1,5 %. </a:t>
            </a:r>
          </a:p>
        </p:txBody>
      </p:sp>
    </p:spTree>
    <p:extLst>
      <p:ext uri="{BB962C8B-B14F-4D97-AF65-F5344CB8AC3E}">
        <p14:creationId xmlns:p14="http://schemas.microsoft.com/office/powerpoint/2010/main" val="9129031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Spoření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5770" y="1517015"/>
            <a:ext cx="11544300" cy="4335145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Při spoření jsou zpravidla ukládány v pravidelných intervalech určité dané částky, které jsou úročeny úrokovou sazbou. 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modelech spoření se rozlišuje období ukládací a období úrokovací.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Budeme předpokládat, že ukládací období je části období úrokovacího, nebo že je shodné s úrokovacím.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58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 polhůtní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59" y="1543792"/>
                <a:ext cx="11385586" cy="4714504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cs-CZ" dirty="0">
                    <a:solidFill>
                      <a:schemeClr val="tx1"/>
                    </a:solidFill>
                  </a:rPr>
                  <a:t>Vzorec: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9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39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9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39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39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  <m:d>
                                <m:dPr>
                                  <m:ctrlPr>
                                    <a:rPr lang="cs-CZ" sz="39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39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cs-CZ" sz="39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cs-CZ" sz="39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39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cs-CZ" sz="39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9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9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39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9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9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9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39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9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9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39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cs-CZ" sz="39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3900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r>
                  <a:rPr lang="cs-CZ" dirty="0" err="1">
                    <a:solidFill>
                      <a:schemeClr val="tx1"/>
                    </a:solidFill>
                  </a:rPr>
                  <a:t>C</a:t>
                </a:r>
                <a:r>
                  <a:rPr lang="cs-CZ" baseline="-25000" dirty="0" err="1">
                    <a:solidFill>
                      <a:schemeClr val="tx1"/>
                    </a:solidFill>
                  </a:rPr>
                  <a:t>n</a:t>
                </a:r>
                <a:r>
                  <a:rPr lang="cs-CZ" dirty="0">
                    <a:solidFill>
                      <a:schemeClr val="tx1"/>
                    </a:solidFill>
                  </a:rPr>
                  <a:t> – budoucí hodnota kapitálu, splatná částka</a:t>
                </a:r>
              </a:p>
              <a:p>
                <a:r>
                  <a:rPr lang="cs-CZ" dirty="0">
                    <a:solidFill>
                      <a:schemeClr val="tx1"/>
                    </a:solidFill>
                  </a:rPr>
                  <a:t>C</a:t>
                </a:r>
                <a:r>
                  <a:rPr lang="cs-CZ" baseline="-25000" dirty="0">
                    <a:solidFill>
                      <a:schemeClr val="tx1"/>
                    </a:solidFill>
                  </a:rPr>
                  <a:t>0</a:t>
                </a:r>
                <a:r>
                  <a:rPr lang="cs-CZ" dirty="0">
                    <a:solidFill>
                      <a:schemeClr val="tx1"/>
                    </a:solidFill>
                  </a:rPr>
                  <a:t> – současná hodnota kapitálu, jistina</a:t>
                </a:r>
              </a:p>
              <a:p>
                <a:r>
                  <a:rPr lang="cs-CZ" dirty="0">
                    <a:solidFill>
                      <a:schemeClr val="tx1"/>
                    </a:solidFill>
                  </a:rPr>
                  <a:t>i – roční úroková sazba (sazba </a:t>
                </a:r>
                <a:r>
                  <a:rPr lang="cs-CZ" dirty="0" err="1">
                    <a:solidFill>
                      <a:schemeClr val="tx1"/>
                    </a:solidFill>
                  </a:rPr>
                  <a:t>p.a</a:t>
                </a:r>
                <a:r>
                  <a:rPr lang="cs-CZ" dirty="0">
                    <a:solidFill>
                      <a:schemeClr val="tx1"/>
                    </a:solidFill>
                  </a:rPr>
                  <a:t>.)</a:t>
                </a:r>
              </a:p>
              <a:p>
                <a:r>
                  <a:rPr lang="cs-CZ" dirty="0">
                    <a:solidFill>
                      <a:schemeClr val="tx1"/>
                    </a:solidFill>
                  </a:rPr>
                  <a:t>d – srážková daň z úroků</a:t>
                </a:r>
              </a:p>
              <a:p>
                <a:r>
                  <a:rPr lang="cs-CZ" dirty="0">
                    <a:solidFill>
                      <a:schemeClr val="tx1"/>
                    </a:solidFill>
                  </a:rPr>
                  <a:t>n – počet úrokovacích období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59" y="1543792"/>
                <a:ext cx="11385586" cy="4714504"/>
              </a:xfrm>
              <a:blipFill>
                <a:blip r:embed="rId3"/>
                <a:stretch>
                  <a:fillRect l="-696" t="-29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830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35360" y="260649"/>
            <a:ext cx="7036990" cy="688041"/>
          </a:xfrm>
        </p:spPr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Podle doby trvání spoření se rozlišuje:</a:t>
            </a:r>
            <a:br>
              <a:rPr lang="cs-CZ" b="1" dirty="0">
                <a:solidFill>
                  <a:srgbClr val="306E71"/>
                </a:solidFill>
              </a:rPr>
            </a:br>
            <a:endParaRPr lang="cs-CZ" b="1" dirty="0">
              <a:solidFill>
                <a:srgbClr val="306E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276984"/>
            <a:ext cx="11540410" cy="4860925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Spoření krátkodobé – při kterém doba spoření nepřesáhne jedno úrokovací období.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Spoření dlouhodobé – při kterém doba spoření přesáhne jedno úrokovací období.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Při krátkodobém spoření budeme používat jednoduché úročení, při dlouhodobém spoření budeme používat složeného úročení. Někdy také kombinaci krátkodobého a dlouhodobé spoření.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předlhůtním spoření se částka ukládá na počátku příslušného období, v polhůtním spoření se částka ukládá na konci období.</a:t>
            </a:r>
          </a:p>
        </p:txBody>
      </p:sp>
    </p:spTree>
    <p:extLst>
      <p:ext uri="{BB962C8B-B14F-4D97-AF65-F5344CB8AC3E}">
        <p14:creationId xmlns:p14="http://schemas.microsoft.com/office/powerpoint/2010/main" val="313269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9585880" cy="585171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Krátkodobé spoření – budoucí hodnota anuity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8975" y="1189924"/>
                <a:ext cx="11624310" cy="501777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cs-CZ" sz="2700" dirty="0">
                    <a:solidFill>
                      <a:schemeClr val="tx1"/>
                    </a:solidFill>
                  </a:rPr>
                  <a:t>Krátkodobé</a:t>
                </a:r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r>
                  <a:rPr lang="cs-CZ" sz="2700" dirty="0">
                    <a:solidFill>
                      <a:schemeClr val="tx1"/>
                    </a:solidFill>
                  </a:rPr>
                  <a:t>spoření předlhůtní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sz="2700" dirty="0">
                  <a:solidFill>
                    <a:schemeClr val="tx1"/>
                  </a:solidFill>
                </a:endParaRPr>
              </a:p>
              <a:p>
                <a:r>
                  <a:rPr lang="cs-CZ" sz="2700" dirty="0">
                    <a:solidFill>
                      <a:schemeClr val="tx1"/>
                    </a:solidFill>
                  </a:rPr>
                  <a:t>Krátkodobé</a:t>
                </a:r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r>
                  <a:rPr lang="cs-CZ" sz="2700" dirty="0">
                    <a:solidFill>
                      <a:schemeClr val="tx1"/>
                    </a:solidFill>
                  </a:rPr>
                  <a:t>spoření polhůtní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naspořená částka (budoucí hodnota pravidelných plateb), anuita</a:t>
                </a:r>
              </a:p>
              <a:p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úroková sazba příslušná úrokovému období		      </a:t>
                </a:r>
              </a:p>
              <a:p>
                <a:pPr lvl="1"/>
                <a:r>
                  <a:rPr lang="cs-CZ" sz="1600" dirty="0">
                    <a:solidFill>
                      <a:schemeClr val="tx1"/>
                    </a:solidFill>
                  </a:rPr>
                  <a:t>Pozn</a:t>
                </a:r>
                <a:r>
                  <a:rPr lang="cs-CZ" sz="1200" dirty="0">
                    <a:solidFill>
                      <a:schemeClr val="tx1"/>
                    </a:solidFill>
                  </a:rPr>
                  <a:t>. Pokud jsou úroky daněny, dosadíme místo  </a:t>
                </a:r>
                <a14:m>
                  <m:oMath xmlns:m="http://schemas.openxmlformats.org/officeDocument/2006/math"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1200" dirty="0">
                    <a:solidFill>
                      <a:schemeClr val="tx1"/>
                    </a:solidFill>
                  </a:rPr>
                  <a:t> 	 </a:t>
                </a:r>
                <a14:m>
                  <m:oMath xmlns:m="http://schemas.openxmlformats.org/officeDocument/2006/math"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(1−</m:t>
                    </m:r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cs-CZ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cs-CZ" sz="160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počet úložek za úrokové období</a:t>
                </a:r>
              </a:p>
              <a:p>
                <a14:m>
                  <m:oMath xmlns:m="http://schemas.openxmlformats.org/officeDocument/2006/math"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– velikost jedné úložky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572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8975" y="1189924"/>
                <a:ext cx="11624310" cy="5017770"/>
              </a:xfrm>
              <a:blipFill>
                <a:blip r:embed="rId2"/>
                <a:stretch>
                  <a:fillRect l="-629" t="-2066" b="-14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se šipkou 4"/>
          <p:cNvCxnSpPr/>
          <p:nvPr/>
        </p:nvCxnSpPr>
        <p:spPr>
          <a:xfrm>
            <a:off x="3703480" y="5591041"/>
            <a:ext cx="194150" cy="21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2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0" y="1324611"/>
            <a:ext cx="11577002" cy="4424680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>
                <a:solidFill>
                  <a:schemeClr val="tx1"/>
                </a:solidFill>
              </a:rPr>
              <a:t>1. Kolik uspoříme včetně úroků do konce roku, ukládáme-li počátkem každého měsíce 1.500 Kč při úrokové sazbě 3% p. a.?</a:t>
            </a:r>
          </a:p>
        </p:txBody>
      </p:sp>
    </p:spTree>
    <p:extLst>
      <p:ext uri="{BB962C8B-B14F-4D97-AF65-F5344CB8AC3E}">
        <p14:creationId xmlns:p14="http://schemas.microsoft.com/office/powerpoint/2010/main" val="357475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1" y="1314451"/>
            <a:ext cx="11574699" cy="5017770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>
                <a:solidFill>
                  <a:schemeClr val="tx1"/>
                </a:solidFill>
              </a:rPr>
              <a:t>2. Kolik musíme spořit na konci každého měsíce, abychom za rok našetřili 18.000 Kč při úrokové sazbě 3 % p. a.?</a:t>
            </a:r>
          </a:p>
          <a:p>
            <a:pPr algn="just"/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18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9814480" cy="68804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Dlouhodobé spoření – budoucí hodnota anuity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394460"/>
                <a:ext cx="11391820" cy="489204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cs-CZ" sz="2700" dirty="0">
                    <a:solidFill>
                      <a:schemeClr val="tx1"/>
                    </a:solidFill>
                  </a:rPr>
                  <a:t>Dlouhodobé spoření předlhůtní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7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7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2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sz="2700" dirty="0">
                  <a:solidFill>
                    <a:schemeClr val="tx1"/>
                  </a:solidFill>
                </a:endParaRPr>
              </a:p>
              <a:p>
                <a:r>
                  <a:rPr lang="cs-CZ" sz="2700" dirty="0">
                    <a:solidFill>
                      <a:schemeClr val="tx1"/>
                    </a:solidFill>
                  </a:rPr>
                  <a:t>Dlouhodobé spoření polhůtní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7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7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7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2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700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naspořená částka (budoucí hodnota pravidelných plateb)</a:t>
                </a: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úroková sazba příslušná úrokovému období</a:t>
                </a: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počet úrokových období, po které se spoří</a:t>
                </a:r>
              </a:p>
              <a:p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 – velikost jedné pravidelné úložky, anuita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394460"/>
                <a:ext cx="11391820" cy="4892040"/>
              </a:xfrm>
              <a:blipFill rotWithShape="0">
                <a:blip r:embed="rId2"/>
                <a:stretch>
                  <a:fillRect l="-749" t="-29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648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1450" y="1291590"/>
            <a:ext cx="11715751" cy="5044123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3. Za pět let plánujeme nákup nového automobilu. Značka, kterou jsme si vybrali, má dle prognózy vývoje cen stát v té době 750.000 Kč. Kolik musíme tedy spořit na počátku každého roku, abychom za pět let uspořili 750.000 Kč? Úspory dáváme na účet, úročený sazbou 5 % </a:t>
            </a:r>
            <a:r>
              <a:rPr lang="cs-CZ" sz="2400" dirty="0" err="1">
                <a:solidFill>
                  <a:schemeClr val="tx1"/>
                </a:solidFill>
              </a:rPr>
              <a:t>p.a</a:t>
            </a:r>
            <a:r>
              <a:rPr lang="cs-CZ" sz="2400" dirty="0">
                <a:solidFill>
                  <a:schemeClr val="tx1"/>
                </a:solidFill>
              </a:rPr>
              <a:t>. s ročním připisováním úroků.</a:t>
            </a:r>
          </a:p>
          <a:p>
            <a:pPr marL="45720" lvl="0" indent="0" algn="just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6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1" y="1405890"/>
            <a:ext cx="11517549" cy="4937760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4. Za pět let plánujeme nákup nového automobilu. Značka, kterou jsme si vybrali, má dle prognózy vývoje cen stát v té době 750.000 Kč. Kolik musíme tedy spořit na konci každého roku, abychom za pět let uspořili 750.000 Kč při úrokové sazbě 5 % </a:t>
            </a:r>
            <a:r>
              <a:rPr lang="cs-CZ" sz="2400" dirty="0" err="1">
                <a:solidFill>
                  <a:schemeClr val="tx1"/>
                </a:solidFill>
              </a:rPr>
              <a:t>p.a</a:t>
            </a:r>
            <a:r>
              <a:rPr lang="cs-CZ" sz="2400" dirty="0">
                <a:solidFill>
                  <a:schemeClr val="tx1"/>
                </a:solidFill>
              </a:rPr>
              <a:t>. a ročním úrokovém období?</a:t>
            </a:r>
          </a:p>
        </p:txBody>
      </p:sp>
    </p:spTree>
    <p:extLst>
      <p:ext uri="{BB962C8B-B14F-4D97-AF65-F5344CB8AC3E}">
        <p14:creationId xmlns:p14="http://schemas.microsoft.com/office/powerpoint/2010/main" val="422788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59" y="260649"/>
            <a:ext cx="9795229" cy="653751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Kombinace krátkodobého a dlouhodobého spoření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1104" y="1431758"/>
            <a:ext cx="11478127" cy="4969042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cs-CZ" dirty="0"/>
              <a:t>Kombinace krátkodobého a dlouhodobého spoření se používá v případě, že chceme zjistit, kolik uspoříme do konce </a:t>
            </a:r>
            <a:r>
              <a:rPr lang="cs-CZ" i="1" dirty="0"/>
              <a:t>n</a:t>
            </a:r>
            <a:r>
              <a:rPr lang="cs-CZ" dirty="0"/>
              <a:t>-</a:t>
            </a:r>
            <a:r>
              <a:rPr lang="cs-CZ" dirty="0" err="1"/>
              <a:t>tého</a:t>
            </a:r>
            <a:r>
              <a:rPr lang="cs-CZ" dirty="0"/>
              <a:t> období, jestliže ukládáme </a:t>
            </a:r>
            <a:r>
              <a:rPr lang="cs-CZ" i="1" dirty="0"/>
              <a:t>m</a:t>
            </a:r>
            <a:r>
              <a:rPr lang="cs-CZ" dirty="0"/>
              <a:t>-krát za jedno úrokové období.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Tento problém rozdělíme opět podle toho, zda ukládáme na počátku nebo na konci určité části, tedy </a:t>
            </a:r>
            <a:r>
              <a:rPr lang="cs-CZ" i="1" dirty="0"/>
              <a:t>m</a:t>
            </a:r>
            <a:r>
              <a:rPr lang="cs-CZ" dirty="0"/>
              <a:t>-</a:t>
            </a:r>
            <a:r>
              <a:rPr lang="cs-CZ" dirty="0" err="1"/>
              <a:t>tiny</a:t>
            </a:r>
            <a:r>
              <a:rPr lang="cs-CZ" dirty="0"/>
              <a:t> úrokového období, což znamená, že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budeme aplikovat vztah buď pro krátkodobé spoření předlhůtní,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nebo pro krátkodobé spoření polhůtní.</a:t>
            </a:r>
          </a:p>
        </p:txBody>
      </p:sp>
    </p:spTree>
    <p:extLst>
      <p:ext uri="{BB962C8B-B14F-4D97-AF65-F5344CB8AC3E}">
        <p14:creationId xmlns:p14="http://schemas.microsoft.com/office/powerpoint/2010/main" val="42545009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50"/>
            <a:ext cx="10011798" cy="61765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Kombinace krátkodobého a dlouhodobého spoření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395663"/>
                <a:ext cx="10180240" cy="4781300"/>
              </a:xfrm>
            </p:spPr>
            <p:txBody>
              <a:bodyPr/>
              <a:lstStyle/>
              <a:p>
                <a:r>
                  <a:rPr lang="cs-CZ" dirty="0"/>
                  <a:t>Předlhůtní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Polhůtní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395663"/>
                <a:ext cx="10180240" cy="4781300"/>
              </a:xfrm>
              <a:blipFill>
                <a:blip r:embed="rId2"/>
                <a:stretch>
                  <a:fillRect l="-1078" t="-21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57930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011798" cy="737972"/>
          </a:xfrm>
        </p:spPr>
        <p:txBody>
          <a:bodyPr/>
          <a:lstStyle/>
          <a:p>
            <a:r>
              <a:rPr lang="cs-CZ" dirty="0"/>
              <a:t>1. Naspořená částka při více úložkách v úrokovém období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28599" y="1407695"/>
            <a:ext cx="11562347" cy="4343399"/>
          </a:xfrm>
        </p:spPr>
        <p:txBody>
          <a:bodyPr/>
          <a:lstStyle/>
          <a:p>
            <a:r>
              <a:rPr lang="cs-CZ" dirty="0"/>
              <a:t>Kolik uspoříme za tři roky, spoříme-li začátkem každého měsíce 1 700 Kč při neměnné 2% roční úrokové sazbě? Předpokládáme roční připisování úroků.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55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</a:rPr>
              <a:t>Řešený příklad</a:t>
            </a: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59" y="1447784"/>
            <a:ext cx="11355195" cy="435133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667" dirty="0"/>
              <a:t>Na účet úročený 3 % </a:t>
            </a:r>
            <a:r>
              <a:rPr lang="cs-CZ" altLang="cs-CZ" sz="2667" dirty="0" err="1"/>
              <a:t>p.a</a:t>
            </a:r>
            <a:r>
              <a:rPr lang="cs-CZ" altLang="cs-CZ" sz="2667" dirty="0"/>
              <a:t>. dnes vložíte 10 000 Kč. Jakou sumou budete disponovat za tři roky?</a:t>
            </a:r>
          </a:p>
          <a:p>
            <a:pPr marL="0" indent="0" algn="just">
              <a:buNone/>
            </a:pPr>
            <a:endParaRPr lang="cs-CZ" altLang="cs-CZ" sz="2667" dirty="0"/>
          </a:p>
          <a:p>
            <a:pPr algn="just"/>
            <a:endParaRPr lang="cs-CZ" altLang="cs-CZ" sz="2667" dirty="0"/>
          </a:p>
          <a:p>
            <a:pPr algn="just"/>
            <a:endParaRPr lang="cs-CZ" altLang="cs-CZ" sz="2667" dirty="0"/>
          </a:p>
          <a:p>
            <a:pPr algn="just"/>
            <a:endParaRPr lang="cs-CZ" altLang="cs-CZ" sz="2667" dirty="0"/>
          </a:p>
          <a:p>
            <a:pPr algn="just">
              <a:buClr>
                <a:srgbClr val="307871"/>
              </a:buClr>
            </a:pPr>
            <a:endParaRPr lang="cs-CZ" sz="2667" dirty="0"/>
          </a:p>
          <a:p>
            <a:pPr algn="just">
              <a:buClr>
                <a:srgbClr val="307871"/>
              </a:buClr>
            </a:pPr>
            <a:endParaRPr lang="cs-CZ" sz="1867" dirty="0"/>
          </a:p>
        </p:txBody>
      </p:sp>
    </p:spTree>
    <p:extLst>
      <p:ext uri="{BB962C8B-B14F-4D97-AF65-F5344CB8AC3E}">
        <p14:creationId xmlns:p14="http://schemas.microsoft.com/office/powerpoint/2010/main" val="25488969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071956" cy="641719"/>
          </a:xfrm>
        </p:spPr>
        <p:txBody>
          <a:bodyPr/>
          <a:lstStyle/>
          <a:p>
            <a:r>
              <a:rPr lang="cs-CZ" dirty="0"/>
              <a:t>2. Výše úložky ukládané vícekrát v úrokovém období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0474" y="1347537"/>
            <a:ext cx="11754852" cy="4644189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Za pět let plánujeme nákup nového automobilu. Značka, kterou jsme si vybrali, má dle prognóz vývoje stát v té době 750 000 Kč. Kolik musíme spořit počátkem každého čtvrtletí, abychom za pět let uspořili 750 000 Kč při neměnné roční úrokové sazbě 2,5 % a ročním připisováním úroků?</a:t>
            </a:r>
          </a:p>
          <a:p>
            <a:pPr algn="just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987873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Doba spoření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32347" y="1118937"/>
            <a:ext cx="12059653" cy="5058026"/>
          </a:xfrm>
        </p:spPr>
        <p:txBody>
          <a:bodyPr/>
          <a:lstStyle/>
          <a:p>
            <a:pPr algn="just"/>
            <a:r>
              <a:rPr lang="cs-CZ" dirty="0"/>
              <a:t>Jak dlouho je nutno spořit počátkem každého měsíce 500 Kč, aby uspořená částka dosáhla výše 50 000 Kč při neměnné 4% roční úrokové sazbě a ročním připisování úroků?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3527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dirty="0"/>
              <a:t>4. Naspořená částka při připisování úroků vícekrát v roce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3" y="1227220"/>
            <a:ext cx="11790946" cy="4957011"/>
          </a:xfrm>
        </p:spPr>
        <p:txBody>
          <a:bodyPr/>
          <a:lstStyle/>
          <a:p>
            <a:pPr algn="just"/>
            <a:r>
              <a:rPr lang="cs-CZ" dirty="0"/>
              <a:t>Kolik naspoříme za tři roky, ukládáme-li počátkem každého měsíce 1 000 Kč při úrokové sazbě 2,8 % </a:t>
            </a:r>
            <a:r>
              <a:rPr lang="cs-CZ" dirty="0" err="1"/>
              <a:t>p.a</a:t>
            </a:r>
            <a:r>
              <a:rPr lang="cs-CZ" dirty="0"/>
              <a:t>. a čtvrtletním úrokovém období?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0760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7911" y="3027599"/>
            <a:ext cx="7989242" cy="11643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a přeji pěkný den </a:t>
            </a:r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rgbClr val="306E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57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83366" y="1496290"/>
                <a:ext cx="11337579" cy="4813029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chemeClr val="tx1"/>
                    </a:solidFill>
                  </a:rPr>
                  <a:t>Připisují-li se úroky m-krát ročně, bude celkový úrok při stejné úrokové sazbě (za předpokladu dalšího úročení) vyšší, než v případě, že se úroky připíší jen jednou na konci vkladu.</a:t>
                </a: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chemeClr val="tx1"/>
                    </a:solidFill>
                  </a:rPr>
                  <a:t>EAIR (</a:t>
                </a:r>
                <a:r>
                  <a:rPr lang="cs-CZ" sz="2000" dirty="0" err="1">
                    <a:solidFill>
                      <a:schemeClr val="tx1"/>
                    </a:solidFill>
                  </a:rPr>
                  <a:t>Effective</a:t>
                </a:r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  <a:r>
                  <a:rPr lang="cs-CZ" sz="2000" dirty="0" err="1">
                    <a:solidFill>
                      <a:schemeClr val="tx1"/>
                    </a:solidFill>
                  </a:rPr>
                  <a:t>Annual</a:t>
                </a:r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  <a:r>
                  <a:rPr lang="cs-CZ" sz="2000" dirty="0" err="1">
                    <a:solidFill>
                      <a:schemeClr val="tx1"/>
                    </a:solidFill>
                  </a:rPr>
                  <a:t>Interest</a:t>
                </a:r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  <a:r>
                  <a:rPr lang="cs-CZ" sz="2000" dirty="0" err="1">
                    <a:solidFill>
                      <a:schemeClr val="tx1"/>
                    </a:solidFill>
                  </a:rPr>
                  <a:t>Rate</a:t>
                </a:r>
                <a:r>
                  <a:rPr lang="cs-CZ" sz="2000" dirty="0">
                    <a:solidFill>
                      <a:schemeClr val="tx1"/>
                    </a:solidFill>
                  </a:rPr>
                  <a:t>) je tedy taková roční úroková míra, při níž hodnota vloženého kapitálu je po jednom roce stejná, jako hodnota kapitálu, který je úročen m-krát do roka, přičemž stejně tak jsou úročeny m-krát ročně při úrokové míře i připisované úroky.</a:t>
                </a: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chemeClr val="tx1"/>
                    </a:solidFill>
                  </a:rPr>
                  <a:t>EAIR je možné použít například pro porovnání výhodnosti uložení kapitálu u různých bank.</a:t>
                </a: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chemeClr val="tx1"/>
                    </a:solidFill>
                  </a:rPr>
                  <a:t>Při stejné úrokové míře je hodnota kapitálu při ročním úrokovacím období nižší, než při úrokovacím období m-krát ročně.</a:t>
                </a:r>
              </a:p>
              <a:p>
                <a:pPr algn="just">
                  <a:buClr>
                    <a:srgbClr val="307871"/>
                  </a:buClr>
                </a:pPr>
                <a:endParaRPr lang="cs-CZ" sz="2000" dirty="0">
                  <a:solidFill>
                    <a:schemeClr val="tx1"/>
                  </a:solidFill>
                </a:endParaRPr>
              </a:p>
              <a:p>
                <a:pPr marL="0" indent="0" algn="just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cs-CZ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2000" dirty="0">
                  <a:solidFill>
                    <a:schemeClr val="tx1"/>
                  </a:solidFill>
                </a:endParaRPr>
              </a:p>
              <a:p>
                <a:pPr marL="0" indent="0" algn="just">
                  <a:buClr>
                    <a:srgbClr val="307871"/>
                  </a:buClr>
                  <a:buNone/>
                </a:pPr>
                <a:endParaRPr lang="cs-CZ" sz="2000" dirty="0">
                  <a:solidFill>
                    <a:schemeClr val="tx1"/>
                  </a:solidFill>
                </a:endParaRPr>
              </a:p>
              <a:p>
                <a:pPr algn="just">
                  <a:buClr>
                    <a:srgbClr val="307871"/>
                  </a:buClr>
                </a:pPr>
                <a:r>
                  <a:rPr lang="cs-CZ" sz="2000" dirty="0">
                    <a:solidFill>
                      <a:schemeClr val="tx1"/>
                    </a:solidFill>
                  </a:rPr>
                  <a:t>Pro spojité úročení: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cs-CZ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>
                  <a:buClr>
                    <a:srgbClr val="307871"/>
                  </a:buClr>
                </a:pPr>
                <a:endParaRPr lang="cs-CZ" sz="2000" dirty="0">
                  <a:solidFill>
                    <a:schemeClr val="tx1"/>
                  </a:solidFill>
                </a:endParaRPr>
              </a:p>
              <a:p>
                <a:pPr>
                  <a:buClr>
                    <a:srgbClr val="307871"/>
                  </a:buClr>
                </a:pPr>
                <a:endParaRPr lang="cs-CZ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83366" y="1496290"/>
                <a:ext cx="11337579" cy="4813029"/>
              </a:xfrm>
              <a:prstGeom prst="rect">
                <a:avLst/>
              </a:prstGeom>
              <a:blipFill>
                <a:blip r:embed="rId3"/>
                <a:stretch>
                  <a:fillRect l="-484" t="-1266" r="-5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39349" y="260649"/>
            <a:ext cx="7872875" cy="676937"/>
          </a:xfrm>
        </p:spPr>
        <p:txBody>
          <a:bodyPr/>
          <a:lstStyle/>
          <a:p>
            <a:r>
              <a:rPr lang="cs-CZ" altLang="cs-CZ" b="1" dirty="0">
                <a:solidFill>
                  <a:srgbClr val="306E71"/>
                </a:solidFill>
              </a:rPr>
              <a:t>Efektivní úroková míra</a:t>
            </a:r>
            <a:endParaRPr lang="en-US" b="1" dirty="0">
              <a:solidFill>
                <a:srgbClr val="306E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83366" y="6309320"/>
            <a:ext cx="11425269" cy="38404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dirty="0">
                <a:solidFill>
                  <a:srgbClr val="307871"/>
                </a:solidFill>
                <a:latin typeface="Enriqueta" panose="02000000000000000000" pitchFamily="2" charset="0"/>
              </a:rPr>
              <a:t>Složené úročení</a:t>
            </a:r>
          </a:p>
          <a:p>
            <a:pPr marL="0" indent="0" algn="ctr">
              <a:buNone/>
            </a:pPr>
            <a:endParaRPr lang="cs-CZ" sz="16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51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Področní složené úročení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365662"/>
                <a:ext cx="11136204" cy="4999512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cs-CZ" sz="4000" dirty="0"/>
                  <a:t>Je-li úrokovací období kratší než 1 rok</a:t>
                </a:r>
              </a:p>
              <a:p>
                <a:r>
                  <a:rPr lang="cs-CZ" dirty="0"/>
                  <a:t>Vzorec:</a:t>
                </a:r>
              </a:p>
              <a:p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4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cs-CZ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  <m:d>
                                    <m:dPr>
                                      <m:ctrlPr>
                                        <a:rPr lang="cs-CZ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cs-CZ" sz="4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cs-CZ" sz="4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40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4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4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4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4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4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4000" dirty="0"/>
              </a:p>
              <a:p>
                <a:pPr marL="0" indent="0">
                  <a:buNone/>
                </a:pPr>
                <a:endParaRPr lang="cs-CZ" sz="4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40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40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400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cs-CZ" sz="4000" b="0" i="1" smtClean="0">
                                  <a:latin typeface="Cambria Math" panose="02040503050406030204" pitchFamily="18" charset="0"/>
                                </a:rPr>
                                <m:t>𝐴𝐼𝑅</m:t>
                              </m:r>
                            </m:e>
                          </m:d>
                        </m:e>
                        <m:sup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4000" dirty="0"/>
              </a:p>
              <a:p>
                <a:pPr marL="0" indent="0">
                  <a:buNone/>
                </a:pPr>
                <a:endParaRPr lang="cs-CZ" dirty="0"/>
              </a:p>
              <a:p>
                <a:r>
                  <a:rPr lang="cs-CZ" dirty="0" err="1"/>
                  <a:t>C</a:t>
                </a:r>
                <a:r>
                  <a:rPr lang="cs-CZ" baseline="-25000" dirty="0" err="1"/>
                  <a:t>n</a:t>
                </a:r>
                <a:r>
                  <a:rPr lang="cs-CZ" dirty="0"/>
                  <a:t> – budoucí hodnota kapitálu, splatná částka</a:t>
                </a:r>
              </a:p>
              <a:p>
                <a:r>
                  <a:rPr lang="cs-CZ" dirty="0"/>
                  <a:t>C</a:t>
                </a:r>
                <a:r>
                  <a:rPr lang="cs-CZ" baseline="-25000" dirty="0"/>
                  <a:t>0</a:t>
                </a:r>
                <a:r>
                  <a:rPr lang="cs-CZ" dirty="0"/>
                  <a:t> – současná hodnota kapitálu, jistina</a:t>
                </a:r>
              </a:p>
              <a:p>
                <a:r>
                  <a:rPr lang="cs-CZ" dirty="0"/>
                  <a:t>i – roční úroková sazba (sazba </a:t>
                </a:r>
                <a:r>
                  <a:rPr lang="cs-CZ" dirty="0" err="1"/>
                  <a:t>p.a</a:t>
                </a:r>
                <a:r>
                  <a:rPr lang="cs-CZ" dirty="0"/>
                  <a:t>.)</a:t>
                </a:r>
              </a:p>
              <a:p>
                <a:r>
                  <a:rPr lang="cs-CZ" dirty="0"/>
                  <a:t>d – srážková daň z úroků</a:t>
                </a:r>
              </a:p>
              <a:p>
                <a:r>
                  <a:rPr lang="cs-CZ" dirty="0"/>
                  <a:t>n – počet let</a:t>
                </a:r>
              </a:p>
              <a:p>
                <a:r>
                  <a:rPr lang="cs-CZ" dirty="0"/>
                  <a:t>m – frekvence úročení (kolikrát jsou úroky připisovány do roka)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365662"/>
                <a:ext cx="11136204" cy="4999512"/>
              </a:xfrm>
              <a:blipFill>
                <a:blip r:embed="rId3"/>
                <a:stretch>
                  <a:fillRect l="-602" t="-25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902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C00000"/>
                </a:solidFill>
              </a:rPr>
              <a:t>Řešený příklad 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83366" y="1540616"/>
            <a:ext cx="11575086" cy="46464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667" dirty="0"/>
              <a:t>Jakou úrokovou sazbou by musel být úročen běžný účet v bance A s připisováním úroků jednou za rok, aby se vyrovnal běžnému účtu v bance B s měsíčním připisováním úroků a úrokovou sazbou 12 % </a:t>
            </a:r>
            <a:r>
              <a:rPr lang="cs-CZ" altLang="cs-CZ" sz="2667" dirty="0" err="1"/>
              <a:t>p.a</a:t>
            </a:r>
            <a:r>
              <a:rPr lang="cs-CZ" altLang="cs-CZ" sz="2667" dirty="0"/>
              <a:t>.?</a:t>
            </a:r>
          </a:p>
          <a:p>
            <a:pPr algn="just"/>
            <a:endParaRPr lang="cs-CZ" altLang="cs-CZ" sz="2667" dirty="0"/>
          </a:p>
          <a:p>
            <a:pPr algn="just"/>
            <a:endParaRPr lang="cs-CZ" altLang="cs-CZ" sz="2667" dirty="0"/>
          </a:p>
          <a:p>
            <a:pPr algn="just"/>
            <a:endParaRPr lang="cs-CZ" altLang="cs-CZ" sz="2667" dirty="0"/>
          </a:p>
          <a:p>
            <a:pPr algn="just"/>
            <a:endParaRPr lang="cs-CZ" altLang="cs-CZ" sz="2667" dirty="0"/>
          </a:p>
          <a:p>
            <a:pPr algn="just"/>
            <a:endParaRPr lang="cs-CZ" altLang="cs-CZ" sz="2667" dirty="0"/>
          </a:p>
          <a:p>
            <a:pPr algn="just">
              <a:buClr>
                <a:srgbClr val="307871"/>
              </a:buClr>
            </a:pPr>
            <a:endParaRPr lang="cs-CZ" sz="1867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83366" y="6309320"/>
            <a:ext cx="11425269" cy="38404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dirty="0">
                <a:solidFill>
                  <a:srgbClr val="307871"/>
                </a:solidFill>
                <a:latin typeface="Enriqueta" panose="02000000000000000000" pitchFamily="2" charset="0"/>
              </a:rPr>
              <a:t>Složené úročení</a:t>
            </a:r>
          </a:p>
          <a:p>
            <a:pPr marL="0" indent="0" algn="ctr">
              <a:buNone/>
            </a:pPr>
            <a:endParaRPr lang="cs-CZ" sz="16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94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/>
              <a:t>1. </a:t>
            </a:r>
            <a:r>
              <a:rPr lang="cs-CZ" sz="2400" dirty="0"/>
              <a:t>Uložili jsme částku 110 000 Kč. Jak vysoký bude kapitál za 4 roky při složeném úročení polhůtním, jestliže úroková sazba činí 2,4 % p.a.se čtvrtletním úročením?</a:t>
            </a:r>
            <a:r>
              <a:rPr lang="cs-CZ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671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304800"/>
            <a:ext cx="11610109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600" dirty="0"/>
              <a:t>2. </a:t>
            </a:r>
            <a:r>
              <a:rPr lang="cs-CZ" sz="2400" dirty="0"/>
              <a:t>Při jaké úrokové sazbě se čtvrtletním připisování úroků se nám za dobu 5 let zúročí částka 50 000 EUR na 70 000 EUR?</a:t>
            </a:r>
            <a:r>
              <a:rPr lang="cs-CZ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99944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2140</Words>
  <Application>Microsoft Office PowerPoint</Application>
  <PresentationFormat>Širokoúhlá obrazovka</PresentationFormat>
  <Paragraphs>220</Paragraphs>
  <Slides>43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Enriqueta</vt:lpstr>
      <vt:lpstr>Times New Roman</vt:lpstr>
      <vt:lpstr>Motiv Office</vt:lpstr>
      <vt:lpstr>Finanční a pojistná matematika  Složené, smíšené a spojité úročení Nominální a reálná úroková míra Spoření </vt:lpstr>
      <vt:lpstr>Složené úročení </vt:lpstr>
      <vt:lpstr>Složené úročení polhůtní</vt:lpstr>
      <vt:lpstr>Řešený příklad</vt:lpstr>
      <vt:lpstr>Efektivní úroková míra</vt:lpstr>
      <vt:lpstr>Področní složené úročení</vt:lpstr>
      <vt:lpstr>Řešený příklad 2</vt:lpstr>
      <vt:lpstr>Prezentace aplikace PowerPoint</vt:lpstr>
      <vt:lpstr>Prezentace aplikace PowerPoint</vt:lpstr>
      <vt:lpstr>Prezentace aplikace PowerPoint</vt:lpstr>
      <vt:lpstr>Smíšené úročení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Spojité úročení – úroková intenzita</vt:lpstr>
      <vt:lpstr>Příklad </vt:lpstr>
      <vt:lpstr>Prezentace aplikace PowerPoint</vt:lpstr>
      <vt:lpstr>Nominální a reálná úroková míra</vt:lpstr>
      <vt:lpstr>Inflace</vt:lpstr>
      <vt:lpstr>Reálná úroková míra</vt:lpstr>
      <vt:lpstr>Reálná úroková míra</vt:lpstr>
      <vt:lpstr>Příklad 2</vt:lpstr>
      <vt:lpstr>Prezentace aplikace PowerPoint</vt:lpstr>
      <vt:lpstr>Prezentace aplikace PowerPoint</vt:lpstr>
      <vt:lpstr>Prezentace aplikace PowerPoint</vt:lpstr>
      <vt:lpstr>Prezentace aplikace PowerPoint</vt:lpstr>
      <vt:lpstr>Spoření</vt:lpstr>
      <vt:lpstr>Podle doby trvání spoření se rozlišuje: </vt:lpstr>
      <vt:lpstr>Krátkodobé spoření – budoucí hodnota anuity</vt:lpstr>
      <vt:lpstr>Prezentace aplikace PowerPoint</vt:lpstr>
      <vt:lpstr>Prezentace aplikace PowerPoint</vt:lpstr>
      <vt:lpstr>Dlouhodobé spoření – budoucí hodnota anuity</vt:lpstr>
      <vt:lpstr>Prezentace aplikace PowerPoint</vt:lpstr>
      <vt:lpstr>Prezentace aplikace PowerPoint</vt:lpstr>
      <vt:lpstr>Kombinace krátkodobého a dlouhodobého spoření</vt:lpstr>
      <vt:lpstr>Kombinace krátkodobého a dlouhodobého spoření</vt:lpstr>
      <vt:lpstr>1. Naspořená částka při více úložkách v úrokovém období </vt:lpstr>
      <vt:lpstr>2. Výše úložky ukládané vícekrát v úrokovém období </vt:lpstr>
      <vt:lpstr>3. Doba spoření</vt:lpstr>
      <vt:lpstr>4. Naspořená částka při připisování úroků vícekrát v roce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Složené úročení</dc:title>
  <dc:creator>repkova</dc:creator>
  <cp:lastModifiedBy>Roman Hlawiczka</cp:lastModifiedBy>
  <cp:revision>23</cp:revision>
  <dcterms:created xsi:type="dcterms:W3CDTF">2013-10-19T09:05:12Z</dcterms:created>
  <dcterms:modified xsi:type="dcterms:W3CDTF">2021-09-08T06:41:55Z</dcterms:modified>
</cp:coreProperties>
</file>