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9" r:id="rId11"/>
    <p:sldId id="270" r:id="rId12"/>
    <p:sldId id="265" r:id="rId13"/>
    <p:sldId id="281" r:id="rId14"/>
    <p:sldId id="282" r:id="rId15"/>
    <p:sldId id="274" r:id="rId16"/>
    <p:sldId id="271" r:id="rId17"/>
    <p:sldId id="275" r:id="rId18"/>
    <p:sldId id="273" r:id="rId19"/>
    <p:sldId id="277" r:id="rId20"/>
    <p:sldId id="278" r:id="rId21"/>
    <p:sldId id="279" r:id="rId22"/>
    <p:sldId id="280" r:id="rId23"/>
    <p:sldId id="266" r:id="rId24"/>
    <p:sldId id="267" r:id="rId25"/>
    <p:sldId id="268" r:id="rId26"/>
    <p:sldId id="283" r:id="rId27"/>
    <p:sldId id="284" r:id="rId28"/>
    <p:sldId id="285" r:id="rId29"/>
    <p:sldId id="258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1" d="100"/>
          <a:sy n="101" d="100"/>
        </p:scale>
        <p:origin x="31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 molnar" userId="df5a7da8c47dd597" providerId="LiveId" clId="{2D99ADBD-C00B-48A1-9A96-99671510ADDF}"/>
    <pc:docChg chg="undo addSld delSld modSld">
      <pc:chgData name="marcel molnar" userId="df5a7da8c47dd597" providerId="LiveId" clId="{2D99ADBD-C00B-48A1-9A96-99671510ADDF}" dt="2017-08-26T07:03:56.271" v="98" actId="14100"/>
      <pc:docMkLst>
        <pc:docMk/>
      </pc:docMkLst>
      <pc:sldChg chg="modSp">
        <pc:chgData name="marcel molnar" userId="df5a7da8c47dd597" providerId="LiveId" clId="{2D99ADBD-C00B-48A1-9A96-99671510ADDF}" dt="2017-08-26T07:02:22.038" v="48"/>
        <pc:sldMkLst>
          <pc:docMk/>
          <pc:sldMk cId="280633465" sldId="256"/>
        </pc:sldMkLst>
        <pc:spChg chg="mod">
          <ac:chgData name="marcel molnar" userId="df5a7da8c47dd597" providerId="LiveId" clId="{2D99ADBD-C00B-48A1-9A96-99671510ADDF}" dt="2017-08-26T07:02:22.038" v="48"/>
          <ac:spMkLst>
            <pc:docMk/>
            <pc:sldMk cId="280633465" sldId="256"/>
            <ac:spMk id="2" creationId="{00000000-0000-0000-0000-000000000000}"/>
          </ac:spMkLst>
        </pc:spChg>
      </pc:sldChg>
      <pc:sldChg chg="modSp">
        <pc:chgData name="marcel molnar" userId="df5a7da8c47dd597" providerId="LiveId" clId="{2D99ADBD-C00B-48A1-9A96-99671510ADDF}" dt="2017-08-26T06:59:15.053" v="19" actId="20577"/>
        <pc:sldMkLst>
          <pc:docMk/>
          <pc:sldMk cId="2997543792" sldId="257"/>
        </pc:sldMkLst>
        <pc:spChg chg="mod">
          <ac:chgData name="marcel molnar" userId="df5a7da8c47dd597" providerId="LiveId" clId="{2D99ADBD-C00B-48A1-9A96-99671510ADDF}" dt="2017-08-26T06:59:15.053" v="19" actId="20577"/>
          <ac:spMkLst>
            <pc:docMk/>
            <pc:sldMk cId="2997543792" sldId="257"/>
            <ac:spMk id="12" creationId="{00000000-0000-0000-0000-000000000000}"/>
          </ac:spMkLst>
        </pc:spChg>
      </pc:sldChg>
      <pc:sldChg chg="del">
        <pc:chgData name="marcel molnar" userId="df5a7da8c47dd597" providerId="LiveId" clId="{2D99ADBD-C00B-48A1-9A96-99671510ADDF}" dt="2017-08-26T06:59:23.528" v="20" actId="2696"/>
        <pc:sldMkLst>
          <pc:docMk/>
          <pc:sldMk cId="2426565752" sldId="259"/>
        </pc:sldMkLst>
      </pc:sldChg>
      <pc:sldChg chg="add del">
        <pc:chgData name="marcel molnar" userId="df5a7da8c47dd597" providerId="LiveId" clId="{2D99ADBD-C00B-48A1-9A96-99671510ADDF}" dt="2017-08-26T07:01:54.483" v="37" actId="2696"/>
        <pc:sldMkLst>
          <pc:docMk/>
          <pc:sldMk cId="2613262725" sldId="259"/>
        </pc:sldMkLst>
      </pc:sldChg>
      <pc:sldChg chg="add del">
        <pc:chgData name="marcel molnar" userId="df5a7da8c47dd597" providerId="LiveId" clId="{2D99ADBD-C00B-48A1-9A96-99671510ADDF}" dt="2017-08-26T07:01:54.651" v="38" actId="2696"/>
        <pc:sldMkLst>
          <pc:docMk/>
          <pc:sldMk cId="513022180" sldId="260"/>
        </pc:sldMkLst>
      </pc:sldChg>
      <pc:sldChg chg="del">
        <pc:chgData name="marcel molnar" userId="df5a7da8c47dd597" providerId="LiveId" clId="{2D99ADBD-C00B-48A1-9A96-99671510ADDF}" dt="2017-08-26T06:59:24.348" v="21" actId="2696"/>
        <pc:sldMkLst>
          <pc:docMk/>
          <pc:sldMk cId="3421911635" sldId="260"/>
        </pc:sldMkLst>
      </pc:sldChg>
      <pc:sldChg chg="del">
        <pc:chgData name="marcel molnar" userId="df5a7da8c47dd597" providerId="LiveId" clId="{2D99ADBD-C00B-48A1-9A96-99671510ADDF}" dt="2017-08-26T06:59:26.214" v="22" actId="2696"/>
        <pc:sldMkLst>
          <pc:docMk/>
          <pc:sldMk cId="653506157" sldId="261"/>
        </pc:sldMkLst>
      </pc:sldChg>
      <pc:sldChg chg="add del">
        <pc:chgData name="marcel molnar" userId="df5a7da8c47dd597" providerId="LiveId" clId="{2D99ADBD-C00B-48A1-9A96-99671510ADDF}" dt="2017-08-26T07:01:54.827" v="39" actId="2696"/>
        <pc:sldMkLst>
          <pc:docMk/>
          <pc:sldMk cId="1497995320" sldId="261"/>
        </pc:sldMkLst>
      </pc:sldChg>
      <pc:sldChg chg="add del">
        <pc:chgData name="marcel molnar" userId="df5a7da8c47dd597" providerId="LiveId" clId="{2D99ADBD-C00B-48A1-9A96-99671510ADDF}" dt="2017-08-26T07:01:54.990" v="40" actId="2696"/>
        <pc:sldMkLst>
          <pc:docMk/>
          <pc:sldMk cId="1073422019" sldId="262"/>
        </pc:sldMkLst>
      </pc:sldChg>
      <pc:sldChg chg="add del">
        <pc:chgData name="marcel molnar" userId="df5a7da8c47dd597" providerId="LiveId" clId="{2D99ADBD-C00B-48A1-9A96-99671510ADDF}" dt="2017-08-26T07:01:55.173" v="41" actId="2696"/>
        <pc:sldMkLst>
          <pc:docMk/>
          <pc:sldMk cId="903624078" sldId="263"/>
        </pc:sldMkLst>
      </pc:sldChg>
      <pc:sldChg chg="add del">
        <pc:chgData name="marcel molnar" userId="df5a7da8c47dd597" providerId="LiveId" clId="{2D99ADBD-C00B-48A1-9A96-99671510ADDF}" dt="2017-08-26T07:01:55.339" v="42" actId="2696"/>
        <pc:sldMkLst>
          <pc:docMk/>
          <pc:sldMk cId="85055465" sldId="264"/>
        </pc:sldMkLst>
      </pc:sldChg>
      <pc:sldChg chg="add del">
        <pc:chgData name="marcel molnar" userId="df5a7da8c47dd597" providerId="LiveId" clId="{2D99ADBD-C00B-48A1-9A96-99671510ADDF}" dt="2017-08-26T07:01:55.501" v="43" actId="2696"/>
        <pc:sldMkLst>
          <pc:docMk/>
          <pc:sldMk cId="2178037782" sldId="265"/>
        </pc:sldMkLst>
      </pc:sldChg>
      <pc:sldChg chg="add del">
        <pc:chgData name="marcel molnar" userId="df5a7da8c47dd597" providerId="LiveId" clId="{2D99ADBD-C00B-48A1-9A96-99671510ADDF}" dt="2017-08-26T07:01:55.671" v="44" actId="2696"/>
        <pc:sldMkLst>
          <pc:docMk/>
          <pc:sldMk cId="3611118757" sldId="266"/>
        </pc:sldMkLst>
      </pc:sldChg>
      <pc:sldChg chg="add del">
        <pc:chgData name="marcel molnar" userId="df5a7da8c47dd597" providerId="LiveId" clId="{2D99ADBD-C00B-48A1-9A96-99671510ADDF}" dt="2017-08-26T07:01:55.862" v="45" actId="2696"/>
        <pc:sldMkLst>
          <pc:docMk/>
          <pc:sldMk cId="1092088404" sldId="267"/>
        </pc:sldMkLst>
      </pc:sldChg>
      <pc:sldChg chg="add del">
        <pc:chgData name="marcel molnar" userId="df5a7da8c47dd597" providerId="LiveId" clId="{2D99ADBD-C00B-48A1-9A96-99671510ADDF}" dt="2017-08-26T07:01:56.315" v="46" actId="2696"/>
        <pc:sldMkLst>
          <pc:docMk/>
          <pc:sldMk cId="339550132" sldId="268"/>
        </pc:sldMkLst>
      </pc:sldChg>
      <pc:sldChg chg="add del">
        <pc:chgData name="marcel molnar" userId="df5a7da8c47dd597" providerId="LiveId" clId="{2D99ADBD-C00B-48A1-9A96-99671510ADDF}" dt="2017-08-26T07:01:57.041" v="47" actId="2696"/>
        <pc:sldMkLst>
          <pc:docMk/>
          <pc:sldMk cId="1437439413" sldId="269"/>
        </pc:sldMkLst>
      </pc:sldChg>
      <pc:sldChg chg="modSp add">
        <pc:chgData name="marcel molnar" userId="df5a7da8c47dd597" providerId="LiveId" clId="{2D99ADBD-C00B-48A1-9A96-99671510ADDF}" dt="2017-08-26T07:02:59.700" v="59" actId="255"/>
        <pc:sldMkLst>
          <pc:docMk/>
          <pc:sldMk cId="1403201806" sldId="270"/>
        </pc:sldMkLst>
        <pc:spChg chg="mod">
          <ac:chgData name="marcel molnar" userId="df5a7da8c47dd597" providerId="LiveId" clId="{2D99ADBD-C00B-48A1-9A96-99671510ADDF}" dt="2017-08-26T07:02:59.700" v="59" actId="255"/>
          <ac:spMkLst>
            <pc:docMk/>
            <pc:sldMk cId="1403201806" sldId="270"/>
            <ac:spMk id="3" creationId="{00000000-0000-0000-0000-000000000000}"/>
          </ac:spMkLst>
        </pc:spChg>
        <pc:spChg chg="mod">
          <ac:chgData name="marcel molnar" userId="df5a7da8c47dd597" providerId="LiveId" clId="{2D99ADBD-C00B-48A1-9A96-99671510ADDF}" dt="2017-08-26T07:02:40.642" v="56" actId="20577"/>
          <ac:spMkLst>
            <pc:docMk/>
            <pc:sldMk cId="1403201806" sldId="270"/>
            <ac:spMk id="6" creationId="{00000000-0000-0000-0000-000000000000}"/>
          </ac:spMkLst>
        </pc:spChg>
      </pc:sldChg>
      <pc:sldChg chg="modSp add">
        <pc:chgData name="marcel molnar" userId="df5a7da8c47dd597" providerId="LiveId" clId="{2D99ADBD-C00B-48A1-9A96-99671510ADDF}" dt="2017-08-26T07:03:20.032" v="66" actId="20577"/>
        <pc:sldMkLst>
          <pc:docMk/>
          <pc:sldMk cId="1023390449" sldId="271"/>
        </pc:sldMkLst>
        <pc:spChg chg="mod">
          <ac:chgData name="marcel molnar" userId="df5a7da8c47dd597" providerId="LiveId" clId="{2D99ADBD-C00B-48A1-9A96-99671510ADDF}" dt="2017-08-26T07:03:17.946" v="65"/>
          <ac:spMkLst>
            <pc:docMk/>
            <pc:sldMk cId="1023390449" sldId="271"/>
            <ac:spMk id="3" creationId="{00000000-0000-0000-0000-000000000000}"/>
          </ac:spMkLst>
        </pc:spChg>
        <pc:spChg chg="mod">
          <ac:chgData name="marcel molnar" userId="df5a7da8c47dd597" providerId="LiveId" clId="{2D99ADBD-C00B-48A1-9A96-99671510ADDF}" dt="2017-08-26T07:03:20.032" v="66" actId="20577"/>
          <ac:spMkLst>
            <pc:docMk/>
            <pc:sldMk cId="1023390449" sldId="271"/>
            <ac:spMk id="6" creationId="{00000000-0000-0000-0000-000000000000}"/>
          </ac:spMkLst>
        </pc:spChg>
      </pc:sldChg>
      <pc:sldChg chg="modSp add">
        <pc:chgData name="marcel molnar" userId="df5a7da8c47dd597" providerId="LiveId" clId="{2D99ADBD-C00B-48A1-9A96-99671510ADDF}" dt="2017-08-26T07:03:56.271" v="98" actId="14100"/>
        <pc:sldMkLst>
          <pc:docMk/>
          <pc:sldMk cId="692083102" sldId="272"/>
        </pc:sldMkLst>
        <pc:spChg chg="mod">
          <ac:chgData name="marcel molnar" userId="df5a7da8c47dd597" providerId="LiveId" clId="{2D99ADBD-C00B-48A1-9A96-99671510ADDF}" dt="2017-08-26T07:03:56.271" v="98" actId="14100"/>
          <ac:spMkLst>
            <pc:docMk/>
            <pc:sldMk cId="692083102" sldId="272"/>
            <ac:spMk id="3" creationId="{00000000-0000-0000-0000-000000000000}"/>
          </ac:spMkLst>
        </pc:spChg>
        <pc:spChg chg="mod">
          <ac:chgData name="marcel molnar" userId="df5a7da8c47dd597" providerId="LiveId" clId="{2D99ADBD-C00B-48A1-9A96-99671510ADDF}" dt="2017-08-26T07:03:42.685" v="96" actId="20577"/>
          <ac:spMkLst>
            <pc:docMk/>
            <pc:sldMk cId="692083102" sldId="272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varek\AppData\Local\Temp\Vystup-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varek\AppData\Local\Temp\Vystup-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'Vystup-2'!$C$5</c:f>
              <c:strCache>
                <c:ptCount val="1"/>
                <c:pt idx="0">
                  <c:v>Goods and services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'Vystup-2'!$A$6:$A$22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'Vystup-2'!$C$6:$C$22</c:f>
              <c:numCache>
                <c:formatCode>General</c:formatCode>
                <c:ptCount val="17"/>
                <c:pt idx="0">
                  <c:v>-66265.2</c:v>
                </c:pt>
                <c:pt idx="1">
                  <c:v>-58700.1</c:v>
                </c:pt>
                <c:pt idx="2">
                  <c:v>-49472.2</c:v>
                </c:pt>
                <c:pt idx="3">
                  <c:v>-56556.3</c:v>
                </c:pt>
                <c:pt idx="4">
                  <c:v>13862.7</c:v>
                </c:pt>
                <c:pt idx="5">
                  <c:v>68366.8</c:v>
                </c:pt>
                <c:pt idx="6">
                  <c:v>86931.6</c:v>
                </c:pt>
                <c:pt idx="7">
                  <c:v>83762.8</c:v>
                </c:pt>
                <c:pt idx="8">
                  <c:v>84845.2</c:v>
                </c:pt>
                <c:pt idx="9">
                  <c:v>146876.6</c:v>
                </c:pt>
                <c:pt idx="10">
                  <c:v>118865.3</c:v>
                </c:pt>
                <c:pt idx="11">
                  <c:v>156759.20000000001</c:v>
                </c:pt>
                <c:pt idx="12">
                  <c:v>201424.3</c:v>
                </c:pt>
                <c:pt idx="13">
                  <c:v>237332.5</c:v>
                </c:pt>
                <c:pt idx="14">
                  <c:v>275601.59999999998</c:v>
                </c:pt>
                <c:pt idx="15">
                  <c:v>266069.90000000002</c:v>
                </c:pt>
                <c:pt idx="16">
                  <c:v>351695.9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C-41B1-9584-A3696E2818F7}"/>
            </c:ext>
          </c:extLst>
        </c:ser>
        <c:ser>
          <c:idx val="2"/>
          <c:order val="2"/>
          <c:tx>
            <c:strRef>
              <c:f>'Vystup-2'!$D$5</c:f>
              <c:strCache>
                <c:ptCount val="1"/>
                <c:pt idx="0">
                  <c:v>Primary income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'Vystup-2'!$A$6:$A$22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'Vystup-2'!$D$6:$D$22</c:f>
              <c:numCache>
                <c:formatCode>General</c:formatCode>
                <c:ptCount val="17"/>
                <c:pt idx="0">
                  <c:v>-52978.400000000001</c:v>
                </c:pt>
                <c:pt idx="1">
                  <c:v>-83548.899999999994</c:v>
                </c:pt>
                <c:pt idx="2">
                  <c:v>-115615</c:v>
                </c:pt>
                <c:pt idx="3">
                  <c:v>-119858.4</c:v>
                </c:pt>
                <c:pt idx="4">
                  <c:v>-128438.5</c:v>
                </c:pt>
                <c:pt idx="5">
                  <c:v>-121533.4</c:v>
                </c:pt>
                <c:pt idx="6">
                  <c:v>-155117.5</c:v>
                </c:pt>
                <c:pt idx="7">
                  <c:v>-239292.79999999999</c:v>
                </c:pt>
                <c:pt idx="8">
                  <c:v>-147687.70000000001</c:v>
                </c:pt>
                <c:pt idx="9">
                  <c:v>-216659</c:v>
                </c:pt>
                <c:pt idx="10">
                  <c:v>-249929.8</c:v>
                </c:pt>
                <c:pt idx="11">
                  <c:v>-223345.4</c:v>
                </c:pt>
                <c:pt idx="12">
                  <c:v>-237527.8</c:v>
                </c:pt>
                <c:pt idx="13">
                  <c:v>-249018.7</c:v>
                </c:pt>
                <c:pt idx="14">
                  <c:v>-260789</c:v>
                </c:pt>
                <c:pt idx="15">
                  <c:v>-254838.1</c:v>
                </c:pt>
                <c:pt idx="16">
                  <c:v>-271762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C-41B1-9584-A3696E2818F7}"/>
            </c:ext>
          </c:extLst>
        </c:ser>
        <c:ser>
          <c:idx val="3"/>
          <c:order val="3"/>
          <c:tx>
            <c:strRef>
              <c:f>'Vystup-2'!$E$5</c:f>
              <c:strCache>
                <c:ptCount val="1"/>
                <c:pt idx="0">
                  <c:v>Secondary income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'Vystup-2'!$A$6:$A$22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'Vystup-2'!$E$6:$E$22</c:f>
              <c:numCache>
                <c:formatCode>General</c:formatCode>
                <c:ptCount val="17"/>
                <c:pt idx="0">
                  <c:v>14366.5</c:v>
                </c:pt>
                <c:pt idx="1">
                  <c:v>17770.7</c:v>
                </c:pt>
                <c:pt idx="2">
                  <c:v>28709.1</c:v>
                </c:pt>
                <c:pt idx="3">
                  <c:v>15800.1</c:v>
                </c:pt>
                <c:pt idx="4">
                  <c:v>161.4</c:v>
                </c:pt>
                <c:pt idx="5">
                  <c:v>-15566.3</c:v>
                </c:pt>
                <c:pt idx="6">
                  <c:v>-18442</c:v>
                </c:pt>
                <c:pt idx="7">
                  <c:v>-21582.799999999999</c:v>
                </c:pt>
                <c:pt idx="8">
                  <c:v>-12412.2</c:v>
                </c:pt>
                <c:pt idx="9">
                  <c:v>-19420.599999999999</c:v>
                </c:pt>
                <c:pt idx="10">
                  <c:v>-10712</c:v>
                </c:pt>
                <c:pt idx="11">
                  <c:v>-18214.599999999999</c:v>
                </c:pt>
                <c:pt idx="12">
                  <c:v>-27209.4</c:v>
                </c:pt>
                <c:pt idx="13">
                  <c:v>-10098.1</c:v>
                </c:pt>
                <c:pt idx="14">
                  <c:v>-6930.1</c:v>
                </c:pt>
                <c:pt idx="15">
                  <c:v>51.4</c:v>
                </c:pt>
                <c:pt idx="16">
                  <c:v>-27292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9C-41B1-9584-A3696E281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459016"/>
        <c:axId val="317459408"/>
      </c:barChart>
      <c:lineChart>
        <c:grouping val="standard"/>
        <c:varyColors val="0"/>
        <c:ser>
          <c:idx val="0"/>
          <c:order val="0"/>
          <c:tx>
            <c:strRef>
              <c:f>'Vystup-2'!$B$5</c:f>
              <c:strCache>
                <c:ptCount val="1"/>
                <c:pt idx="0">
                  <c:v>Current account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'Vystup-2'!$A$6:$A$22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'Vystup-2'!$B$6:$B$22</c:f>
              <c:numCache>
                <c:formatCode>General</c:formatCode>
                <c:ptCount val="17"/>
                <c:pt idx="0">
                  <c:v>-104877.1</c:v>
                </c:pt>
                <c:pt idx="1">
                  <c:v>-124478.3</c:v>
                </c:pt>
                <c:pt idx="2">
                  <c:v>-136378.1</c:v>
                </c:pt>
                <c:pt idx="3">
                  <c:v>-160614.6</c:v>
                </c:pt>
                <c:pt idx="4">
                  <c:v>-114414.39999999999</c:v>
                </c:pt>
                <c:pt idx="5">
                  <c:v>-68732.899999999994</c:v>
                </c:pt>
                <c:pt idx="6">
                  <c:v>-86627.9</c:v>
                </c:pt>
                <c:pt idx="7">
                  <c:v>-177112.9</c:v>
                </c:pt>
                <c:pt idx="8">
                  <c:v>-75254.7</c:v>
                </c:pt>
                <c:pt idx="9">
                  <c:v>-89203</c:v>
                </c:pt>
                <c:pt idx="10">
                  <c:v>-141776.5</c:v>
                </c:pt>
                <c:pt idx="11">
                  <c:v>-84800.8</c:v>
                </c:pt>
                <c:pt idx="12">
                  <c:v>-63313</c:v>
                </c:pt>
                <c:pt idx="13">
                  <c:v>-21784.400000000001</c:v>
                </c:pt>
                <c:pt idx="14">
                  <c:v>7882.6</c:v>
                </c:pt>
                <c:pt idx="15">
                  <c:v>11283.1</c:v>
                </c:pt>
                <c:pt idx="16">
                  <c:v>52641.9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9C-41B1-9584-A3696E2818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459016"/>
        <c:axId val="317459408"/>
      </c:lineChart>
      <c:catAx>
        <c:axId val="3174590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7459408"/>
        <c:crosses val="autoZero"/>
        <c:auto val="1"/>
        <c:lblAlgn val="ctr"/>
        <c:lblOffset val="100"/>
        <c:noMultiLvlLbl val="0"/>
      </c:catAx>
      <c:valAx>
        <c:axId val="31745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74590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'[Vystup-3.xls]Vystup-3'!$C$5</c:f>
              <c:strCache>
                <c:ptCount val="1"/>
                <c:pt idx="0">
                  <c:v>Direct investment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'[Vystup-3.xls]Vystup-3'!$C$6:$C$22</c:f>
              <c:numCache>
                <c:formatCode>General</c:formatCode>
                <c:ptCount val="17"/>
                <c:pt idx="0">
                  <c:v>-190767.4</c:v>
                </c:pt>
                <c:pt idx="1">
                  <c:v>-208296.1</c:v>
                </c:pt>
                <c:pt idx="2">
                  <c:v>-270930.2</c:v>
                </c:pt>
                <c:pt idx="3">
                  <c:v>-53500.3</c:v>
                </c:pt>
                <c:pt idx="4">
                  <c:v>-101776.3</c:v>
                </c:pt>
                <c:pt idx="5">
                  <c:v>-279630.5</c:v>
                </c:pt>
                <c:pt idx="6">
                  <c:v>-90261.7</c:v>
                </c:pt>
                <c:pt idx="7">
                  <c:v>-179064</c:v>
                </c:pt>
                <c:pt idx="8">
                  <c:v>-36326.9</c:v>
                </c:pt>
                <c:pt idx="9">
                  <c:v>-37694.1</c:v>
                </c:pt>
                <c:pt idx="10">
                  <c:v>-94990.5</c:v>
                </c:pt>
                <c:pt idx="11">
                  <c:v>-46804.800000000003</c:v>
                </c:pt>
                <c:pt idx="12">
                  <c:v>-121261.1</c:v>
                </c:pt>
                <c:pt idx="13">
                  <c:v>7437.5</c:v>
                </c:pt>
                <c:pt idx="14">
                  <c:v>-80382.8</c:v>
                </c:pt>
                <c:pt idx="15">
                  <c:v>49748.1</c:v>
                </c:pt>
                <c:pt idx="16">
                  <c:v>-140957.20000000001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AD-46BA-9C15-0965B6D307A8}"/>
            </c:ext>
          </c:extLst>
        </c:ser>
        <c:ser>
          <c:idx val="2"/>
          <c:order val="2"/>
          <c:tx>
            <c:strRef>
              <c:f>'[Vystup-3.xls]Vystup-3'!$D$5</c:f>
              <c:strCache>
                <c:ptCount val="1"/>
                <c:pt idx="0">
                  <c:v>Portfolio investment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'[Vystup-3.xls]Vystup-3'!$D$6:$D$22</c:f>
              <c:numCache>
                <c:formatCode>General</c:formatCode>
                <c:ptCount val="17"/>
                <c:pt idx="0">
                  <c:v>68172.899999999994</c:v>
                </c:pt>
                <c:pt idx="1">
                  <c:v>-34857.300000000003</c:v>
                </c:pt>
                <c:pt idx="2">
                  <c:v>46748.7</c:v>
                </c:pt>
                <c:pt idx="3">
                  <c:v>35719.1</c:v>
                </c:pt>
                <c:pt idx="4">
                  <c:v>-52591</c:v>
                </c:pt>
                <c:pt idx="5">
                  <c:v>81187</c:v>
                </c:pt>
                <c:pt idx="6">
                  <c:v>26881.8</c:v>
                </c:pt>
                <c:pt idx="7">
                  <c:v>58257.9</c:v>
                </c:pt>
                <c:pt idx="8">
                  <c:v>9145.5</c:v>
                </c:pt>
                <c:pt idx="9">
                  <c:v>-158688</c:v>
                </c:pt>
                <c:pt idx="10">
                  <c:v>-150353.29999999999</c:v>
                </c:pt>
                <c:pt idx="11">
                  <c:v>-5780.7</c:v>
                </c:pt>
                <c:pt idx="12">
                  <c:v>-54847.6</c:v>
                </c:pt>
                <c:pt idx="13">
                  <c:v>-92837.9</c:v>
                </c:pt>
                <c:pt idx="14">
                  <c:v>90268.9</c:v>
                </c:pt>
                <c:pt idx="15">
                  <c:v>-164135</c:v>
                </c:pt>
                <c:pt idx="16">
                  <c:v>-169532.4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AD-46BA-9C15-0965B6D307A8}"/>
            </c:ext>
          </c:extLst>
        </c:ser>
        <c:ser>
          <c:idx val="3"/>
          <c:order val="3"/>
          <c:tx>
            <c:strRef>
              <c:f>'[Vystup-3.xls]Vystup-3'!$E$5</c:f>
              <c:strCache>
                <c:ptCount val="1"/>
                <c:pt idx="0">
                  <c:v>Financial derivatives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'[Vystup-3.xls]Vystup-3'!$E$6:$E$22</c:f>
              <c:numCache>
                <c:formatCode>General</c:formatCode>
                <c:ptCount val="17"/>
                <c:pt idx="0">
                  <c:v>1402.8</c:v>
                </c:pt>
                <c:pt idx="1">
                  <c:v>3220.3</c:v>
                </c:pt>
                <c:pt idx="2">
                  <c:v>4281.7</c:v>
                </c:pt>
                <c:pt idx="3">
                  <c:v>-3860.1</c:v>
                </c:pt>
                <c:pt idx="4">
                  <c:v>3208</c:v>
                </c:pt>
                <c:pt idx="5">
                  <c:v>-187.5</c:v>
                </c:pt>
                <c:pt idx="6">
                  <c:v>-679.2</c:v>
                </c:pt>
                <c:pt idx="7">
                  <c:v>-1296.5999999999999</c:v>
                </c:pt>
                <c:pt idx="8">
                  <c:v>2606.8000000000002</c:v>
                </c:pt>
                <c:pt idx="9">
                  <c:v>1287.7</c:v>
                </c:pt>
                <c:pt idx="10">
                  <c:v>4747.8</c:v>
                </c:pt>
                <c:pt idx="11">
                  <c:v>3673.8</c:v>
                </c:pt>
                <c:pt idx="12">
                  <c:v>-8617.7999999999993</c:v>
                </c:pt>
                <c:pt idx="13">
                  <c:v>-4736.8</c:v>
                </c:pt>
                <c:pt idx="14">
                  <c:v>-6046.2</c:v>
                </c:pt>
                <c:pt idx="15">
                  <c:v>-4769.8999999999996</c:v>
                </c:pt>
                <c:pt idx="16">
                  <c:v>11291.1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AD-46BA-9C15-0965B6D307A8}"/>
            </c:ext>
          </c:extLst>
        </c:ser>
        <c:ser>
          <c:idx val="4"/>
          <c:order val="4"/>
          <c:tx>
            <c:strRef>
              <c:f>'[Vystup-3.xls]Vystup-3'!$F$5</c:f>
              <c:strCache>
                <c:ptCount val="1"/>
                <c:pt idx="0">
                  <c:v>Other investment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'[Vystup-3.xls]Vystup-3'!$F$6:$F$22</c:f>
              <c:numCache>
                <c:formatCode>General</c:formatCode>
                <c:ptCount val="17"/>
                <c:pt idx="0">
                  <c:v>-26854.9</c:v>
                </c:pt>
                <c:pt idx="1">
                  <c:v>67083.199999999997</c:v>
                </c:pt>
                <c:pt idx="2">
                  <c:v>-127927.6</c:v>
                </c:pt>
                <c:pt idx="3">
                  <c:v>-135452.20000000001</c:v>
                </c:pt>
                <c:pt idx="4">
                  <c:v>-6889.6</c:v>
                </c:pt>
                <c:pt idx="5">
                  <c:v>52223.5</c:v>
                </c:pt>
                <c:pt idx="6">
                  <c:v>-20924.5</c:v>
                </c:pt>
                <c:pt idx="7">
                  <c:v>-4625.5</c:v>
                </c:pt>
                <c:pt idx="8">
                  <c:v>-58765.8</c:v>
                </c:pt>
                <c:pt idx="9">
                  <c:v>62101</c:v>
                </c:pt>
                <c:pt idx="10">
                  <c:v>76832.2</c:v>
                </c:pt>
                <c:pt idx="11">
                  <c:v>-8622.1</c:v>
                </c:pt>
                <c:pt idx="12">
                  <c:v>115941.8</c:v>
                </c:pt>
                <c:pt idx="13">
                  <c:v>-29746.7</c:v>
                </c:pt>
                <c:pt idx="14">
                  <c:v>-17546.400000000001</c:v>
                </c:pt>
                <c:pt idx="15">
                  <c:v>-56366.8</c:v>
                </c:pt>
                <c:pt idx="16">
                  <c:v>-146644.20000000001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AD-46BA-9C15-0965B6D307A8}"/>
            </c:ext>
          </c:extLst>
        </c:ser>
        <c:ser>
          <c:idx val="5"/>
          <c:order val="5"/>
          <c:tx>
            <c:strRef>
              <c:f>'[Vystup-3.xls]Vystup-3'!$G$5</c:f>
              <c:strCache>
                <c:ptCount val="1"/>
                <c:pt idx="0">
                  <c:v>Reserve assets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'[Vystup-3.xls]Vystup-3'!$G$6:$G$22</c:f>
              <c:numCache>
                <c:formatCode>General</c:formatCode>
                <c:ptCount val="17"/>
                <c:pt idx="0">
                  <c:v>31592.799999999999</c:v>
                </c:pt>
                <c:pt idx="1">
                  <c:v>67153</c:v>
                </c:pt>
                <c:pt idx="2">
                  <c:v>216945</c:v>
                </c:pt>
                <c:pt idx="3">
                  <c:v>12903.4</c:v>
                </c:pt>
                <c:pt idx="4">
                  <c:v>6782.2</c:v>
                </c:pt>
                <c:pt idx="5">
                  <c:v>92850.9</c:v>
                </c:pt>
                <c:pt idx="6">
                  <c:v>2074.6999999999998</c:v>
                </c:pt>
                <c:pt idx="7">
                  <c:v>15666.5</c:v>
                </c:pt>
                <c:pt idx="8">
                  <c:v>40111.300000000003</c:v>
                </c:pt>
                <c:pt idx="9">
                  <c:v>60646.5</c:v>
                </c:pt>
                <c:pt idx="10">
                  <c:v>41424.9</c:v>
                </c:pt>
                <c:pt idx="11">
                  <c:v>-17229.7</c:v>
                </c:pt>
                <c:pt idx="12">
                  <c:v>80473.5</c:v>
                </c:pt>
                <c:pt idx="13">
                  <c:v>188191.5</c:v>
                </c:pt>
                <c:pt idx="14">
                  <c:v>73122.7</c:v>
                </c:pt>
                <c:pt idx="15">
                  <c:v>351305.5</c:v>
                </c:pt>
                <c:pt idx="16">
                  <c:v>563521.19999999995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AD-46BA-9C15-0965B6D30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691384"/>
        <c:axId val="367691776"/>
      </c:barChart>
      <c:lineChart>
        <c:grouping val="standard"/>
        <c:varyColors val="0"/>
        <c:ser>
          <c:idx val="0"/>
          <c:order val="0"/>
          <c:tx>
            <c:strRef>
              <c:f>'[Vystup-3.xls]Vystup-3'!$B$5</c:f>
              <c:strCache>
                <c:ptCount val="1"/>
                <c:pt idx="0">
                  <c:v>Financial account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'[Vystup-3.xls]Vystup-3'!$A$6:$A$22</c:f>
              <c:numCache>
                <c:formatCode>0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'[Vystup-3.xls]Vystup-3'!$B$6:$B$22</c:f>
              <c:numCache>
                <c:formatCode>General</c:formatCode>
                <c:ptCount val="17"/>
                <c:pt idx="0">
                  <c:v>-116453.8</c:v>
                </c:pt>
                <c:pt idx="1">
                  <c:v>-105696.9</c:v>
                </c:pt>
                <c:pt idx="2">
                  <c:v>-130882.4</c:v>
                </c:pt>
                <c:pt idx="3">
                  <c:v>-144190.1</c:v>
                </c:pt>
                <c:pt idx="4">
                  <c:v>-151266.70000000001</c:v>
                </c:pt>
                <c:pt idx="5">
                  <c:v>-53556.6</c:v>
                </c:pt>
                <c:pt idx="6">
                  <c:v>-82908.899999999994</c:v>
                </c:pt>
                <c:pt idx="7">
                  <c:v>-111061.7</c:v>
                </c:pt>
                <c:pt idx="8">
                  <c:v>-43229.1</c:v>
                </c:pt>
                <c:pt idx="9">
                  <c:v>-72346.899999999994</c:v>
                </c:pt>
                <c:pt idx="10">
                  <c:v>-122338.9</c:v>
                </c:pt>
                <c:pt idx="11">
                  <c:v>-74763.600000000006</c:v>
                </c:pt>
                <c:pt idx="12">
                  <c:v>11688.7</c:v>
                </c:pt>
                <c:pt idx="13">
                  <c:v>68307.5</c:v>
                </c:pt>
                <c:pt idx="14">
                  <c:v>59416.2</c:v>
                </c:pt>
                <c:pt idx="15">
                  <c:v>175781.9</c:v>
                </c:pt>
                <c:pt idx="16">
                  <c:v>117678.39999999999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0AD-46BA-9C15-0965B6D30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691384"/>
        <c:axId val="367691776"/>
      </c:lineChart>
      <c:catAx>
        <c:axId val="3676913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7691776"/>
        <c:crosses val="autoZero"/>
        <c:auto val="1"/>
        <c:lblAlgn val="ctr"/>
        <c:lblOffset val="100"/>
        <c:noMultiLvlLbl val="0"/>
      </c:catAx>
      <c:valAx>
        <c:axId val="367691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769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09.12.2021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361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090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057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10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700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773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773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960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983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478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195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052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998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789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507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91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6094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14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280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14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58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13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665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iu.cms.opf.slu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15516" y="123478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4896544" cy="20882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6804248" y="3876278"/>
            <a:ext cx="21686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Jana Šimáková</a:t>
            </a:r>
          </a:p>
          <a:p>
            <a:pPr algn="r"/>
            <a:b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5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r>
              <a:rPr lang="cs-CZ" altLang="cs-CZ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http://fiu.cms.opf.slu.cz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69" y="555694"/>
            <a:ext cx="193846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302326"/>
              </p:ext>
            </p:extLst>
          </p:nvPr>
        </p:nvGraphicFramePr>
        <p:xfrm>
          <a:off x="107504" y="385370"/>
          <a:ext cx="9036496" cy="44500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1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8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967"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/>
                        <a:t>NOVÁ</a:t>
                      </a:r>
                      <a:r>
                        <a:rPr lang="cs-CZ" sz="1400" baseline="0" noProof="0" dirty="0"/>
                        <a:t> STRUKTURA </a:t>
                      </a:r>
                      <a:r>
                        <a:rPr lang="cs-CZ" sz="1400" u="sng" baseline="0" noProof="0" dirty="0"/>
                        <a:t>BÚ</a:t>
                      </a:r>
                      <a:endParaRPr lang="cs-CZ" sz="1400" u="sng" noProof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noProof="0" dirty="0"/>
                        <a:t>NOVÁ STRUKTURA </a:t>
                      </a:r>
                      <a:r>
                        <a:rPr lang="cs-CZ" sz="1400" u="sng" noProof="0" dirty="0"/>
                        <a:t>KÚ</a:t>
                      </a:r>
                      <a:r>
                        <a:rPr lang="cs-CZ" sz="1400" baseline="0" noProof="0" dirty="0"/>
                        <a:t> A </a:t>
                      </a:r>
                      <a:r>
                        <a:rPr lang="cs-CZ" sz="1400" u="sng" noProof="0" dirty="0"/>
                        <a:t>FÚ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753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400" b="1" noProof="0" dirty="0"/>
                        <a:t>Obchodní bilance: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/>
                        <a:t>Export a</a:t>
                      </a:r>
                      <a:r>
                        <a:rPr lang="cs-CZ" sz="1400" baseline="0" noProof="0" dirty="0"/>
                        <a:t> import zboží,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>
                          <a:solidFill>
                            <a:srgbClr val="FF0000"/>
                          </a:solidFill>
                        </a:rPr>
                        <a:t>Re-exporty,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 err="1">
                          <a:solidFill>
                            <a:srgbClr val="FF0000"/>
                          </a:solidFill>
                        </a:rPr>
                        <a:t>Merchantingové</a:t>
                      </a:r>
                      <a:r>
                        <a:rPr lang="cs-CZ" sz="1400" i="1" noProof="0" dirty="0">
                          <a:solidFill>
                            <a:srgbClr val="FF0000"/>
                          </a:solidFill>
                        </a:rPr>
                        <a:t> obchody.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400" b="1" noProof="0" dirty="0"/>
                        <a:t>Bilance služeb: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/>
                        <a:t>Služby dle EBOPS</a:t>
                      </a:r>
                      <a:r>
                        <a:rPr lang="cs-CZ" sz="1400" baseline="0" noProof="0" dirty="0"/>
                        <a:t> 2010,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>
                          <a:solidFill>
                            <a:srgbClr val="FF0000"/>
                          </a:solidFill>
                        </a:rPr>
                        <a:t>Zušlechťovací styk (nově služba)</a:t>
                      </a:r>
                      <a:r>
                        <a:rPr lang="cs-CZ" sz="1400" baseline="0" noProof="0" dirty="0"/>
                        <a:t>.</a:t>
                      </a:r>
                      <a:endParaRPr lang="cs-CZ" sz="1400" noProof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400" b="1" i="1" noProof="0" dirty="0">
                          <a:solidFill>
                            <a:srgbClr val="FF0000"/>
                          </a:solidFill>
                        </a:rPr>
                        <a:t>Bilance prvotních důchodů (=VF):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i="1" noProof="0" dirty="0"/>
                        <a:t>Náhrady zaměstnancům,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i="1" noProof="0" dirty="0"/>
                        <a:t>Úroky,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i="1" noProof="0" dirty="0"/>
                        <a:t>Zisky společností,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i="1" noProof="0" dirty="0"/>
                        <a:t>Reinvestované zisky,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i="1" noProof="0" dirty="0"/>
                        <a:t>Renta.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400" b="1" i="1" noProof="0" dirty="0">
                          <a:solidFill>
                            <a:srgbClr val="FF0000"/>
                          </a:solidFill>
                        </a:rPr>
                        <a:t>Bilance druhotných důchodů (=transfery):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/>
                        <a:t>Daně z</a:t>
                      </a:r>
                      <a:r>
                        <a:rPr lang="cs-CZ" sz="1400" i="1" baseline="0" noProof="0" dirty="0"/>
                        <a:t> příjmu, bohatství atd.,</a:t>
                      </a:r>
                      <a:endParaRPr lang="cs-CZ" sz="1400" i="1" noProof="0" dirty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/>
                        <a:t>Některé pojistné prémie,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/>
                        <a:t>Současná</a:t>
                      </a:r>
                      <a:r>
                        <a:rPr lang="cs-CZ" sz="1400" i="1" baseline="0" noProof="0" dirty="0"/>
                        <a:t> mezinárodní spolupráce,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baseline="0" noProof="0" dirty="0"/>
                        <a:t>Ostatní běžné transfery,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baseline="0" noProof="0" dirty="0"/>
                        <a:t>Korekce související s penzemi.</a:t>
                      </a:r>
                      <a:endParaRPr lang="cs-CZ" sz="1400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cs-CZ" sz="1400" b="1" noProof="0" dirty="0"/>
                        <a:t>Kapitálový účet: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>
                          <a:solidFill>
                            <a:srgbClr val="FF0000"/>
                          </a:solidFill>
                        </a:rPr>
                        <a:t>Pořízení</a:t>
                      </a:r>
                      <a:r>
                        <a:rPr lang="cs-CZ" sz="1400" baseline="0" noProof="0" dirty="0">
                          <a:solidFill>
                            <a:srgbClr val="FF0000"/>
                          </a:solidFill>
                        </a:rPr>
                        <a:t> / prodej nevýrobních nefinančních aktiv: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200" i="1" baseline="0" noProof="0" dirty="0"/>
                        <a:t>Přírodní zdroje,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200" i="1" baseline="0" noProof="0" dirty="0"/>
                        <a:t>Smlouvy, leasing a licence,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200" i="1" noProof="0" dirty="0"/>
                        <a:t>Nehmotná</a:t>
                      </a:r>
                      <a:r>
                        <a:rPr lang="cs-CZ" sz="1200" i="1" baseline="0" noProof="0" dirty="0"/>
                        <a:t> aktiva (goodwill, loga...).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baseline="0" noProof="0" dirty="0"/>
                        <a:t>Kapitálové transfery: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400" i="1" kern="1200" baseline="0" noProof="0" dirty="0"/>
                        <a:t>Odpuštění dluhů,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400" i="1" kern="1200" baseline="0" noProof="0" dirty="0"/>
                        <a:t>Některá pojistná plnění,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400" i="1" kern="1200" baseline="0" noProof="0" dirty="0"/>
                        <a:t>Investiční a jiné granty,</a:t>
                      </a:r>
                    </a:p>
                    <a:p>
                      <a:pPr marL="1200150" lvl="2" indent="-285750">
                        <a:buFont typeface="Arial"/>
                        <a:buChar char="•"/>
                      </a:pPr>
                      <a:r>
                        <a:rPr lang="cs-CZ" sz="1400" i="1" kern="1200" baseline="0" noProof="0" dirty="0"/>
                        <a:t>Vybrané daně atd.</a:t>
                      </a:r>
                      <a:endParaRPr lang="cs-CZ" sz="1400" i="1" noProof="0" dirty="0"/>
                    </a:p>
                    <a:p>
                      <a:pPr marL="0" indent="0">
                        <a:buFont typeface="Arial"/>
                        <a:buNone/>
                      </a:pPr>
                      <a:endParaRPr lang="cs-CZ" sz="1400" noProof="0" dirty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cs-CZ" sz="1400" b="1" noProof="0" dirty="0"/>
                        <a:t>Finanční účet: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/>
                        <a:t>Přímé</a:t>
                      </a:r>
                      <a:r>
                        <a:rPr lang="cs-CZ" sz="1400" baseline="0" noProof="0" dirty="0"/>
                        <a:t> zahraniční investice,</a:t>
                      </a:r>
                      <a:endParaRPr lang="cs-CZ" sz="1400" noProof="0" dirty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/>
                        <a:t>Portfoliové</a:t>
                      </a:r>
                      <a:r>
                        <a:rPr lang="cs-CZ" sz="1400" baseline="0" noProof="0" dirty="0"/>
                        <a:t> investice,</a:t>
                      </a:r>
                      <a:endParaRPr lang="cs-CZ" sz="1400" noProof="0" dirty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/>
                        <a:t>Finanční deriváty</a:t>
                      </a:r>
                      <a:r>
                        <a:rPr lang="cs-CZ" sz="1400" baseline="0" noProof="0" dirty="0"/>
                        <a:t> (mimo rezervy),</a:t>
                      </a:r>
                      <a:endParaRPr lang="cs-CZ" sz="1400" noProof="0" dirty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noProof="0" dirty="0"/>
                        <a:t>Ostatní</a:t>
                      </a:r>
                      <a:r>
                        <a:rPr lang="cs-CZ" sz="1400" baseline="0" noProof="0" dirty="0"/>
                        <a:t> investice,</a:t>
                      </a:r>
                      <a:endParaRPr lang="cs-CZ" sz="1400" noProof="0" dirty="0"/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cs-CZ" sz="1400" i="1" noProof="0" dirty="0">
                          <a:solidFill>
                            <a:srgbClr val="FF0000"/>
                          </a:solidFill>
                        </a:rPr>
                        <a:t>Rezervní aktiva</a:t>
                      </a:r>
                      <a:r>
                        <a:rPr lang="cs-CZ" sz="1400" i="1" noProof="0" dirty="0"/>
                        <a:t> (devizové rezervy nově</a:t>
                      </a:r>
                      <a:r>
                        <a:rPr lang="cs-CZ" sz="1400" i="1" baseline="0" noProof="0" dirty="0"/>
                        <a:t> </a:t>
                      </a:r>
                      <a:r>
                        <a:rPr lang="cs-CZ" sz="1400" i="1" noProof="0" dirty="0"/>
                        <a:t>na</a:t>
                      </a:r>
                      <a:r>
                        <a:rPr lang="cs-CZ" sz="1400" i="1" baseline="0" noProof="0" dirty="0"/>
                        <a:t> FÚ).</a:t>
                      </a:r>
                      <a:endParaRPr lang="cs-CZ" sz="1400" i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84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EBOPS 2010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148782"/>
              </p:ext>
            </p:extLst>
          </p:nvPr>
        </p:nvGraphicFramePr>
        <p:xfrm>
          <a:off x="323528" y="995166"/>
          <a:ext cx="8229600" cy="3736824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9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MMF BPM5 – EBOPS 2002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MMF BPM6 – EBOPS 2010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106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>
                          <a:effectLst/>
                        </a:rPr>
                        <a:t>Transport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>
                          <a:effectLst/>
                        </a:rPr>
                        <a:t>Travel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>
                          <a:effectLst/>
                        </a:rPr>
                        <a:t>Other services: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effectLst/>
                        </a:rPr>
                        <a:t>Communications services,</a:t>
                      </a:r>
                      <a:endParaRPr lang="en-US" sz="1200" dirty="0"/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effectLst/>
                        </a:rPr>
                        <a:t>Construction services,</a:t>
                      </a:r>
                      <a:endParaRPr lang="en-US" sz="1200" dirty="0"/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effectLst/>
                        </a:rPr>
                        <a:t>Insurance services,</a:t>
                      </a:r>
                      <a:endParaRPr lang="en-US" sz="1200" dirty="0"/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Financial services,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Computer and information services,</a:t>
                      </a:r>
                      <a:endParaRPr lang="en-US" sz="1200" dirty="0"/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Royalties and license fees,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Other business services,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Personal, cultural, and recreational services,</a:t>
                      </a:r>
                      <a:endParaRPr lang="en-US" sz="1200" dirty="0"/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200" kern="1200" dirty="0">
                          <a:effectLst/>
                        </a:rPr>
                        <a:t>Government services, </a:t>
                      </a:r>
                      <a:r>
                        <a:rPr lang="en-US" sz="1200" kern="1200" dirty="0" err="1">
                          <a:effectLst/>
                        </a:rPr>
                        <a:t>n.i.e</a:t>
                      </a:r>
                      <a:r>
                        <a:rPr lang="en-US" sz="1200" kern="1200" dirty="0">
                          <a:effectLst/>
                        </a:rPr>
                        <a:t>.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>
                          <a:effectLst/>
                        </a:rPr>
                        <a:t>Transport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>
                          <a:effectLst/>
                        </a:rPr>
                        <a:t>Travel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400" b="1" kern="1200" dirty="0">
                          <a:effectLst/>
                        </a:rPr>
                        <a:t>Other services: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i="1" kern="1200" dirty="0">
                          <a:effectLst/>
                        </a:rPr>
                        <a:t>Manufacturing services on physical inputs owned by others 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i="1" kern="1200" dirty="0">
                          <a:effectLst/>
                        </a:rPr>
                        <a:t>Maintenance and repair services </a:t>
                      </a:r>
                      <a:r>
                        <a:rPr lang="en-US" sz="1200" i="1" kern="1200" dirty="0" err="1">
                          <a:effectLst/>
                        </a:rPr>
                        <a:t>n.i.e</a:t>
                      </a:r>
                      <a:r>
                        <a:rPr lang="en-US" sz="1200" i="1" kern="1200" dirty="0">
                          <a:effectLst/>
                        </a:rPr>
                        <a:t>.,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effectLst/>
                        </a:rPr>
                        <a:t>Construction, 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i="1" kern="1200" dirty="0">
                          <a:effectLst/>
                        </a:rPr>
                        <a:t>Insurance and pension services,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effectLst/>
                        </a:rPr>
                        <a:t>Financial services,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effectLst/>
                        </a:rPr>
                        <a:t>Charges for the use of intellectual property </a:t>
                      </a:r>
                      <a:r>
                        <a:rPr lang="en-US" sz="1200" kern="1200" dirty="0" err="1">
                          <a:effectLst/>
                        </a:rPr>
                        <a:t>n.i.e</a:t>
                      </a:r>
                      <a:r>
                        <a:rPr lang="en-US" sz="1200" kern="1200" dirty="0">
                          <a:effectLst/>
                        </a:rPr>
                        <a:t>.,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i="1" kern="1200" dirty="0">
                          <a:effectLst/>
                        </a:rPr>
                        <a:t>Telecommunications, computer, and</a:t>
                      </a:r>
                      <a:r>
                        <a:rPr lang="en-US" sz="1200" i="1" kern="1200" baseline="0" dirty="0">
                          <a:effectLst/>
                        </a:rPr>
                        <a:t> </a:t>
                      </a:r>
                      <a:r>
                        <a:rPr lang="en-US" sz="1200" i="1" kern="1200" dirty="0">
                          <a:effectLst/>
                        </a:rPr>
                        <a:t>information services,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effectLst/>
                        </a:rPr>
                        <a:t>Other business services,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kern="1200" dirty="0">
                          <a:effectLst/>
                        </a:rPr>
                        <a:t>Personal, cultural, and recreational services,</a:t>
                      </a:r>
                    </a:p>
                    <a:p>
                      <a:pPr marL="800100" lvl="1" indent="-342900">
                        <a:buFont typeface="+mj-lt"/>
                        <a:buAutoNum type="arabicPeriod"/>
                      </a:pPr>
                      <a:r>
                        <a:rPr lang="en-US" sz="1200" i="1" kern="1200" dirty="0">
                          <a:effectLst/>
                        </a:rPr>
                        <a:t>Government goods and services </a:t>
                      </a:r>
                      <a:r>
                        <a:rPr lang="en-US" sz="1200" i="1" kern="1200" dirty="0" err="1">
                          <a:effectLst/>
                        </a:rPr>
                        <a:t>n.i.e</a:t>
                      </a:r>
                      <a:r>
                        <a:rPr lang="en-US" sz="1400" i="1" kern="1200" dirty="0">
                          <a:effectLst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27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Srovnání úmluvy o znaménku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15959"/>
              </p:ext>
            </p:extLst>
          </p:nvPr>
        </p:nvGraphicFramePr>
        <p:xfrm>
          <a:off x="107504" y="812872"/>
          <a:ext cx="8244916" cy="357015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218410">
                  <a:extLst>
                    <a:ext uri="{9D8B030D-6E8A-4147-A177-3AD203B41FA5}">
                      <a16:colId xmlns:a16="http://schemas.microsoft.com/office/drawing/2014/main" val="1133004260"/>
                    </a:ext>
                  </a:extLst>
                </a:gridCol>
                <a:gridCol w="2513253">
                  <a:extLst>
                    <a:ext uri="{9D8B030D-6E8A-4147-A177-3AD203B41FA5}">
                      <a16:colId xmlns:a16="http://schemas.microsoft.com/office/drawing/2014/main" val="1509319757"/>
                    </a:ext>
                  </a:extLst>
                </a:gridCol>
                <a:gridCol w="2513253">
                  <a:extLst>
                    <a:ext uri="{9D8B030D-6E8A-4147-A177-3AD203B41FA5}">
                      <a16:colId xmlns:a16="http://schemas.microsoft.com/office/drawing/2014/main" val="2905375419"/>
                    </a:ext>
                  </a:extLst>
                </a:gridCol>
              </a:tblGrid>
              <a:tr h="288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Účet PB</a:t>
                      </a:r>
                      <a:endParaRPr lang="en-US" sz="1600" b="1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BPM5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</a:rPr>
                        <a:t>BPM6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5037578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Běžný účet, příjmy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3937851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Běžný účet, výdaje 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3265401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Bilance běžného účtu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Příjmy</a:t>
                      </a: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Výdaje</a:t>
                      </a:r>
                      <a:r>
                        <a:rPr lang="en-US" sz="14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+/-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Příjmy</a:t>
                      </a: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Výdaje</a:t>
                      </a:r>
                      <a:r>
                        <a:rPr lang="en-US" sz="14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+/-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5013097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Příjmy z kapitálových transferů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115257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Výdaje na kapitálové transfery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0393365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Bilance kapitálového účtu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Příjmy</a:t>
                      </a: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Výdaje</a:t>
                      </a:r>
                      <a:r>
                        <a:rPr lang="en-US" sz="14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+/-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Příjmy</a:t>
                      </a: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Výdaje</a:t>
                      </a:r>
                      <a:r>
                        <a:rPr lang="en-US" sz="1400" b="0" baseline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+/-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8305046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Čistá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akvizice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finančních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aktiv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čistý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příliv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domácího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či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zahraničního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kapitálu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BPM5)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2273723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Čistý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přírůstek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finančních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čistý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příliv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domácího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zahr</a:t>
                      </a: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kapitálu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 BPM5)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61904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Bilance finančního účtu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Příliv kapitálu</a:t>
                      </a: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Odliv kapitálu</a:t>
                      </a:r>
                      <a:r>
                        <a:rPr lang="en-US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+/-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Čistá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akvizice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finančních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Čist</a:t>
                      </a: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ý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přírůstek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finančních</a:t>
                      </a:r>
                      <a:r>
                        <a:rPr lang="en-US" sz="14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</a:t>
                      </a:r>
                      <a:r>
                        <a:rPr lang="en-US" sz="1400" b="0" kern="1200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+/-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0611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23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Kreditní</a:t>
            </a:r>
            <a:r>
              <a:rPr lang="en-US" dirty="0">
                <a:solidFill>
                  <a:srgbClr val="000000"/>
                </a:solidFill>
              </a:rPr>
              <a:t> a </a:t>
            </a:r>
            <a:r>
              <a:rPr lang="en-US" dirty="0" err="1">
                <a:solidFill>
                  <a:srgbClr val="000000"/>
                </a:solidFill>
              </a:rPr>
              <a:t>debetní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položky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PB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33629"/>
              </p:ext>
            </p:extLst>
          </p:nvPr>
        </p:nvGraphicFramePr>
        <p:xfrm>
          <a:off x="323528" y="1131590"/>
          <a:ext cx="8244916" cy="259228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21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3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Kredit (+)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Debet (-)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Běžný účet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Zboží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Služby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Prvotní důchody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 (příjmy)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 (výdaje)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Druhotné důchody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 (příjmy)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 (výdaje)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Kapitálový účet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Kapitálové transfery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Chyby a opomenutí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Dopočet (+/-)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83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Operace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finančním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účtu</a:t>
            </a:r>
            <a:r>
              <a:rPr lang="en-US" dirty="0">
                <a:solidFill>
                  <a:srgbClr val="000000"/>
                </a:solidFill>
              </a:rPr>
              <a:t> v </a:t>
            </a:r>
            <a:r>
              <a:rPr lang="en-US" dirty="0" err="1">
                <a:solidFill>
                  <a:srgbClr val="000000"/>
                </a:solidFill>
              </a:rPr>
              <a:t>současném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pojetí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PB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751955"/>
              </p:ext>
            </p:extLst>
          </p:nvPr>
        </p:nvGraphicFramePr>
        <p:xfrm>
          <a:off x="323528" y="1131590"/>
          <a:ext cx="8244916" cy="280824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21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3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Čistá změna zahraničních finančních aktiv (+)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Čistá změna zahraničních finančních pasiv(-)</a:t>
                      </a:r>
                      <a:endParaRPr lang="en-US" sz="160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Finanční účet</a:t>
                      </a: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Přímé investice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zahraničních aktiv (+)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zahraničních aktiv (-) 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zahraničních pasiv (+)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zahraničních pasiv (-) 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Portfoliové investice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Finanční deriváty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Ostatní investice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Rezervní aktiva (devizové rezervy)</a:t>
                      </a:r>
                      <a:endParaRPr lang="en-US" sz="1400" b="0" kern="120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Zvýšení zahraničních aktiv (+)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Snížení zahraničních aktiv (-) </a:t>
                      </a: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0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94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 BPM5 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Běžný účet + Kapitálový účet + Finanční účet + Chyby a opomenutí = - (Změna oficiálních rezervních aktiv)</a:t>
            </a:r>
          </a:p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Identita BPM6 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Běžný účet + Kapitálový účet + Čisté chyby a opomenutí = Finanční účet 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Čisté půjčky (+) / čisté výpůjčky (-) + Čisté chyby a opomenutí = Finanční účet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267494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Srovnání základních identit PB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8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352928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běžném účtu jsou evidovány toky zboží, služeb, primárního a sekundárního důchodu mezi rezidenty a nerezidenty dané země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běžném účtu obvykle dominuje bilance zboží a služeb a zejména obchodní bilance (zboží)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 primárních důchodů představuje částky, které jsou splatné a mohou být získány výměnou za dočasné poskytnutí jinému subjektu finančních zdrojů, pracovních sil nebo neprodukovaných nefinančních aktiv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Účet sekundárních důchodů eviduje přerozdělování příjmů z jedné ekonomiky do druhé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Osobní transfery, rozšíření předchozí koncepce "</a:t>
            </a:r>
            <a:r>
              <a:rPr lang="cs-CZ" sz="14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remitence</a:t>
            </a:r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pracovníků", jsou stále nejdůležitější položkou tohoto účtu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Běžný účet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21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Zůstat</a:t>
            </a:r>
            <a:r>
              <a:rPr lang="cs-CZ" dirty="0" err="1">
                <a:solidFill>
                  <a:srgbClr val="000000"/>
                </a:solidFill>
              </a:rPr>
              <a:t>ky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běžn</a:t>
            </a:r>
            <a:r>
              <a:rPr lang="cs-CZ" dirty="0" err="1">
                <a:solidFill>
                  <a:srgbClr val="000000"/>
                </a:solidFill>
              </a:rPr>
              <a:t>ých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účt</a:t>
            </a:r>
            <a:r>
              <a:rPr lang="cs-CZ" dirty="0">
                <a:solidFill>
                  <a:srgbClr val="000000"/>
                </a:solidFill>
              </a:rPr>
              <a:t>ů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vybraných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zemích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00"/>
          <a:stretch/>
        </p:blipFill>
        <p:spPr>
          <a:xfrm>
            <a:off x="57129" y="1347614"/>
            <a:ext cx="4658887" cy="252741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9" b="5051"/>
          <a:stretch/>
        </p:blipFill>
        <p:spPr>
          <a:xfrm>
            <a:off x="4535996" y="1347614"/>
            <a:ext cx="4548630" cy="29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85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Nerovnováh</a:t>
            </a:r>
            <a:r>
              <a:rPr lang="cs-CZ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běžného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účtu</a:t>
            </a:r>
            <a:r>
              <a:rPr lang="en-US" dirty="0">
                <a:solidFill>
                  <a:srgbClr val="000000"/>
                </a:solidFill>
              </a:rPr>
              <a:t> (% </a:t>
            </a:r>
            <a:r>
              <a:rPr lang="en-US" dirty="0" err="1">
                <a:solidFill>
                  <a:srgbClr val="000000"/>
                </a:solidFill>
              </a:rPr>
              <a:t>světového</a:t>
            </a:r>
            <a:r>
              <a:rPr lang="en-US" dirty="0">
                <a:solidFill>
                  <a:srgbClr val="000000"/>
                </a:solidFill>
              </a:rPr>
              <a:t> HDP)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052" name="Picture 4" descr="https://www.policycenter.ma/ckfinder/userfiles/images/_1(7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4"/>
          <a:stretch/>
        </p:blipFill>
        <p:spPr bwMode="auto">
          <a:xfrm>
            <a:off x="-76002" y="888943"/>
            <a:ext cx="7992618" cy="35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30617" y="4513556"/>
            <a:ext cx="25587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>
                <a:solidFill>
                  <a:srgbClr val="555555"/>
                </a:solidFill>
                <a:latin typeface="Arial" panose="020B0604020202020204" pitchFamily="34" charset="0"/>
              </a:rPr>
              <a:t>Source: IMF, 2020 </a:t>
            </a:r>
            <a:r>
              <a:rPr lang="cs-CZ" sz="1000" i="1" dirty="0" err="1">
                <a:solidFill>
                  <a:srgbClr val="555555"/>
                </a:solidFill>
                <a:latin typeface="Arial" panose="020B0604020202020204" pitchFamily="34" charset="0"/>
              </a:rPr>
              <a:t>External</a:t>
            </a:r>
            <a:r>
              <a:rPr lang="cs-CZ" sz="1000" i="1" dirty="0">
                <a:solidFill>
                  <a:srgbClr val="555555"/>
                </a:solidFill>
                <a:latin typeface="Arial" panose="020B0604020202020204" pitchFamily="34" charset="0"/>
              </a:rPr>
              <a:t> </a:t>
            </a:r>
            <a:r>
              <a:rPr lang="cs-CZ" sz="1000" i="1" dirty="0" err="1">
                <a:solidFill>
                  <a:srgbClr val="555555"/>
                </a:solidFill>
                <a:latin typeface="Arial" panose="020B0604020202020204" pitchFamily="34" charset="0"/>
              </a:rPr>
              <a:t>Sector</a:t>
            </a:r>
            <a:r>
              <a:rPr lang="cs-CZ" sz="1000" i="1" dirty="0">
                <a:solidFill>
                  <a:srgbClr val="555555"/>
                </a:solidFill>
                <a:latin typeface="Arial" panose="020B0604020202020204" pitchFamily="34" charset="0"/>
              </a:rPr>
              <a:t> Report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30047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finančním účtu jsou evidovány </a:t>
            </a:r>
            <a:r>
              <a:rPr lang="cs-CZ" sz="2000" dirty="0"/>
              <a:t>mezinárodní pohyby finančního kapitálu, </a:t>
            </a:r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aktiv a pasiv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Přímé investice - v nichž investor provádí určitý jednoznačný stupeň kontroly nad aktivy (nejméně 10% vlastního kapitálu)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Portfoliové investice - v nichž investor nemá kontrolu nad aktivy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deriváty - kontrakt, který odvozuje svou hodnotu z výkonnosti podkladového aktiva (</a:t>
            </a:r>
            <a:r>
              <a:rPr lang="cs-CZ" sz="16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futures</a:t>
            </a:r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opce, swapy)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Ostatní investice - zahrnují různé krátkodobé a dlouhodobé obchodní úvěry a zálohy, přeshraniční úvěry, bankovní vklady, bankovní vklady a ostatní finanční aktiva a závazky</a:t>
            </a:r>
          </a:p>
          <a:p>
            <a:pPr lvl="1"/>
            <a:endParaRPr 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Devizové rezervy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Finanční účet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9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systematický statistický výkaz národního účetnictví, který souhrnně zachycuje veškeré ekonomické transakce mezi rezidenty domácí země a rezidenty ostatních zemí (tedy mezi devizovými tuzemci a cizozemci), které se uskutečnily za určité období</a:t>
            </a:r>
          </a:p>
          <a:p>
            <a:pPr lvl="1"/>
            <a:r>
              <a:rPr lang="cs-CZ" sz="1400" dirty="0"/>
              <a:t>pro určení rezidenství je rozhodující ekonomický zájem účastníků transakce, účastníky mohou být jednotlivci, firmy, neziskové organizace, stát </a:t>
            </a: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ekonomické transakce jsou spojeny s toky zboží, služeb, peněz a kapitálu mezi domácí ekonomikou a zahraničím a zpravidla vedou ke změně zahraničních aktiv a zahraničních pasiv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platební bilance je sestavována na principu podvojného účetnictví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účty platební bilance jsou běžný účet, kapitálový účet, finanční účet, chyby a opomenutí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Definice platební bilance (PB)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Finanční účet Číny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" y="1269093"/>
            <a:ext cx="5010560" cy="28195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6" y="778107"/>
            <a:ext cx="3596952" cy="202404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6" y="2877072"/>
            <a:ext cx="3596952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7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Top 20 zemí </a:t>
            </a:r>
            <a:r>
              <a:rPr lang="pl-PL" dirty="0">
                <a:solidFill>
                  <a:srgbClr val="000000"/>
                </a:solidFill>
              </a:rPr>
              <a:t>podle devizových rezerv (bez zlata)</a:t>
            </a:r>
            <a:r>
              <a:rPr lang="cs-CZ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6" name="Picture 2" descr="23px-Flag_of_the_People%27s_Republic_of_Chin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23px-Flag_of_Japa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6px-Flag_of_Switzerland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23px-Flag_of_Saudi_Arabi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23px-Flag_of_the_Republic_of_Chin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23px-Flag_of_Russia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3px-Flag_of_Hong_Kong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23px-Flag_of_South_Korea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3px-Flag_of_India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22px-Flag_of_Brazil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23px-Flag_of_Singapore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23px-Flag_of_Thailand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3px-Flag_of_Germany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23px-Flag_of_the_United_Kingdom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23px-Flag_of_Mexico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23px-Flag_of_France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23px-Flag_of_the_Czech_Republic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23px-Flag_of_Italy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23px-Flag_of_Iran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23px-Flag_of_the_United_States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23px-Flag_of_the_People%27s_Republic_of_Chin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23px-Flag_of_Japa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16px-Flag_of_Switzerland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23px-Flag_of_Saudi_Arabi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23px-Flag_of_the_Republic_of_Chin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23px-Flag_of_Russia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23px-Flag_of_Hong_Kong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23px-Flag_of_South_Korea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23px-Flag_of_India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22px-Flag_of_Brazil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23px-Flag_of_Singapore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23px-Flag_of_Thailand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23px-Flag_of_Germany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23px-Flag_of_the_United_Kingdom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23px-Flag_of_Mexico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23px-Flag_of_France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23px-Flag_of_the_Czech_Republic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23px-Flag_of_Italy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23px-Flag_of_Iran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23px-Flag_of_the_United_States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23px-Flag_of_the_People%27s_Republic_of_Chin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23px-Flag_of_Japa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16px-Flag_of_Switzerland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23px-Flag_of_Saudi_Arabi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23px-Flag_of_the_Republic_of_Chin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23px-Flag_of_Russia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23px-Flag_of_Hong_Kong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23px-Flag_of_South_Korea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23px-Flag_of_India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22px-Flag_of_Brazil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23px-Flag_of_Singapore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23px-Flag_of_Thailand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23px-Flag_of_Germany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23px-Flag_of_the_United_Kingdom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23px-Flag_of_Mexico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23px-Flag_of_France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23px-Flag_of_the_Czech_Republic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3" name="Picture 59" descr="23px-Flag_of_Italy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23px-Flag_of_Iran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23px-Flag_of_the_United_States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23px-Flag_of_the_People%27s_Republic_of_Chin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7" name="Picture 63" descr="23px-Flag_of_Japa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16px-Flag_of_Switzerland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23px-Flag_of_Saudi_Arabia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23px-Flag_of_the_Republic_of_Chin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1" name="Picture 67" descr="23px-Flag_of_Russia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23px-Flag_of_Hong_Kong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23px-Flag_of_South_Korea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23px-Flag_of_India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22px-Flag_of_Brazil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23px-Flag_of_Singapore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7" name="Picture 73" descr="23px-Flag_of_Thailand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23px-Flag_of_Germany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23px-Flag_of_the_United_Kingdom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23px-Flag_of_Mexico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77" descr="23px-Flag_of_France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23px-Flag_of_the_Czech_Republic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23px-Flag_of_Italy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23px-Flag_of_Iran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81" descr="23px-Flag_of_the_United_States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3"/>
          <a:srcRect l="12988" t="17801" r="49213" b="5201"/>
          <a:stretch/>
        </p:blipFill>
        <p:spPr>
          <a:xfrm>
            <a:off x="249252" y="731492"/>
            <a:ext cx="345638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Vývoj devizových rezerv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0" y="1419622"/>
            <a:ext cx="4289999" cy="280831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1" b="5452"/>
          <a:stretch/>
        </p:blipFill>
        <p:spPr>
          <a:xfrm>
            <a:off x="4716016" y="1275606"/>
            <a:ext cx="398112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6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Platební bilance ČR (mil. Kč)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00339"/>
              </p:ext>
            </p:extLst>
          </p:nvPr>
        </p:nvGraphicFramePr>
        <p:xfrm>
          <a:off x="516848" y="1107313"/>
          <a:ext cx="8015594" cy="3480657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2836840">
                  <a:extLst>
                    <a:ext uri="{9D8B030D-6E8A-4147-A177-3AD203B41FA5}">
                      <a16:colId xmlns:a16="http://schemas.microsoft.com/office/drawing/2014/main" val="1991907176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3315579625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2237329754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2860304992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1811807974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2502752130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207140974"/>
                    </a:ext>
                  </a:extLst>
                </a:gridCol>
                <a:gridCol w="739822">
                  <a:extLst>
                    <a:ext uri="{9D8B030D-6E8A-4147-A177-3AD203B41FA5}">
                      <a16:colId xmlns:a16="http://schemas.microsoft.com/office/drawing/2014/main" val="1767150256"/>
                    </a:ext>
                  </a:extLst>
                </a:gridCol>
              </a:tblGrid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2010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2011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2016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3766081800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>
                          <a:effectLst/>
                        </a:rPr>
                        <a:t>1 – Current account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-141 776,5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-84 800,8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-63 313,0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-21 784,4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7 882,6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11 283,1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52 641,9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884790377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>
                          <a:effectLst/>
                        </a:rPr>
                        <a:t>    1.A – Goods and services 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118 865,3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156 759,2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201 424,3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237 332,5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275 601,6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266 069,9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351 695,9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770727144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>
                          <a:effectLst/>
                        </a:rPr>
                        <a:t>    1.B – Primary income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-249 929,8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-223 345,4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-237 527,8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-249 018,7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-260 789,0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-254 838,1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-271 762,0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3706418880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>
                          <a:effectLst/>
                        </a:rPr>
                        <a:t>    1.C – Secondary income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-10 712,0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-18 214,6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-27 209,4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-10 098,1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-6 930,1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51,4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-27 292,0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904118549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>
                          <a:effectLst/>
                        </a:rPr>
                        <a:t>2 – Capital account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37 596,4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12 710,1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53 011,0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82 436,6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32 318,6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101 895,3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53 509,7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2817316802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>
                          <a:effectLst/>
                        </a:rPr>
                        <a:t>3 – Financial account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-122 338,9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-74 763,6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11 688,7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68 307,5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59 416,2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175 781,9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117 678,4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2176547500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>
                          <a:effectLst/>
                        </a:rPr>
                        <a:t>    3.1 – Direct investment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-94 990,5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-46 804,8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-121 261,1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7 437,5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-80 382,8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49 748,1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-140 957,2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2422235104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>
                          <a:effectLst/>
                        </a:rPr>
                        <a:t>    3.2 – Portfolio investment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-150 353,3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-5 780,7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-54 847,6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-92 837,9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90 268,9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-164 135,0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-169 532,4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3952142528"/>
                  </a:ext>
                </a:extLst>
              </a:tr>
              <a:tr h="380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>
                          <a:effectLst/>
                        </a:rPr>
                        <a:t>    3.3 – Financial derivatives (other than reserves)  and employee stock options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4 747,8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3 673,8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-8 617,8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-4 736,8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-6 046,2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-4 769,9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11 291,1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1744045842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>
                          <a:effectLst/>
                        </a:rPr>
                        <a:t>    3.4 – Other investment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76 832,2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-8 622,1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115 941,8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-29 746,7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-17 546,4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-56 366,8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-146 644,2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2152665394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u="none" strike="noStrike" noProof="0" dirty="0">
                          <a:effectLst/>
                        </a:rPr>
                        <a:t>    3.5 – Reserve assets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41 424,9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-17 229,7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80 473,5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188 191,5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73 122,7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351 305,5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563 521,2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4056442527"/>
                  </a:ext>
                </a:extLst>
              </a:tr>
              <a:tr h="380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>
                          <a:effectLst/>
                        </a:rPr>
                        <a:t>4.3 – Net lending (+) / net borrowing (-) (balance from current and capital account)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-104 180,1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-72 090,7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-10 302,0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60 652,2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40 201,2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113 178,3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106 151,6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256553875"/>
                  </a:ext>
                </a:extLst>
              </a:tr>
              <a:tr h="3806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>
                          <a:effectLst/>
                        </a:rPr>
                        <a:t>4.4 – Net lending (+) / net borrowing (-) (balance from financial account)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-122 338,9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-74 763,6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11 688,7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68 307,5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59 416,2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>
                          <a:effectLst/>
                        </a:rPr>
                        <a:t>175 781,9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117 678,4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3606104936"/>
                  </a:ext>
                </a:extLst>
              </a:tr>
              <a:tr h="1948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noProof="0" dirty="0">
                          <a:effectLst/>
                        </a:rPr>
                        <a:t>4.5 – Net errors and omissions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-18 158,8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-2 673,0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21 990,7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7 655,3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19 214,9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62 603,5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u="none" strike="noStrike" dirty="0">
                          <a:effectLst/>
                        </a:rPr>
                        <a:t>11 526,8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49" marR="8949" marT="8949" marB="0" anchor="ctr"/>
                </a:tc>
                <a:extLst>
                  <a:ext uri="{0D108BD9-81ED-4DB2-BD59-A6C34878D82A}">
                    <a16:rowId xmlns:a16="http://schemas.microsoft.com/office/drawing/2014/main" val="837367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622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Běžný účet ČR (mil. Kč)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882208"/>
              </p:ext>
            </p:extLst>
          </p:nvPr>
        </p:nvGraphicFramePr>
        <p:xfrm>
          <a:off x="899592" y="867997"/>
          <a:ext cx="7560840" cy="374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3663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sz="1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dirty="0" err="1">
                <a:solidFill>
                  <a:srgbClr val="000000"/>
                </a:solidFill>
              </a:rPr>
              <a:t>Finanční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účet</a:t>
            </a:r>
            <a:r>
              <a:rPr lang="en-US" dirty="0">
                <a:solidFill>
                  <a:srgbClr val="000000"/>
                </a:solidFill>
              </a:rPr>
              <a:t> ČR (mil. </a:t>
            </a:r>
            <a:r>
              <a:rPr lang="en-US" dirty="0" err="1">
                <a:solidFill>
                  <a:srgbClr val="000000"/>
                </a:solidFill>
              </a:rPr>
              <a:t>Kč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007472"/>
              </p:ext>
            </p:extLst>
          </p:nvPr>
        </p:nvGraphicFramePr>
        <p:xfrm>
          <a:off x="755576" y="843558"/>
          <a:ext cx="7581987" cy="366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938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1CE91-FD16-4A78-980F-504A47AE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064047"/>
            <a:ext cx="7488832" cy="507703"/>
          </a:xfrm>
        </p:spPr>
        <p:txBody>
          <a:bodyPr/>
          <a:lstStyle/>
          <a:p>
            <a:r>
              <a:rPr lang="cs-CZ" b="1" dirty="0"/>
              <a:t>???Jaký je aktuální vývoj platební bilance v Česku???</a:t>
            </a:r>
          </a:p>
        </p:txBody>
      </p:sp>
    </p:spTree>
    <p:extLst>
      <p:ext uri="{BB962C8B-B14F-4D97-AF65-F5344CB8AC3E}">
        <p14:creationId xmlns:p14="http://schemas.microsoft.com/office/powerpoint/2010/main" val="986235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DBC36-F5E6-4E42-B942-E5370D50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301F12-0B0E-462C-8B05-7728C38A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9036496" cy="438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48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9B001C-FA3C-4AB6-8A8B-CE040FF0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DE3986-B53E-4523-8A02-183416BD6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6920"/>
            <a:ext cx="8712968" cy="468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20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7" y="1347614"/>
            <a:ext cx="8144308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r>
              <a:rPr lang="cs-CZ" sz="4000" b="1" i="1" dirty="0">
                <a:solidFill>
                  <a:srgbClr val="307871"/>
                </a:solidFill>
              </a:rPr>
              <a:t>  KONEC PŘEDNÁŠKY</a:t>
            </a:r>
            <a:r>
              <a:rPr lang="cs-CZ" sz="4000" b="1" i="1" dirty="0">
                <a:solidFill>
                  <a:srgbClr val="307871"/>
                </a:solidFill>
                <a:latin typeface="Wingdings" pitchFamily="2" charset="2"/>
              </a:rPr>
              <a:t>C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</a:rPr>
              <a:t>DĚKUJI ZA POZORNOST</a:t>
            </a:r>
            <a:br>
              <a:rPr lang="cs-CZ" sz="4000" b="1" i="1" dirty="0">
                <a:solidFill>
                  <a:srgbClr val="307871"/>
                </a:solidFill>
              </a:rPr>
            </a:br>
            <a:br>
              <a:rPr lang="cs-CZ" sz="4000" b="1" i="1" dirty="0">
                <a:solidFill>
                  <a:srgbClr val="307871"/>
                </a:solidFill>
              </a:rPr>
            </a:br>
            <a:r>
              <a:rPr lang="cs-CZ" sz="4000" b="1" i="1" dirty="0">
                <a:solidFill>
                  <a:srgbClr val="307871"/>
                </a:solidFill>
                <a:sym typeface="Wingdings" panose="05000000000000000000" pitchFamily="2" charset="2"/>
              </a:rPr>
              <a:t></a:t>
            </a:r>
            <a:br>
              <a:rPr lang="cs-CZ" sz="4000" b="1" i="1" dirty="0">
                <a:solidFill>
                  <a:srgbClr val="307871"/>
                </a:solidFill>
              </a:rPr>
            </a:br>
            <a:endParaRPr lang="cs-CZ" sz="4000" b="1" i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ovlivňuje a je ovlivňována dalšími proměnnými, jako je hrubý domácí produkt, úroveň zaměstnanosti, cenové hladiny, devizové kurzy a úrokové sazby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Údaje PB jsou důležité ke zhodnocení obecné konkurenceschopnosti domácích průmyslových odvětví, stanovení devizového kurzu a úrokových sazeb, či k určení měnové a fiskální politiky, atd.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Údaje PB jsou také důležité pro nadnárodní korporace, jelikož je to ukazatel konkurenceschopnosti a zdraví ekonomiky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Důležitá je domácí PB, i PB hostující ekonomiky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to indikátor vývoje devizového kurzu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PB můžou indikovat zavedení nebo odstranění kontrol různých přeshraničních plateb  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Může být využita jako prognóza tržního potenciálu země (zejména v krátkém období)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Význam platební bilance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ekonomické transakce, které jsou započítány a zachyceny v české PB: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dceřiná společnost zahraničního nadnárodního podniku působí jako distributor produktů podniku a prodává zboží na českém trhu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 se sídlem v České republice spravuje výstavbu významného vodovodu v zahraničí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dceřiná společnost zahraniční firmy vyplácí zisk (zpravidla distribucí dividend akcionářům) zpět mateřské společnosti v domácí (zahraniční) zemi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Holandský podílový fond nakupuje český dluhopis prostřednictvím investičního makléře v Česku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Typické transakce zachyceny v PB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sestavována na principech podvojného účetnictví, každá transakce je zaznamenána nejméně dvěma záznamy stejné hodnoty, nejprve jako příjem (kredit) a druhý krát jako výdej (debet)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musí být vyrovnaná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se započítají všechny transakce a započítají se správně, PB nemůže být v nerovnováze 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nesprávné konstatovat, že PB je v nerovnováze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zaznamenává pouze ty transakce, které se uskutečňují mezi rezidenty a nerezidenty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určení rezidentství je rozhodující ekonomický zájem účastníků transakce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Základní principy sestavování PB (1)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3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7560840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Zaznamenávání toků na akruální bázi, tj. v době, kdy je ekonomická hodnota vytvořena, přeměněna, vyměněna, převedena nebo mizí, v případě pohledávek a závazků při změně vlastnictví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Transakce jsou oceněny tržními cenami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Změny, které nepředstavují transakce (např. vliv fluktuace devizového kurzu, kolísání cen apod.), nejsou zaznamenávány v platební bilanci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Transakce prováděné v cizích měnách jsou přepočítávány na domácí měnu kurzem platným v době transakce nebo průměrným devizovým kurzem za vykazované období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Základní principy sestavování PB (2)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8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31590"/>
            <a:ext cx="8136904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2014 zahájily země zavedení šestého vydání Manuálu platební bilance a Mezinárodní investiční pozice (BPM6), kterou vydal Mezinárodní měnový fond v roce 2009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BPM6 vychází z pátého vydání BPM5 z roku 1993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BPM6 poskytuje standardní rámec zvyšující mezinárodní srovnatelnost údajů prostřednictvím mezinárodně přijatých směrnic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BPM6 je v souladu se všemi verzemi systému národních účtů (SNA 2008, ESA 2010, BD4)</a:t>
            </a:r>
          </a:p>
          <a:p>
            <a:r>
              <a:rPr 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BPM6 logicky spojuje PB s mezinárodní investiční pozicí země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Koncepční změny v sestavování PB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7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7992888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Zavedeny nové termíny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"Primární příjem" a "sekundární příjem" na běžném účtu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"Čistá akvizice finančních aktiv" a "čistý vznik závazků" namísto „debet" a „kredit" na finančním účtu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"Čisté půjčky/čisté výpůjčky" jako vyrovnávací položka pro finanční účet nebo pro běžný a kapitálový účet společně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Přímé zahraniční investice jsou uváděny nyní na "hrubé" bázi (princip aktiv/pasiv) namísto bývalého "směrového principu", který vylučoval reverzní investice</a:t>
            </a:r>
          </a:p>
          <a:p>
            <a:r>
              <a:rPr 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finančním účtu došlo ke změně dohovoru o znaménku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„+“ se již nepoužívá pro příliv a „-“ pro odliv</a:t>
            </a:r>
          </a:p>
          <a:p>
            <a:pPr lvl="1"/>
            <a:r>
              <a:rPr lang="cs-CZ" sz="16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„+“ znamená zvýšení aktiv nebo pasiv a „-“ pokles aktiv nebo pasiv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Hlavní změny zavedené  v BPM6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24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51704025"/>
              </p:ext>
            </p:extLst>
          </p:nvPr>
        </p:nvGraphicFramePr>
        <p:xfrm>
          <a:off x="179511" y="648610"/>
          <a:ext cx="7992888" cy="396360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651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1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4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Platební bilance podle BPM5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Platební bilance podle BPM6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1. Běžný účet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1. Běžný účet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Obchodní bilance (zboží)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   Obchodní bilance (zboží)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Bilance služeb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Bilance služeb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Bilance výnosů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Primární výnosy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Běžné převody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Sekundární výnosy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2. Kapitálový účet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2. Kapitálový účet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3. Finanční účet 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3. Finanční účet (včetně devizových rezerv)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Přímé investice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Přímé investice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Portfoliové investice 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Portfoliové investice 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Finanční deriváty 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Finanční deriváty a zaměstnanecké opce na akcie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    Ostatní investice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Ostatní investice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4. Saldo chyb a opomenutí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   Rezervní aktiva (dříve devizové rezervy)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4.3 Čisté půjčky (+) / čisté výpůjčky (-) (bilance BÚ a KÚ)</a:t>
                      </a: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 Čisté půjčky (+) / čisté výpůjčky (-) (bilance FÚ)</a:t>
                      </a: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5. Devizové rezervy</a:t>
                      </a:r>
                      <a:endParaRPr lang="cs-CZ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4. 5 Čisté chyby a opomenutí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445" marR="28445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Srovnání struktury PB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finance – Platební bilance</a:t>
            </a: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AU" altLang="cs-CZ" sz="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98767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Vlastní 1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307871"/>
      </a:accent6>
      <a:hlink>
        <a:srgbClr val="307871"/>
      </a:hlink>
      <a:folHlink>
        <a:srgbClr val="307871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5636</TotalTime>
  <Words>2175</Words>
  <Application>Microsoft Office PowerPoint</Application>
  <PresentationFormat>Předvádění na obrazovce (16:9)</PresentationFormat>
  <Paragraphs>464</Paragraphs>
  <Slides>29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Wingdings</vt:lpstr>
      <vt:lpstr>SLU</vt:lpstr>
      <vt:lpstr>Platební bilance</vt:lpstr>
      <vt:lpstr>Definice platební bilance (PB)</vt:lpstr>
      <vt:lpstr>Význam platební bilance</vt:lpstr>
      <vt:lpstr>Typické transakce zachyceny v PB </vt:lpstr>
      <vt:lpstr>Základní principy sestavování PB (1)</vt:lpstr>
      <vt:lpstr>Základní principy sestavování PB (2)</vt:lpstr>
      <vt:lpstr>Koncepční změny v sestavování PB</vt:lpstr>
      <vt:lpstr>Hlavní změny zavedené  v BPM6 </vt:lpstr>
      <vt:lpstr>Srovnání struktury PB</vt:lpstr>
      <vt:lpstr>Prezentace aplikace PowerPoint</vt:lpstr>
      <vt:lpstr>EBOPS 2010</vt:lpstr>
      <vt:lpstr>Srovnání úmluvy o znaménku</vt:lpstr>
      <vt:lpstr>Kreditní a debetní položky PB</vt:lpstr>
      <vt:lpstr>Operace na finančním účtu v současném pojetí PB</vt:lpstr>
      <vt:lpstr>Srovnání základních identit PB</vt:lpstr>
      <vt:lpstr>Běžný účet</vt:lpstr>
      <vt:lpstr>Zůstatky běžných účtů ve vybraných zemích</vt:lpstr>
      <vt:lpstr>Nerovnováhy běžného účtu (% světového HDP)</vt:lpstr>
      <vt:lpstr>Finanční účet</vt:lpstr>
      <vt:lpstr>Finanční účet Číny</vt:lpstr>
      <vt:lpstr>Top 20 zemí podle devizových rezerv (bez zlata) </vt:lpstr>
      <vt:lpstr>Vývoj devizových rezerv </vt:lpstr>
      <vt:lpstr>Platební bilance ČR (mil. Kč)</vt:lpstr>
      <vt:lpstr>Běžný účet ČR (mil. Kč)</vt:lpstr>
      <vt:lpstr>Finanční účet ČR (mil. Kč)</vt:lpstr>
      <vt:lpstr>???Jaký je aktuální vývoj platební bilance v Česku???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102</cp:revision>
  <dcterms:created xsi:type="dcterms:W3CDTF">2016-07-06T15:42:34Z</dcterms:created>
  <dcterms:modified xsi:type="dcterms:W3CDTF">2021-12-09T10:31:30Z</dcterms:modified>
</cp:coreProperties>
</file>