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5" r:id="rId6"/>
    <p:sldId id="264" r:id="rId7"/>
    <p:sldId id="266" r:id="rId8"/>
    <p:sldId id="267" r:id="rId9"/>
    <p:sldId id="268" r:id="rId10"/>
    <p:sldId id="269" r:id="rId11"/>
    <p:sldId id="270" r:id="rId12"/>
    <p:sldId id="271" r:id="rId13"/>
    <p:sldId id="272" r:id="rId14"/>
    <p:sldId id="279" r:id="rId15"/>
    <p:sldId id="273" r:id="rId16"/>
    <p:sldId id="290" r:id="rId17"/>
    <p:sldId id="274" r:id="rId18"/>
    <p:sldId id="275" r:id="rId19"/>
    <p:sldId id="277" r:id="rId20"/>
    <p:sldId id="285" r:id="rId21"/>
    <p:sldId id="278" r:id="rId22"/>
    <p:sldId id="286" r:id="rId23"/>
    <p:sldId id="281" r:id="rId24"/>
    <p:sldId id="287" r:id="rId25"/>
    <p:sldId id="288" r:id="rId26"/>
    <p:sldId id="289" r:id="rId27"/>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242" y="108"/>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17.12.2019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17.12.2019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17.12.2019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17.12.2019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17.12.2019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17.12.2019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17.12.2019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b="1" dirty="0" smtClean="0">
                <a:latin typeface="Arial" pitchFamily="34" charset="0"/>
                <a:cs typeface="Arial" pitchFamily="34" charset="0"/>
              </a:rPr>
              <a:t>DIFFERENTIAL ANALYSIS</a:t>
            </a:r>
            <a:endParaRPr lang="cs-CZ" sz="3600" b="1" dirty="0" smtClean="0">
              <a:latin typeface="Arial" pitchFamily="34" charset="0"/>
              <a:cs typeface="Arial" pitchFamily="34" charset="0"/>
            </a:endParaRPr>
          </a:p>
          <a:p>
            <a:pPr algn="ctr" eaLnBrk="1" fontAlgn="auto" hangingPunct="1">
              <a:spcBef>
                <a:spcPts val="0"/>
              </a:spcBef>
              <a:spcAft>
                <a:spcPts val="0"/>
              </a:spcAft>
              <a:defRPr/>
            </a:pPr>
            <a:r>
              <a:rPr lang="en-US" b="1" dirty="0" smtClean="0">
                <a:latin typeface="Arial" pitchFamily="34" charset="0"/>
                <a:cs typeface="Arial" pitchFamily="34" charset="0"/>
              </a:rPr>
              <a:t>THE KEY TO DECISION MAKING</a:t>
            </a:r>
          </a:p>
          <a:p>
            <a:pPr algn="ctr" eaLnBrk="1" fontAlgn="auto" hangingPunct="1">
              <a:spcBef>
                <a:spcPts val="0"/>
              </a:spcBef>
              <a:spcAft>
                <a:spcPts val="0"/>
              </a:spcAft>
              <a:defRPr/>
            </a:pPr>
            <a:endParaRPr lang="en-US"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smtClean="0">
                <a:latin typeface="Arial" panose="020B0604020202020204" pitchFamily="34" charset="0"/>
              </a:rPr>
              <a:t>Markéta </a:t>
            </a:r>
            <a:r>
              <a:rPr lang="cs-CZ" altLang="cs-CZ" sz="1800" dirty="0" err="1" smtClean="0">
                <a:latin typeface="Arial" panose="020B0604020202020204" pitchFamily="34" charset="0"/>
              </a:rPr>
              <a:t>Šeligová</a:t>
            </a:r>
            <a:r>
              <a:rPr lang="cs-CZ" altLang="cs-CZ" sz="1800" smtClean="0">
                <a:latin typeface="Arial" panose="020B0604020202020204" pitchFamily="34" charset="0"/>
              </a:rPr>
              <a:t>, Ph.D.</a:t>
            </a:r>
            <a:endParaRPr lang="en-GB" altLang="cs-CZ" sz="1800" dirty="0">
              <a:latin typeface="Arial" panose="020B0604020202020204" pitchFamily="34" charset="0"/>
            </a:endParaRPr>
          </a:p>
          <a:p>
            <a:pPr algn="ctr" eaLnBrk="1" hangingPunct="1">
              <a:spcBef>
                <a:spcPct val="0"/>
              </a:spcBef>
              <a:buFontTx/>
              <a:buNone/>
            </a:pPr>
            <a:r>
              <a:rPr lang="cs-CZ" altLang="cs-CZ" sz="1800" dirty="0" smtClean="0">
                <a:latin typeface="Arial" panose="020B0604020202020204" pitchFamily="34" charset="0"/>
              </a:rPr>
              <a:t>MANAGERIAL ACCOUNTING</a:t>
            </a:r>
            <a:r>
              <a:rPr lang="en-GB" altLang="cs-CZ" sz="1800" dirty="0" smtClean="0">
                <a:latin typeface="Arial" panose="020B0604020202020204" pitchFamily="34" charset="0"/>
              </a:rPr>
              <a:t>/</a:t>
            </a:r>
            <a:r>
              <a:rPr lang="cs-CZ" altLang="cs-CZ" sz="1800" dirty="0" smtClean="0">
                <a:latin typeface="Arial" panose="020B0604020202020204" pitchFamily="34" charset="0"/>
              </a:rPr>
              <a:t>NANMU</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SUMMARY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only those costs and benefits that differ between alternatives are relevant in a decision</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differential costs are also referred to as relevant costs or avoidable costs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key to successful decision making is to focus on relevant costs and benefits as well as opportunity costs while ignoring everything else - including sunk costs and future costs and benefits that do not differ between </a:t>
            </a:r>
            <a:r>
              <a:rPr lang="en-US" altLang="cs-CZ" sz="2200" dirty="0" smtClean="0">
                <a:latin typeface="Arial" panose="020B0604020202020204" pitchFamily="34" charset="0"/>
              </a:rPr>
              <a:t>t</a:t>
            </a:r>
            <a:r>
              <a:rPr lang="cs-CZ" altLang="cs-CZ" sz="2200" dirty="0" smtClean="0">
                <a:latin typeface="Arial" panose="020B0604020202020204" pitchFamily="34" charset="0"/>
              </a:rPr>
              <a:t>h</a:t>
            </a:r>
            <a:r>
              <a:rPr lang="en-US" altLang="cs-CZ" sz="2200" dirty="0" smtClean="0">
                <a:latin typeface="Arial" panose="020B0604020202020204" pitchFamily="34" charset="0"/>
              </a:rPr>
              <a:t>e </a:t>
            </a:r>
            <a:r>
              <a:rPr lang="en-US" altLang="cs-CZ" sz="2200" dirty="0">
                <a:latin typeface="Arial" panose="020B0604020202020204" pitchFamily="34" charset="0"/>
              </a:rPr>
              <a:t>alternatives</a:t>
            </a:r>
            <a:endParaRPr lang="cs-CZ" altLang="cs-CZ" sz="2200" dirty="0" smtClean="0">
              <a:latin typeface="Arial" panose="020B0604020202020204" pitchFamily="34" charset="0"/>
            </a:endParaRPr>
          </a:p>
        </p:txBody>
      </p:sp>
    </p:spTree>
    <p:extLst>
      <p:ext uri="{BB962C8B-B14F-4D97-AF65-F5344CB8AC3E}">
        <p14:creationId xmlns:p14="http://schemas.microsoft.com/office/powerpoint/2010/main" val="816855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MAKE OR BUY DECISION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when </a:t>
            </a:r>
            <a:r>
              <a:rPr lang="en-GB" altLang="cs-CZ" sz="2200" dirty="0" smtClean="0">
                <a:latin typeface="Arial" panose="020B0604020202020204" pitchFamily="34" charset="0"/>
              </a:rPr>
              <a:t>a company is involved in more than one activity in the entire value chain, it is </a:t>
            </a:r>
            <a:r>
              <a:rPr lang="en-GB" altLang="cs-CZ" sz="2200" b="1" dirty="0" smtClean="0">
                <a:latin typeface="Arial" panose="020B0604020202020204" pitchFamily="34" charset="0"/>
              </a:rPr>
              <a:t>vertically integrated</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An integrated company is less dependent on its suppliers and may be able to ensure a smoother flow of parts and materials for production than a nonintegrated company</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a decision to carry out one of the activities in the value chain internally, rather than to buy externally from a supplier, is called a make or buy decision</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make or buy decisions also involve decisions concerning whether to outsource development tasks, after-sales </a:t>
            </a:r>
            <a:r>
              <a:rPr lang="en-US" altLang="cs-CZ" sz="2200" dirty="0" smtClean="0">
                <a:latin typeface="Arial" panose="020B0604020202020204" pitchFamily="34" charset="0"/>
              </a:rPr>
              <a:t>service</a:t>
            </a:r>
            <a:r>
              <a:rPr lang="en-US" altLang="cs-CZ" sz="2200" dirty="0">
                <a:latin typeface="Arial" panose="020B0604020202020204" pitchFamily="34" charset="0"/>
              </a:rPr>
              <a:t>, or other activities</a:t>
            </a:r>
            <a:endParaRPr lang="cs-CZ" altLang="cs-CZ" sz="2200" dirty="0" smtClean="0">
              <a:latin typeface="Arial" panose="020B0604020202020204" pitchFamily="34" charset="0"/>
            </a:endParaRPr>
          </a:p>
        </p:txBody>
      </p:sp>
    </p:spTree>
    <p:extLst>
      <p:ext uri="{BB962C8B-B14F-4D97-AF65-F5344CB8AC3E}">
        <p14:creationId xmlns:p14="http://schemas.microsoft.com/office/powerpoint/2010/main" val="3816678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SPECIAL ORDERS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managers must often evaluate whether a special order should be accepted, and if the order is accepted, the price that should be charged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special order is a one-time order that is not considered part of the company´s normal ongoing </a:t>
            </a:r>
            <a:r>
              <a:rPr lang="en-US" altLang="cs-CZ" sz="2200" dirty="0" smtClean="0">
                <a:latin typeface="Arial" panose="020B0604020202020204" pitchFamily="34" charset="0"/>
              </a:rPr>
              <a:t>business</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eaLnBrk="1" hangingPunct="1">
              <a:spcBef>
                <a:spcPct val="0"/>
              </a:spcBef>
              <a:buNone/>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775519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CONSTRAINT</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 constraint is anything that prevents you from getting more of what you want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constraint, or bottleneck, in the system is determined by the step that limits total output because it has the smallest capacity </a:t>
            </a:r>
          </a:p>
        </p:txBody>
      </p:sp>
    </p:spTree>
    <p:extLst>
      <p:ext uri="{BB962C8B-B14F-4D97-AF65-F5344CB8AC3E}">
        <p14:creationId xmlns:p14="http://schemas.microsoft.com/office/powerpoint/2010/main" val="1286199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CONTRIBUTION MARGIN PER UNIT OF THE CONSTRAINED RESOURCE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managers routinely face the problem of deciding how </a:t>
            </a:r>
            <a:r>
              <a:rPr lang="en-GB" altLang="cs-CZ" sz="2200" dirty="0" smtClean="0">
                <a:latin typeface="Arial" panose="020B0604020202020204" pitchFamily="34" charset="0"/>
              </a:rPr>
              <a:t>constrained resources are going to be used</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a manufacturer has a limited number of machine-hours and a limited number of direct labour-hours at its disposal</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because the company cannot fully satisfy demand, managers must decide which products or services should be cut back</a:t>
            </a: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391779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CONTRIBUTION MARGIN PER UNIT OF THE CONSTRAINED RESOURCE (2)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200" dirty="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in other words, managers must decide which products or services make the best use of the constrained resource</a:t>
            </a:r>
          </a:p>
          <a:p>
            <a:pPr marL="285750" indent="-285750" eaLnBrk="1" hangingPunct="1">
              <a:spcBef>
                <a:spcPct val="0"/>
              </a:spcBef>
              <a:defRPr/>
            </a:pPr>
            <a:endParaRPr lang="en-GB" altLang="cs-CZ" sz="2200" dirty="0" smtClean="0">
              <a:latin typeface="Arial" panose="020B0604020202020204" pitchFamily="34" charset="0"/>
            </a:endParaRPr>
          </a:p>
          <a:p>
            <a:pPr marL="1028700" lvl="1" eaLnBrk="1" hangingPunct="1">
              <a:spcBef>
                <a:spcPct val="0"/>
              </a:spcBef>
              <a:defRPr/>
            </a:pPr>
            <a:r>
              <a:rPr lang="en-GB" altLang="cs-CZ" sz="1800" dirty="0" smtClean="0">
                <a:latin typeface="Arial" panose="020B0604020202020204" pitchFamily="34" charset="0"/>
              </a:rPr>
              <a:t>fixed costs are usually unaffected by such choices, so the course of action that will maximize the company´s </a:t>
            </a:r>
            <a:r>
              <a:rPr lang="en-US" altLang="cs-CZ" sz="1800" dirty="0" smtClean="0">
                <a:latin typeface="Arial" panose="020B0604020202020204" pitchFamily="34" charset="0"/>
              </a:rPr>
              <a:t>total </a:t>
            </a:r>
            <a:r>
              <a:rPr lang="en-US" altLang="cs-CZ" sz="1800" dirty="0">
                <a:latin typeface="Arial" panose="020B0604020202020204" pitchFamily="34" charset="0"/>
              </a:rPr>
              <a:t>contribution margin should ordinarily be selected</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479928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CONTRIBUTION MARGIN PER UNIT OF THE CONSTRAINED RESOURCE </a:t>
            </a:r>
            <a:r>
              <a:rPr lang="cs-CZ" altLang="cs-CZ" sz="2400" b="1" dirty="0" smtClean="0">
                <a:latin typeface="Arial" panose="020B0604020202020204" pitchFamily="34" charset="0"/>
              </a:rPr>
              <a:t>(3)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if </a:t>
            </a:r>
            <a:r>
              <a:rPr lang="en-US" altLang="cs-CZ" sz="2200" dirty="0">
                <a:latin typeface="Arial" panose="020B0604020202020204" pitchFamily="34" charset="0"/>
              </a:rPr>
              <a:t>some products must be cut back because of a constraint, the key to maximizing the total contribution margin may seem obvious - favor the products with the highest unit </a:t>
            </a:r>
            <a:r>
              <a:rPr lang="en-US" altLang="cs-CZ" sz="2200" dirty="0" smtClean="0">
                <a:latin typeface="Arial" panose="020B0604020202020204" pitchFamily="34" charset="0"/>
              </a:rPr>
              <a:t>contribution</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unfortunately</a:t>
            </a:r>
            <a:r>
              <a:rPr lang="en-US" altLang="cs-CZ" sz="2200" dirty="0">
                <a:latin typeface="Arial" panose="020B0604020202020204" pitchFamily="34" charset="0"/>
              </a:rPr>
              <a:t>, that is not quite </a:t>
            </a:r>
            <a:r>
              <a:rPr lang="en-US" altLang="cs-CZ" sz="2200" dirty="0" smtClean="0">
                <a:latin typeface="Arial" panose="020B0604020202020204" pitchFamily="34" charset="0"/>
              </a:rPr>
              <a:t>correct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rather</a:t>
            </a:r>
            <a:r>
              <a:rPr lang="en-US" altLang="cs-CZ" sz="2200" dirty="0">
                <a:latin typeface="Arial" panose="020B0604020202020204" pitchFamily="34" charset="0"/>
              </a:rPr>
              <a:t>, the correct solution is to favor the </a:t>
            </a:r>
            <a:r>
              <a:rPr lang="en-US" altLang="cs-CZ" sz="2200" dirty="0" smtClean="0">
                <a:latin typeface="Arial" panose="020B0604020202020204" pitchFamily="34" charset="0"/>
              </a:rPr>
              <a:t>pro</a:t>
            </a:r>
            <a:r>
              <a:rPr lang="cs-CZ" altLang="cs-CZ" sz="2200" dirty="0" smtClean="0">
                <a:latin typeface="Arial" panose="020B0604020202020204" pitchFamily="34" charset="0"/>
              </a:rPr>
              <a:t>d</a:t>
            </a:r>
            <a:r>
              <a:rPr lang="en-US" altLang="cs-CZ" sz="2200" dirty="0" smtClean="0">
                <a:latin typeface="Arial" panose="020B0604020202020204" pitchFamily="34" charset="0"/>
              </a:rPr>
              <a:t>u</a:t>
            </a:r>
            <a:r>
              <a:rPr lang="cs-CZ" altLang="cs-CZ" sz="2200" dirty="0" smtClean="0">
                <a:latin typeface="Arial" panose="020B0604020202020204" pitchFamily="34" charset="0"/>
              </a:rPr>
              <a:t>c</a:t>
            </a:r>
            <a:r>
              <a:rPr lang="en-US" altLang="cs-CZ" sz="2200" dirty="0" err="1" smtClean="0">
                <a:latin typeface="Arial" panose="020B0604020202020204" pitchFamily="34" charset="0"/>
              </a:rPr>
              <a:t>ts</a:t>
            </a:r>
            <a:r>
              <a:rPr lang="en-US" altLang="cs-CZ" sz="2200" dirty="0" smtClean="0">
                <a:latin typeface="Arial" panose="020B0604020202020204" pitchFamily="34" charset="0"/>
              </a:rPr>
              <a:t> </a:t>
            </a:r>
            <a:r>
              <a:rPr lang="en-US" altLang="cs-CZ" sz="2200" dirty="0">
                <a:latin typeface="Arial" panose="020B0604020202020204" pitchFamily="34" charset="0"/>
              </a:rPr>
              <a:t>that provide the highest contribution margin per unit of the constrained resource</a:t>
            </a:r>
          </a:p>
        </p:txBody>
      </p:sp>
    </p:spTree>
    <p:extLst>
      <p:ext uri="{BB962C8B-B14F-4D97-AF65-F5344CB8AC3E}">
        <p14:creationId xmlns:p14="http://schemas.microsoft.com/office/powerpoint/2010/main" val="1787660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MANAGING CONSTRAINTS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effectively managing an organization´s constraints is a key to increased profits </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when a constraint exists in the production process, managers can increase profits by producing the products with the highest contribution margin per unit of the constrained resource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they can also increase profits by increasing the capacity of the bottleneck operation</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when a manager increases the capacity of the bottleneck, it is called </a:t>
            </a:r>
            <a:r>
              <a:rPr lang="en-US" altLang="cs-CZ" sz="2200" b="1" dirty="0">
                <a:latin typeface="Arial" panose="020B0604020202020204" pitchFamily="34" charset="0"/>
              </a:rPr>
              <a:t>relaxing (or elevating) the constraint</a:t>
            </a:r>
            <a:endParaRPr lang="cs-CZ" altLang="cs-CZ" sz="2200" b="1" dirty="0" smtClean="0">
              <a:latin typeface="Arial" panose="020B0604020202020204" pitchFamily="34" charset="0"/>
            </a:endParaRPr>
          </a:p>
        </p:txBody>
      </p:sp>
    </p:spTree>
    <p:extLst>
      <p:ext uri="{BB962C8B-B14F-4D97-AF65-F5344CB8AC3E}">
        <p14:creationId xmlns:p14="http://schemas.microsoft.com/office/powerpoint/2010/main" val="3483184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MANAGING CONSTRAINTS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dirty="0" smtClean="0">
                <a:latin typeface="Arial" panose="020B0604020202020204" pitchFamily="34" charset="0"/>
              </a:rPr>
              <a:t>T</a:t>
            </a:r>
            <a:r>
              <a:rPr lang="en-US" altLang="cs-CZ" sz="2200" dirty="0" smtClean="0">
                <a:latin typeface="Arial" panose="020B0604020202020204" pitchFamily="34" charset="0"/>
              </a:rPr>
              <a:t>he </a:t>
            </a:r>
            <a:r>
              <a:rPr lang="en-US" altLang="cs-CZ" sz="2200" dirty="0">
                <a:latin typeface="Arial" panose="020B0604020202020204" pitchFamily="34" charset="0"/>
              </a:rPr>
              <a:t>capacity of a bottleneck can be effectively increased in a number of ways, including:</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working overtime on the </a:t>
            </a:r>
            <a:r>
              <a:rPr lang="en-US" altLang="cs-CZ" sz="2200" dirty="0" smtClean="0">
                <a:latin typeface="Arial" panose="020B0604020202020204" pitchFamily="34" charset="0"/>
              </a:rPr>
              <a:t>bottleneck</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subcontracting some of the processing that would be done at the </a:t>
            </a:r>
            <a:r>
              <a:rPr lang="en-US" altLang="cs-CZ" sz="2200" dirty="0" smtClean="0">
                <a:latin typeface="Arial" panose="020B0604020202020204" pitchFamily="34" charset="0"/>
              </a:rPr>
              <a:t>bottleneck</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investing in additional machines at the </a:t>
            </a:r>
            <a:r>
              <a:rPr lang="en-US" altLang="cs-CZ" sz="2200" dirty="0" smtClean="0">
                <a:latin typeface="Arial" panose="020B0604020202020204" pitchFamily="34" charset="0"/>
              </a:rPr>
              <a:t>bottleneck</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shifting workers from processes that are not bottlenecks to the process that is the </a:t>
            </a:r>
            <a:r>
              <a:rPr lang="en-US" altLang="cs-CZ" sz="2200" dirty="0" smtClean="0">
                <a:latin typeface="Arial" panose="020B0604020202020204" pitchFamily="34" charset="0"/>
              </a:rPr>
              <a:t>bottleneck</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157802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MANAGING CONSTRAINTS </a:t>
            </a:r>
            <a:r>
              <a:rPr lang="cs-CZ" altLang="cs-CZ" sz="2400" b="1" dirty="0" smtClean="0">
                <a:latin typeface="Arial" panose="020B0604020202020204" pitchFamily="34" charset="0"/>
              </a:rPr>
              <a:t>(3)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dirty="0">
                <a:latin typeface="Arial" panose="020B0604020202020204" pitchFamily="34" charset="0"/>
              </a:rPr>
              <a:t>T</a:t>
            </a:r>
            <a:r>
              <a:rPr lang="en-US" altLang="cs-CZ" sz="2200" dirty="0" smtClean="0">
                <a:latin typeface="Arial" panose="020B0604020202020204" pitchFamily="34" charset="0"/>
              </a:rPr>
              <a:t>he </a:t>
            </a:r>
            <a:r>
              <a:rPr lang="en-US" altLang="cs-CZ" sz="2200" dirty="0">
                <a:latin typeface="Arial" panose="020B0604020202020204" pitchFamily="34" charset="0"/>
              </a:rPr>
              <a:t>capacity of a bottleneck can be effectively increased in a number of ways, including:</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focusing </a:t>
            </a:r>
            <a:r>
              <a:rPr lang="en-US" altLang="cs-CZ" sz="2200" dirty="0">
                <a:latin typeface="Arial" panose="020B0604020202020204" pitchFamily="34" charset="0"/>
              </a:rPr>
              <a:t>business process improvement efforts on the </a:t>
            </a:r>
            <a:r>
              <a:rPr lang="en-US" altLang="cs-CZ" sz="2200" dirty="0" smtClean="0">
                <a:latin typeface="Arial" panose="020B0604020202020204" pitchFamily="34" charset="0"/>
              </a:rPr>
              <a:t>bottleneck</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reducing defective units - each defective unit that is processed through the bottleneck and subsequently scrapped takes the place of a good unit that could have been sold</a:t>
            </a:r>
            <a:endParaRPr lang="cs-CZ" altLang="cs-CZ" sz="2200" dirty="0" smtClean="0">
              <a:latin typeface="Arial" panose="020B0604020202020204" pitchFamily="34" charset="0"/>
            </a:endParaRPr>
          </a:p>
        </p:txBody>
      </p:sp>
    </p:spTree>
    <p:extLst>
      <p:ext uri="{BB962C8B-B14F-4D97-AF65-F5344CB8AC3E}">
        <p14:creationId xmlns:p14="http://schemas.microsoft.com/office/powerpoint/2010/main" val="4066274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endParaRPr lang="cs-CZ"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en-GB" altLang="cs-CZ" sz="2200" dirty="0" smtClean="0">
                <a:latin typeface="Arial" panose="020B0604020202020204" pitchFamily="34" charset="0"/>
              </a:rPr>
              <a:t>Differential analysis </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Avoidable cost</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Sunk costs, future costs, opportunity costs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The make or buy decision</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Contribution margin per unit of the constrained resource</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smtClean="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JOINT PRODUCT COSTS AND THE CONTRIBUTION APPROACH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two </a:t>
            </a:r>
            <a:r>
              <a:rPr lang="en-US" altLang="cs-CZ" sz="2200" dirty="0">
                <a:latin typeface="Arial" panose="020B0604020202020204" pitchFamily="34" charset="0"/>
              </a:rPr>
              <a:t>or more products that are produced from a common input are known as </a:t>
            </a:r>
            <a:r>
              <a:rPr lang="en-US" altLang="cs-CZ" sz="2200" b="1" dirty="0">
                <a:latin typeface="Arial" panose="020B0604020202020204" pitchFamily="34" charset="0"/>
              </a:rPr>
              <a:t>joint products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a:t>
            </a:r>
            <a:r>
              <a:rPr lang="en-US" altLang="cs-CZ" sz="2200" b="1" dirty="0">
                <a:latin typeface="Arial" panose="020B0604020202020204" pitchFamily="34" charset="0"/>
              </a:rPr>
              <a:t>split-off point </a:t>
            </a:r>
            <a:r>
              <a:rPr lang="en-US" altLang="cs-CZ" sz="2200" dirty="0">
                <a:latin typeface="Arial" panose="020B0604020202020204" pitchFamily="34" charset="0"/>
              </a:rPr>
              <a:t>is the point in the manufacturing process at which the joint products can be recognized as separate products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term </a:t>
            </a:r>
            <a:r>
              <a:rPr lang="en-US" altLang="cs-CZ" sz="2200" b="1" dirty="0">
                <a:latin typeface="Arial" panose="020B0604020202020204" pitchFamily="34" charset="0"/>
              </a:rPr>
              <a:t>joint cost </a:t>
            </a:r>
            <a:r>
              <a:rPr lang="en-US" altLang="cs-CZ" sz="2200" dirty="0">
                <a:latin typeface="Arial" panose="020B0604020202020204" pitchFamily="34" charset="0"/>
              </a:rPr>
              <a:t>is used to describe the costs incurred up to the split-off </a:t>
            </a:r>
            <a:r>
              <a:rPr lang="en-US" altLang="cs-CZ" sz="2200" dirty="0" smtClean="0">
                <a:latin typeface="Arial" panose="020B0604020202020204" pitchFamily="34" charset="0"/>
              </a:rPr>
              <a:t>point</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p:txBody>
      </p:sp>
    </p:spTree>
    <p:extLst>
      <p:ext uri="{BB962C8B-B14F-4D97-AF65-F5344CB8AC3E}">
        <p14:creationId xmlns:p14="http://schemas.microsoft.com/office/powerpoint/2010/main" val="3316686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JOINT PRODUCT COSTS AND THE CONTRIBUTION APPROACH (2)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b="1" dirty="0" smtClean="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sell </a:t>
            </a:r>
            <a:r>
              <a:rPr lang="en-US" altLang="cs-CZ" sz="2200" b="1" dirty="0">
                <a:latin typeface="Arial" panose="020B0604020202020204" pitchFamily="34" charset="0"/>
              </a:rPr>
              <a:t>of process further </a:t>
            </a:r>
            <a:r>
              <a:rPr lang="en-US" altLang="cs-CZ" sz="2200" b="1" dirty="0" smtClean="0">
                <a:latin typeface="Arial" panose="020B0604020202020204" pitchFamily="34" charset="0"/>
              </a:rPr>
              <a:t>decisions</a:t>
            </a:r>
            <a:endParaRPr lang="cs-CZ" altLang="cs-CZ" sz="2200" b="1" dirty="0" smtClean="0">
              <a:latin typeface="Arial" panose="020B0604020202020204" pitchFamily="34" charset="0"/>
            </a:endParaRPr>
          </a:p>
          <a:p>
            <a:pPr marL="285750" indent="-285750" eaLnBrk="1" hangingPunct="1">
              <a:spcBef>
                <a:spcPct val="0"/>
              </a:spcBef>
              <a:defRPr/>
            </a:pPr>
            <a:endParaRPr lang="cs-CZ" altLang="cs-CZ" sz="2200" b="1" dirty="0">
              <a:latin typeface="Arial" panose="020B0604020202020204" pitchFamily="34" charset="0"/>
            </a:endParaRPr>
          </a:p>
          <a:p>
            <a:pPr marL="1028700" lvl="1" eaLnBrk="1" hangingPunct="1">
              <a:spcBef>
                <a:spcPct val="0"/>
              </a:spcBef>
              <a:defRPr/>
            </a:pPr>
            <a:r>
              <a:rPr lang="en-US" altLang="cs-CZ" sz="1800" dirty="0" smtClean="0">
                <a:latin typeface="Arial" panose="020B0604020202020204" pitchFamily="34" charset="0"/>
              </a:rPr>
              <a:t>it </a:t>
            </a:r>
            <a:r>
              <a:rPr lang="en-US" altLang="cs-CZ" sz="1800" dirty="0">
                <a:latin typeface="Arial" panose="020B0604020202020204" pitchFamily="34" charset="0"/>
              </a:rPr>
              <a:t>is profitable to continue processing a joint product after the split-off point so long as the incremental revenue from such processing exceeds the incremental processing cost incurred after the split-off point</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joint costs that have already been incurred up to the split-off point are always irrelevant in decisions concerning what to do from the split-off point forward</a:t>
            </a:r>
            <a:endParaRPr lang="cs-CZ" altLang="cs-CZ" sz="18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p:txBody>
      </p:sp>
    </p:spTree>
    <p:extLst>
      <p:ext uri="{BB962C8B-B14F-4D97-AF65-F5344CB8AC3E}">
        <p14:creationId xmlns:p14="http://schemas.microsoft.com/office/powerpoint/2010/main" val="2118090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4407"/>
            <a:ext cx="9144000" cy="4369186"/>
          </a:xfrm>
          <a:prstGeom prst="rect">
            <a:avLst/>
          </a:prstGeom>
        </p:spPr>
      </p:pic>
    </p:spTree>
    <p:extLst>
      <p:ext uri="{BB962C8B-B14F-4D97-AF65-F5344CB8AC3E}">
        <p14:creationId xmlns:p14="http://schemas.microsoft.com/office/powerpoint/2010/main" val="2075925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32266"/>
            <a:ext cx="9144000" cy="4793468"/>
          </a:xfrm>
          <a:prstGeom prst="rect">
            <a:avLst/>
          </a:prstGeom>
        </p:spPr>
      </p:pic>
    </p:spTree>
    <p:extLst>
      <p:ext uri="{BB962C8B-B14F-4D97-AF65-F5344CB8AC3E}">
        <p14:creationId xmlns:p14="http://schemas.microsoft.com/office/powerpoint/2010/main" val="84217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22738"/>
            <a:ext cx="9144003" cy="3387144"/>
          </a:xfrm>
          <a:prstGeom prst="rect">
            <a:avLst/>
          </a:prstGeom>
        </p:spPr>
      </p:pic>
    </p:spTree>
    <p:extLst>
      <p:ext uri="{BB962C8B-B14F-4D97-AF65-F5344CB8AC3E}">
        <p14:creationId xmlns:p14="http://schemas.microsoft.com/office/powerpoint/2010/main" val="2990808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794" y="700904"/>
            <a:ext cx="7212169" cy="6163913"/>
          </a:xfrm>
          <a:prstGeom prst="rect">
            <a:avLst/>
          </a:prstGeom>
        </p:spPr>
      </p:pic>
    </p:spTree>
    <p:extLst>
      <p:ext uri="{BB962C8B-B14F-4D97-AF65-F5344CB8AC3E}">
        <p14:creationId xmlns:p14="http://schemas.microsoft.com/office/powerpoint/2010/main" val="1599886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t>
            </a:r>
            <a:r>
              <a:rPr lang="en-GB" b="1" dirty="0" smtClean="0">
                <a:latin typeface="Arial" pitchFamily="34" charset="0"/>
                <a:cs typeface="Arial" pitchFamily="34" charset="0"/>
              </a:rPr>
              <a:t>ANALYSIS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DIFFERENTIAL ANALYSIS (1)</a:t>
            </a:r>
          </a:p>
        </p:txBody>
      </p:sp>
      <p:sp>
        <p:nvSpPr>
          <p:cNvPr id="3079" name="TextovéPole 10"/>
          <p:cNvSpPr txBox="1">
            <a:spLocks noChangeArrowheads="1"/>
          </p:cNvSpPr>
          <p:nvPr/>
        </p:nvSpPr>
        <p:spPr bwMode="auto">
          <a:xfrm>
            <a:off x="338138" y="1523285"/>
            <a:ext cx="847725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managers must decide what products to sell, whether to make or guy component parts, what prices to charge, what channels of distribution to use, whether to accept special orders at special prices, and so forth</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making such decisions is often a difficult task that is complicated by numerous alternatives and massive amounts of data, only some of which may be relevant</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every decision involves choosing from among at least two alternatives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in making a decision, the costs and benefits of one alternative must be compared to the costs and benefits of other alternatives</a:t>
            </a:r>
          </a:p>
          <a:p>
            <a:pPr marL="285750" indent="-285750" eaLnBrk="1" hangingPunct="1">
              <a:spcBef>
                <a:spcPct val="0"/>
              </a:spcBef>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t>
            </a:r>
            <a:r>
              <a:rPr lang="en-GB" b="1" dirty="0" smtClean="0">
                <a:latin typeface="Arial" pitchFamily="34" charset="0"/>
                <a:cs typeface="Arial" pitchFamily="34" charset="0"/>
              </a:rPr>
              <a:t>ANALYSIS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DIFFERENTIAL ANALYSIS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a:t>
            </a:r>
            <a:r>
              <a:rPr lang="en-US" altLang="cs-CZ" sz="2200" dirty="0">
                <a:latin typeface="Arial" panose="020B0604020202020204" pitchFamily="34" charset="0"/>
              </a:rPr>
              <a:t>key to making such comparisons is </a:t>
            </a:r>
            <a:r>
              <a:rPr lang="en-US" altLang="cs-CZ" sz="2200" b="1" dirty="0">
                <a:latin typeface="Arial" panose="020B0604020202020204" pitchFamily="34" charset="0"/>
              </a:rPr>
              <a:t>differential analysis </a:t>
            </a:r>
            <a:r>
              <a:rPr lang="en-US" altLang="cs-CZ" sz="2200" dirty="0">
                <a:latin typeface="Arial" panose="020B0604020202020204" pitchFamily="34" charset="0"/>
              </a:rPr>
              <a:t>- focusing on the costs and </a:t>
            </a:r>
            <a:r>
              <a:rPr lang="en-US" altLang="cs-CZ" sz="2200" dirty="0" smtClean="0">
                <a:latin typeface="Arial" panose="020B0604020202020204" pitchFamily="34" charset="0"/>
              </a:rPr>
              <a:t>bene</a:t>
            </a:r>
            <a:r>
              <a:rPr lang="cs-CZ" altLang="cs-CZ" sz="2200" dirty="0" smtClean="0">
                <a:latin typeface="Arial" panose="020B0604020202020204" pitchFamily="34" charset="0"/>
              </a:rPr>
              <a:t>f</a:t>
            </a:r>
            <a:r>
              <a:rPr lang="en-US" altLang="cs-CZ" sz="2200" dirty="0" smtClean="0">
                <a:latin typeface="Arial" panose="020B0604020202020204" pitchFamily="34" charset="0"/>
              </a:rPr>
              <a:t>its </a:t>
            </a:r>
            <a:r>
              <a:rPr lang="en-US" altLang="cs-CZ" sz="2200" dirty="0">
                <a:latin typeface="Arial" panose="020B0604020202020204" pitchFamily="34" charset="0"/>
              </a:rPr>
              <a:t>that </a:t>
            </a:r>
            <a:r>
              <a:rPr lang="en-US" altLang="cs-CZ" sz="2200" b="1" dirty="0">
                <a:latin typeface="Arial" panose="020B0604020202020204" pitchFamily="34" charset="0"/>
              </a:rPr>
              <a:t>differ</a:t>
            </a:r>
            <a:r>
              <a:rPr lang="en-US" altLang="cs-CZ" sz="2200" dirty="0">
                <a:latin typeface="Arial" panose="020B0604020202020204" pitchFamily="34" charset="0"/>
              </a:rPr>
              <a:t> between the </a:t>
            </a:r>
            <a:r>
              <a:rPr lang="en-US" altLang="cs-CZ" sz="2200" dirty="0" smtClean="0">
                <a:latin typeface="Arial" panose="020B0604020202020204" pitchFamily="34" charset="0"/>
              </a:rPr>
              <a:t>alternatives</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difference in cost between any two alternatives is known as a </a:t>
            </a:r>
            <a:r>
              <a:rPr lang="en-US" altLang="cs-CZ" sz="2200" b="1" dirty="0">
                <a:latin typeface="Arial" panose="020B0604020202020204" pitchFamily="34" charset="0"/>
              </a:rPr>
              <a:t>differential cost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difference in revenue between any two alternatives is known as </a:t>
            </a:r>
            <a:r>
              <a:rPr lang="en-US" altLang="cs-CZ" sz="2200" b="1" dirty="0">
                <a:latin typeface="Arial" panose="020B0604020202020204" pitchFamily="34" charset="0"/>
              </a:rPr>
              <a:t>differential revenue </a:t>
            </a:r>
            <a:endParaRPr lang="cs-CZ" altLang="cs-CZ" sz="2200" b="1" dirty="0" smtClean="0">
              <a:latin typeface="Arial" panose="020B0604020202020204" pitchFamily="34" charset="0"/>
            </a:endParaRPr>
          </a:p>
          <a:p>
            <a:pPr marL="285750" indent="-285750" eaLnBrk="1" hangingPunct="1">
              <a:spcBef>
                <a:spcPct val="0"/>
              </a:spcBef>
              <a:defRPr/>
            </a:pPr>
            <a:endParaRPr lang="cs-CZ" altLang="cs-CZ" sz="2200" b="1" dirty="0">
              <a:latin typeface="Arial" panose="020B0604020202020204" pitchFamily="34" charset="0"/>
            </a:endParaRPr>
          </a:p>
          <a:p>
            <a:pPr marL="285750" indent="-285750" eaLnBrk="1" hangingPunct="1">
              <a:spcBef>
                <a:spcPct val="0"/>
              </a:spcBef>
              <a:defRPr/>
            </a:pPr>
            <a:endParaRPr lang="en-US" altLang="cs-CZ" sz="2200" b="1"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4092269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t>
            </a:r>
            <a:r>
              <a:rPr lang="en-GB" b="1" dirty="0" smtClean="0">
                <a:latin typeface="Arial" pitchFamily="34" charset="0"/>
                <a:cs typeface="Arial" pitchFamily="34" charset="0"/>
              </a:rPr>
              <a:t>ANALYSIS</a:t>
            </a:r>
            <a:endParaRPr lang="cs-CZ"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DIFFERENTIAL ANALYSIS </a:t>
            </a:r>
            <a:r>
              <a:rPr lang="cs-CZ" altLang="cs-CZ" sz="2400" b="1" dirty="0" smtClean="0">
                <a:latin typeface="Arial" panose="020B0604020202020204" pitchFamily="34" charset="0"/>
              </a:rPr>
              <a:t>(3)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differential costs and revenues are relevant to decision making, whereas costs and revenue that do not differ between alternatives are irrelevant to decision making</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because differential costs and differential revenues are the only inputs that are relevant to decision making, they are also often </a:t>
            </a:r>
            <a:r>
              <a:rPr lang="en-US" altLang="cs-CZ" sz="2200" dirty="0" smtClean="0">
                <a:latin typeface="Arial" panose="020B0604020202020204" pitchFamily="34" charset="0"/>
              </a:rPr>
              <a:t>referred </a:t>
            </a:r>
            <a:r>
              <a:rPr lang="en-US" altLang="cs-CZ" sz="2200" dirty="0">
                <a:latin typeface="Arial" panose="020B0604020202020204" pitchFamily="34" charset="0"/>
              </a:rPr>
              <a:t>to as </a:t>
            </a:r>
            <a:r>
              <a:rPr lang="en-US" altLang="cs-CZ" sz="2200" b="1" dirty="0">
                <a:latin typeface="Arial" panose="020B0604020202020204" pitchFamily="34" charset="0"/>
              </a:rPr>
              <a:t>relevant costs </a:t>
            </a:r>
            <a:r>
              <a:rPr lang="en-US" altLang="cs-CZ" sz="2200" dirty="0">
                <a:latin typeface="Arial" panose="020B0604020202020204" pitchFamily="34" charset="0"/>
              </a:rPr>
              <a:t>and </a:t>
            </a:r>
            <a:r>
              <a:rPr lang="en-US" altLang="cs-CZ" sz="2200" b="1" dirty="0">
                <a:latin typeface="Arial" panose="020B0604020202020204" pitchFamily="34" charset="0"/>
              </a:rPr>
              <a:t>relevant benefits</a:t>
            </a:r>
            <a:endParaRPr lang="en-GB" altLang="cs-CZ" sz="2200" b="1" dirty="0" smtClean="0">
              <a:latin typeface="Arial" panose="020B0604020202020204" pitchFamily="34" charset="0"/>
            </a:endParaRPr>
          </a:p>
          <a:p>
            <a:pPr eaLnBrk="1" hangingPunct="1">
              <a:spcBef>
                <a:spcPct val="0"/>
              </a:spcBef>
              <a:buFont typeface="Arial" panose="020B0604020202020204" pitchFamily="34" charset="0"/>
              <a:buNone/>
              <a:defRPr/>
            </a:pPr>
            <a:endParaRPr lang="cs-CZ" altLang="cs-CZ" sz="2200" dirty="0" smtClean="0">
              <a:latin typeface="Arial" panose="020B0604020202020204" pitchFamily="34" charset="0"/>
            </a:endParaRPr>
          </a:p>
        </p:txBody>
      </p:sp>
    </p:spTree>
    <p:extLst>
      <p:ext uri="{BB962C8B-B14F-4D97-AF65-F5344CB8AC3E}">
        <p14:creationId xmlns:p14="http://schemas.microsoft.com/office/powerpoint/2010/main" val="1789795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a:t>
            </a:r>
            <a:r>
              <a:rPr lang="en-GB" b="1" dirty="0" smtClean="0">
                <a:latin typeface="Arial" pitchFamily="34" charset="0"/>
                <a:cs typeface="Arial" pitchFamily="34" charset="0"/>
              </a:rPr>
              <a:t>DIFFERENTIAL </a:t>
            </a:r>
            <a:r>
              <a:rPr lang="en-GB" b="1" dirty="0">
                <a:latin typeface="Arial" pitchFamily="34" charset="0"/>
                <a:cs typeface="Arial" pitchFamily="34" charset="0"/>
              </a:rPr>
              <a:t>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AVOIDABLE COST</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an </a:t>
            </a:r>
            <a:r>
              <a:rPr lang="en-GB" altLang="cs-CZ" sz="2200" b="1" dirty="0" smtClean="0">
                <a:latin typeface="Arial" panose="020B0604020202020204" pitchFamily="34" charset="0"/>
              </a:rPr>
              <a:t>avoidable cost </a:t>
            </a:r>
            <a:r>
              <a:rPr lang="en-GB" altLang="cs-CZ" sz="2200" dirty="0" smtClean="0">
                <a:latin typeface="Arial" panose="020B0604020202020204" pitchFamily="34" charset="0"/>
              </a:rPr>
              <a:t>is a cost that can be eliminated by choosing one alternative over another</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by choosing the alternative of going to the movie, the cost of renting the DVD can be avoided</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by choosing the alternative of renting the DVD, the cost of the movie ticket can be avoided</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therefore, the cost of the movie ticket and the cost of renting the DVD are both avoidable costs</a:t>
            </a:r>
          </a:p>
        </p:txBody>
      </p:sp>
    </p:spTree>
    <p:extLst>
      <p:ext uri="{BB962C8B-B14F-4D97-AF65-F5344CB8AC3E}">
        <p14:creationId xmlns:p14="http://schemas.microsoft.com/office/powerpoint/2010/main" val="2488409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SUNK COSTS </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two </a:t>
            </a:r>
            <a:r>
              <a:rPr lang="en-US" altLang="cs-CZ" sz="2200" dirty="0">
                <a:latin typeface="Arial" panose="020B0604020202020204" pitchFamily="34" charset="0"/>
              </a:rPr>
              <a:t>broad categories of costs are never relevant in decisions - sunk costs and future costs that do not differ between the alternatives </a:t>
            </a:r>
          </a:p>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sunk </a:t>
            </a:r>
            <a:r>
              <a:rPr lang="en-US" altLang="cs-CZ" sz="2200" b="1" dirty="0">
                <a:latin typeface="Arial" panose="020B0604020202020204" pitchFamily="34" charset="0"/>
              </a:rPr>
              <a:t>cost </a:t>
            </a:r>
            <a:r>
              <a:rPr lang="en-US" altLang="cs-CZ" sz="2200" dirty="0">
                <a:latin typeface="Arial" panose="020B0604020202020204" pitchFamily="34" charset="0"/>
              </a:rPr>
              <a:t>is a cost that has already been incurred and cannot be avoided regardless of what a manager decides to </a:t>
            </a:r>
            <a:r>
              <a:rPr lang="en-US" altLang="cs-CZ" sz="2200" dirty="0" smtClean="0">
                <a:latin typeface="Arial" panose="020B0604020202020204" pitchFamily="34" charset="0"/>
              </a:rPr>
              <a:t>do</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smtClean="0">
                <a:latin typeface="Arial" panose="020B0604020202020204" pitchFamily="34" charset="0"/>
              </a:rPr>
              <a:t>F</a:t>
            </a:r>
            <a:r>
              <a:rPr lang="en-US" altLang="cs-CZ" sz="2200" dirty="0" smtClean="0">
                <a:latin typeface="Arial" panose="020B0604020202020204" pitchFamily="34" charset="0"/>
              </a:rPr>
              <a:t>or </a:t>
            </a:r>
            <a:r>
              <a:rPr lang="en-US" altLang="cs-CZ" sz="2200" dirty="0">
                <a:latin typeface="Arial" panose="020B0604020202020204" pitchFamily="34" charset="0"/>
              </a:rPr>
              <a:t>example, suppose a company purchased a five-year-old truck for </a:t>
            </a:r>
            <a:r>
              <a:rPr lang="en-US" altLang="cs-CZ" sz="2200" dirty="0" smtClean="0">
                <a:latin typeface="Arial" panose="020B0604020202020204" pitchFamily="34" charset="0"/>
              </a:rPr>
              <a:t>$12 000</a:t>
            </a:r>
            <a:r>
              <a:rPr lang="cs-CZ" altLang="cs-CZ" sz="2200" dirty="0" smtClean="0">
                <a:latin typeface="Arial" panose="020B0604020202020204" pitchFamily="34" charset="0"/>
              </a:rPr>
              <a:t>. T</a:t>
            </a:r>
            <a:r>
              <a:rPr lang="en-GB" altLang="cs-CZ" sz="2200" dirty="0" smtClean="0">
                <a:latin typeface="Arial" panose="020B0604020202020204" pitchFamily="34" charset="0"/>
              </a:rPr>
              <a:t>he amount paid for the truck is a sunk cost because it has already been incurred and the transaction cannot be undone. The amount the company paid for the truck is irrelevant in making decisions such as whether to keep, sell, or replace the truck. Furthermore, any depreciation expense related to the truck is irrelevant in making decisions. </a:t>
            </a:r>
          </a:p>
        </p:txBody>
      </p:sp>
    </p:spTree>
    <p:extLst>
      <p:ext uri="{BB962C8B-B14F-4D97-AF65-F5344CB8AC3E}">
        <p14:creationId xmlns:p14="http://schemas.microsoft.com/office/powerpoint/2010/main" val="768452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FUTURE COSTS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smtClean="0">
                <a:latin typeface="Arial" panose="020B0604020202020204" pitchFamily="34" charset="0"/>
              </a:rPr>
              <a:t>future </a:t>
            </a:r>
            <a:r>
              <a:rPr lang="en-US" altLang="cs-CZ" sz="2200" b="1" dirty="0">
                <a:latin typeface="Arial" panose="020B0604020202020204" pitchFamily="34" charset="0"/>
              </a:rPr>
              <a:t>costs </a:t>
            </a:r>
            <a:r>
              <a:rPr lang="en-US" altLang="cs-CZ" sz="2200" dirty="0">
                <a:latin typeface="Arial" panose="020B0604020202020204" pitchFamily="34" charset="0"/>
              </a:rPr>
              <a:t>that do not differ between alternatives should also be ignored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continuing with the example discussed earlier, suppose you plan to order a pizza after you go to the movie theater or you rent a DVD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you are going to buy the same pizza regardless of your choice of entertainment, the cost of the pizza is irrelevant to the choice of whether you go to the movie theater or rent a DVD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notice, the cost of the pizza is not a sunk cost because it has not yet been incurred</a:t>
            </a:r>
            <a:endParaRPr lang="cs-CZ" altLang="cs-CZ" sz="2200" dirty="0" smtClean="0">
              <a:latin typeface="Arial" panose="020B0604020202020204" pitchFamily="34" charset="0"/>
            </a:endParaRPr>
          </a:p>
        </p:txBody>
      </p:sp>
    </p:spTree>
    <p:extLst>
      <p:ext uri="{BB962C8B-B14F-4D97-AF65-F5344CB8AC3E}">
        <p14:creationId xmlns:p14="http://schemas.microsoft.com/office/powerpoint/2010/main" val="4127779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DIFFERENTIAL ANALYSIS</a:t>
            </a: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OPPORTUNITY COSTS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opportunity costs </a:t>
            </a:r>
            <a:r>
              <a:rPr lang="en-US" altLang="cs-CZ" sz="2200" dirty="0">
                <a:latin typeface="Arial" panose="020B0604020202020204" pitchFamily="34" charset="0"/>
              </a:rPr>
              <a:t>also need to be considered when making decisions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an </a:t>
            </a:r>
            <a:r>
              <a:rPr lang="en-US" altLang="cs-CZ" sz="2200" b="1" dirty="0">
                <a:latin typeface="Arial" panose="020B0604020202020204" pitchFamily="34" charset="0"/>
              </a:rPr>
              <a:t>opportunity cost </a:t>
            </a:r>
            <a:r>
              <a:rPr lang="en-US" altLang="cs-CZ" sz="2200" dirty="0">
                <a:latin typeface="Arial" panose="020B0604020202020204" pitchFamily="34" charset="0"/>
              </a:rPr>
              <a:t>is the potential benefit that is given up when one alternative is selected over another</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for example, if you were considering giving up a </a:t>
            </a:r>
            <a:r>
              <a:rPr lang="en-GB" altLang="cs-CZ" sz="2200" dirty="0" smtClean="0">
                <a:latin typeface="Arial" panose="020B0604020202020204" pitchFamily="34" charset="0"/>
              </a:rPr>
              <a:t>high-paying summer job to travel overseas, the forgone wages would be </a:t>
            </a:r>
            <a:r>
              <a:rPr lang="en-US" altLang="cs-CZ" sz="2200" dirty="0" smtClean="0">
                <a:latin typeface="Arial" panose="020B0604020202020204" pitchFamily="34" charset="0"/>
              </a:rPr>
              <a:t>an </a:t>
            </a:r>
            <a:r>
              <a:rPr lang="en-US" altLang="cs-CZ" sz="2200" dirty="0">
                <a:latin typeface="Arial" panose="020B0604020202020204" pitchFamily="34" charset="0"/>
              </a:rPr>
              <a:t>opportunity costs of traveling abroad</a:t>
            </a:r>
            <a:endParaRPr lang="cs-CZ" altLang="cs-CZ" sz="2200" dirty="0" smtClean="0">
              <a:latin typeface="Arial" panose="020B0604020202020204" pitchFamily="34" charset="0"/>
            </a:endParaRPr>
          </a:p>
        </p:txBody>
      </p:sp>
    </p:spTree>
    <p:extLst>
      <p:ext uri="{BB962C8B-B14F-4D97-AF65-F5344CB8AC3E}">
        <p14:creationId xmlns:p14="http://schemas.microsoft.com/office/powerpoint/2010/main" val="3995227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513</TotalTime>
  <Words>1485</Words>
  <Application>Microsoft Office PowerPoint</Application>
  <PresentationFormat>Předvádění na obrazovce (4:3)</PresentationFormat>
  <Paragraphs>170</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25</vt:i4>
      </vt:variant>
    </vt:vector>
  </HeadingPairs>
  <TitlesOfParts>
    <vt:vector size="30" baseType="lpstr">
      <vt:lpstr>Arial</vt:lpstr>
      <vt:lpstr>Calibri</vt:lpstr>
      <vt:lpstr>Calibri Light</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sel0010</cp:lastModifiedBy>
  <cp:revision>55</cp:revision>
  <dcterms:created xsi:type="dcterms:W3CDTF">2016-03-17T12:08:01Z</dcterms:created>
  <dcterms:modified xsi:type="dcterms:W3CDTF">2019-12-17T10:37:04Z</dcterms:modified>
</cp:coreProperties>
</file>