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4" r:id="rId6"/>
    <p:sldId id="265" r:id="rId7"/>
    <p:sldId id="266" r:id="rId8"/>
    <p:sldId id="267" r:id="rId9"/>
    <p:sldId id="268" r:id="rId10"/>
    <p:sldId id="269" r:id="rId11"/>
    <p:sldId id="270" r:id="rId12"/>
    <p:sldId id="271" r:id="rId13"/>
    <p:sldId id="276"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17.12.2019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17.12.2019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17.12.2019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17.12.2019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17.12.2019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17.12.2019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17.12.2019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b="1" dirty="0" smtClean="0">
                <a:latin typeface="Arial" pitchFamily="34" charset="0"/>
                <a:cs typeface="Arial" pitchFamily="34" charset="0"/>
              </a:rPr>
              <a:t>STATEMENT OF CASH FLOW</a:t>
            </a:r>
            <a:r>
              <a:rPr lang="cs-CZ" sz="3600" b="1" dirty="0">
                <a:latin typeface="Arial" pitchFamily="34" charset="0"/>
                <a:cs typeface="Arial" pitchFamily="34" charset="0"/>
              </a:rPr>
              <a:t>S</a:t>
            </a:r>
            <a:endParaRPr lang="cs-CZ" sz="3600" b="1" dirty="0" smtClean="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OPERATING ACTIVITIES: DIRECT </a:t>
            </a:r>
            <a:r>
              <a:rPr lang="cs-CZ" altLang="cs-CZ" sz="2400" b="1" dirty="0" smtClean="0">
                <a:latin typeface="Arial" panose="020B0604020202020204" pitchFamily="34" charset="0"/>
              </a:rPr>
              <a:t>AND IN</a:t>
            </a:r>
            <a:r>
              <a:rPr lang="en-US" altLang="cs-CZ" sz="2400" b="1" dirty="0" smtClean="0">
                <a:latin typeface="Arial" panose="020B0604020202020204" pitchFamily="34" charset="0"/>
              </a:rPr>
              <a:t>DIRECT METHOD</a:t>
            </a:r>
            <a:r>
              <a:rPr lang="cs-CZ" altLang="cs-CZ" sz="2400" b="1" dirty="0" smtClean="0">
                <a:latin typeface="Arial" panose="020B0604020202020204" pitchFamily="34" charset="0"/>
              </a:rPr>
              <a:t> </a:t>
            </a: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U.S. GAAP and IFRS allow companies to compute the net amount of cash inflows and outflows resulting from operating activities, which is known formally as the </a:t>
            </a:r>
            <a:r>
              <a:rPr lang="en-US" altLang="cs-CZ" sz="2200" b="1" dirty="0">
                <a:latin typeface="Arial" panose="020B0604020202020204" pitchFamily="34" charset="0"/>
              </a:rPr>
              <a:t>net cash provided by operating activities</a:t>
            </a:r>
            <a:r>
              <a:rPr lang="en-US" altLang="cs-CZ" sz="2200" dirty="0">
                <a:latin typeface="Arial" panose="020B0604020202020204" pitchFamily="34" charset="0"/>
              </a:rPr>
              <a:t>, using either </a:t>
            </a:r>
            <a:r>
              <a:rPr lang="en-US" altLang="cs-CZ" sz="2200" b="1" dirty="0">
                <a:latin typeface="Arial" panose="020B0604020202020204" pitchFamily="34" charset="0"/>
              </a:rPr>
              <a:t>direct</a:t>
            </a:r>
            <a:r>
              <a:rPr lang="en-US" altLang="cs-CZ" sz="2200" dirty="0">
                <a:latin typeface="Arial" panose="020B0604020202020204" pitchFamily="34" charset="0"/>
              </a:rPr>
              <a:t> or</a:t>
            </a:r>
            <a:r>
              <a:rPr lang="en-US" altLang="cs-CZ" sz="2200" b="1" dirty="0">
                <a:latin typeface="Arial" panose="020B0604020202020204" pitchFamily="34" charset="0"/>
              </a:rPr>
              <a:t> indirect method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both of these methods have the same purpose, which is to translate accrual-based net income to a cash </a:t>
            </a:r>
            <a:r>
              <a:rPr lang="en-US" altLang="cs-CZ" sz="2200" dirty="0" smtClean="0">
                <a:latin typeface="Arial" panose="020B0604020202020204" pitchFamily="34" charset="0"/>
              </a:rPr>
              <a:t>basis</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53174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OPERATING ACTIVITIES: DIRECT METHOD</a:t>
            </a:r>
          </a:p>
        </p:txBody>
      </p:sp>
      <p:sp>
        <p:nvSpPr>
          <p:cNvPr id="3079" name="TextovéPole 10"/>
          <p:cNvSpPr txBox="1">
            <a:spLocks noChangeArrowheads="1"/>
          </p:cNvSpPr>
          <p:nvPr/>
        </p:nvSpPr>
        <p:spPr bwMode="auto">
          <a:xfrm>
            <a:off x="338138" y="1523285"/>
            <a:ext cx="84772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under the </a:t>
            </a:r>
            <a:r>
              <a:rPr lang="en-US" altLang="cs-CZ" sz="2200" b="1" dirty="0">
                <a:latin typeface="Arial" panose="020B0604020202020204" pitchFamily="34" charset="0"/>
              </a:rPr>
              <a:t>direct method</a:t>
            </a:r>
            <a:r>
              <a:rPr lang="en-US" altLang="cs-CZ" sz="2200" dirty="0">
                <a:latin typeface="Arial" panose="020B0604020202020204" pitchFamily="34" charset="0"/>
              </a:rPr>
              <a:t>, the income statement is reconstructed on a cash basis from top to bottom</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for example, cash collected from customers is listed instead of revenue, and payments to suppliers is listed instead of cost of goods sold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essence, cash receipts are counted as revenues and cash disbursements pertaining to operating activities are counted as expenses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a:t>
            </a:r>
            <a:r>
              <a:rPr lang="en-US" altLang="cs-CZ" sz="2200" dirty="0" smtClean="0">
                <a:latin typeface="Arial" panose="020B0604020202020204" pitchFamily="34" charset="0"/>
              </a:rPr>
              <a:t>difference </a:t>
            </a:r>
            <a:r>
              <a:rPr lang="en-US" altLang="cs-CZ" sz="2200" dirty="0">
                <a:latin typeface="Arial" panose="020B0604020202020204" pitchFamily="34" charset="0"/>
              </a:rPr>
              <a:t>between the cash receipts and cash disbursements is the net cash provided by operating activities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187885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OPERATING ACTIVITIES: INDIRECT METHOD</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under the </a:t>
            </a:r>
            <a:r>
              <a:rPr lang="en-US" altLang="cs-CZ" sz="2200" b="1" dirty="0">
                <a:latin typeface="Arial" panose="020B0604020202020204" pitchFamily="34" charset="0"/>
              </a:rPr>
              <a:t>indirect method</a:t>
            </a:r>
            <a:r>
              <a:rPr lang="en-US" altLang="cs-CZ" sz="2200" dirty="0">
                <a:latin typeface="Arial" panose="020B0604020202020204" pitchFamily="34" charset="0"/>
              </a:rPr>
              <a:t>, net income is adjusted to a cash basis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that is, rather than directly computing cash sales, cash expenses, and so forth, these amounts are derived indirectly by removing from net income any items that do not affect cash flows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indirect method has an advantage over the direct method because it shows the reasons for any differences between net income and net cash provided by operating activities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583731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INDIRECT METHOD: A THREE-STEP PROCESS (1)</a:t>
            </a: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dirty="0" smtClean="0">
                <a:latin typeface="Arial" panose="020B0604020202020204" pitchFamily="34" charset="0"/>
              </a:rPr>
              <a:t>T</a:t>
            </a:r>
            <a:r>
              <a:rPr lang="en-US" altLang="cs-CZ" sz="2200" dirty="0" smtClean="0">
                <a:latin typeface="Arial" panose="020B0604020202020204" pitchFamily="34" charset="0"/>
              </a:rPr>
              <a:t>he </a:t>
            </a:r>
            <a:r>
              <a:rPr lang="en-US" altLang="cs-CZ" sz="2200" dirty="0">
                <a:latin typeface="Arial" panose="020B0604020202020204" pitchFamily="34" charset="0"/>
              </a:rPr>
              <a:t>indirect method adjusts net income to net cash provided by operating activities using a three-step </a:t>
            </a:r>
            <a:r>
              <a:rPr lang="en-US" altLang="cs-CZ" sz="2200" dirty="0" smtClean="0">
                <a:latin typeface="Arial" panose="020B0604020202020204" pitchFamily="34" charset="0"/>
              </a:rPr>
              <a:t>process</a:t>
            </a:r>
            <a:r>
              <a:rPr lang="cs-CZ"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first step is to add depreciation charges to net income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depreciation charges are the credits to the Accumulated Depreciation account during the period - the sum total of the entries that have increased Accumulated Depreciation</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to compute the credits to the accumulated depreciation account we use the equation for contra-assets </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Basic Equation for Contra-Asset Accounts:</a:t>
            </a:r>
          </a:p>
          <a:p>
            <a:pPr eaLnBrk="1" hangingPunct="1">
              <a:spcBef>
                <a:spcPct val="0"/>
              </a:spcBef>
              <a:buNone/>
              <a:defRPr/>
            </a:pPr>
            <a:endParaRPr lang="en-GB" altLang="cs-CZ" sz="2200" i="1"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Beginning balance – Debits + Credits = Ending balance</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277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a:latin typeface="Arial" pitchFamily="34" charset="0"/>
                <a:cs typeface="Arial" pitchFamily="34" charset="0"/>
              </a:rPr>
              <a:t>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THE INDIRECT METHOD: A THREE-STEP PROCESS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second step is to analyze net changes in noncash </a:t>
            </a:r>
            <a:r>
              <a:rPr lang="en-US" altLang="cs-CZ" sz="2200" dirty="0" err="1" smtClean="0">
                <a:latin typeface="Arial" panose="020B0604020202020204" pitchFamily="34" charset="0"/>
              </a:rPr>
              <a:t>ba</a:t>
            </a:r>
            <a:r>
              <a:rPr lang="cs-CZ" altLang="cs-CZ" sz="2200" dirty="0" smtClean="0">
                <a:latin typeface="Arial" panose="020B0604020202020204" pitchFamily="34" charset="0"/>
              </a:rPr>
              <a:t>lance</a:t>
            </a:r>
            <a:r>
              <a:rPr lang="en-US" altLang="cs-CZ" sz="2200" dirty="0" smtClean="0">
                <a:latin typeface="Arial" panose="020B0604020202020204" pitchFamily="34" charset="0"/>
              </a:rPr>
              <a:t> </a:t>
            </a:r>
            <a:r>
              <a:rPr lang="en-US" altLang="cs-CZ" sz="2200" dirty="0">
                <a:latin typeface="Arial" panose="020B0604020202020204" pitchFamily="34" charset="0"/>
              </a:rPr>
              <a:t>sheet accounts that impact net income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third step in computing the net cash provided by operating activities is to adjust for gains/losses included in the income statement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under U.S. GAA/ and IFRS rules, the cash proceeds from the sale of noncurrent assets must be included in the investing activities section of the statement of cash flows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 comply with these rules, the gains and losses pertaining to the sale of noncurrent assets must be removed from net income as reported in the operating activities section of the statement of cash flows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668853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a:latin typeface="Arial" pitchFamily="34" charset="0"/>
                <a:cs typeface="Arial" pitchFamily="34" charset="0"/>
              </a:rPr>
              <a:t>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INVESTING AND FINANCIN ACTIVITIES: GROSS CASH FLOWS</a:t>
            </a:r>
            <a:r>
              <a:rPr lang="cs-CZ" altLang="cs-CZ" sz="2400" b="1" dirty="0" smtClean="0">
                <a:latin typeface="Arial" panose="020B0604020202020204" pitchFamily="34" charset="0"/>
              </a:rPr>
              <a:t> (1)</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U.S. </a:t>
            </a:r>
            <a:r>
              <a:rPr lang="en-GB" altLang="cs-CZ" sz="2200" dirty="0" smtClean="0">
                <a:latin typeface="Arial" panose="020B0604020202020204" pitchFamily="34" charset="0"/>
              </a:rPr>
              <a:t>GAAP and IFRS require that the investing and financing sections of the statement of cash flows disclose gross cash flows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to compute gross cash flows for the investing and financing activities sections of the statement of cash flows, we will begin by calculating the changes in the balance of each applicable balance sheet account </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as with the current assets, when a noncurrent asset account balance (including Property, Plant, and Equipment; Long-Term Investments; and Loans to Other Entities) increases, it signals the need to subtract cash outflows in the investing activities section of the statement of cash flows</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924656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a:latin typeface="Arial" pitchFamily="34" charset="0"/>
                <a:cs typeface="Arial" pitchFamily="34" charset="0"/>
              </a:rPr>
              <a:t>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INVESTING AND FINANCIN ACTIVITIES: GROSS CASH </a:t>
            </a:r>
            <a:r>
              <a:rPr lang="en-US" altLang="cs-CZ" sz="2400" b="1" dirty="0" smtClean="0">
                <a:latin typeface="Arial" panose="020B0604020202020204" pitchFamily="34" charset="0"/>
              </a:rPr>
              <a:t>FLOWS</a:t>
            </a:r>
            <a:r>
              <a:rPr lang="cs-CZ" altLang="cs-CZ" sz="2400" b="1" dirty="0" smtClean="0">
                <a:latin typeface="Arial" panose="020B0604020202020204" pitchFamily="34" charset="0"/>
              </a:rPr>
              <a:t>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balance in a noncurrent asset account decreases during the </a:t>
            </a:r>
            <a:r>
              <a:rPr lang="en-US" altLang="cs-CZ" sz="2200" dirty="0" smtClean="0">
                <a:latin typeface="Arial" panose="020B0604020202020204" pitchFamily="34" charset="0"/>
              </a:rPr>
              <a:t>period</a:t>
            </a:r>
            <a:r>
              <a:rPr lang="en-GB" altLang="cs-CZ" sz="2200" dirty="0" smtClean="0">
                <a:latin typeface="Arial" panose="020B0604020202020204" pitchFamily="34" charset="0"/>
              </a:rPr>
              <a:t>, then it signals the need to add cash inflows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liability and equity accounts (Bonds Payable and Common Stock) are handled in the opposite fashion</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if a liability or equity account balance increases, then it signals a need to add cash inflows to the financing activities section of the statement of cash flows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if a liability or equity account balance decreases, then it signals a need to subtract cash outflows</a:t>
            </a:r>
          </a:p>
        </p:txBody>
      </p:sp>
    </p:spTree>
    <p:extLst>
      <p:ext uri="{BB962C8B-B14F-4D97-AF65-F5344CB8AC3E}">
        <p14:creationId xmlns:p14="http://schemas.microsoft.com/office/powerpoint/2010/main" val="303230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INVESTING AND FINANCIN ACTIVITIES: GROSS CASH FLOWS</a:t>
            </a:r>
            <a:r>
              <a:rPr lang="cs-CZ" altLang="cs-CZ" sz="2400" b="1" dirty="0">
                <a:latin typeface="Arial" panose="020B0604020202020204" pitchFamily="34" charset="0"/>
              </a:rPr>
              <a:t>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u="sng" dirty="0">
                <a:latin typeface="Arial" panose="020B0604020202020204" pitchFamily="34" charset="0"/>
              </a:rPr>
              <a:t>Property, Plant and Equipment</a:t>
            </a:r>
          </a:p>
          <a:p>
            <a:pPr marL="285750" indent="-285750" eaLnBrk="1" hangingPunct="1">
              <a:spcBef>
                <a:spcPct val="0"/>
              </a:spcBef>
              <a:defRPr/>
            </a:pPr>
            <a:r>
              <a:rPr lang="en-US" altLang="cs-CZ" sz="2200" dirty="0" smtClean="0">
                <a:latin typeface="Arial" panose="020B0604020202020204" pitchFamily="34" charset="0"/>
              </a:rPr>
              <a:t>when </a:t>
            </a:r>
            <a:r>
              <a:rPr lang="en-US" altLang="cs-CZ" sz="2200" dirty="0">
                <a:latin typeface="Arial" panose="020B0604020202020204" pitchFamily="34" charset="0"/>
              </a:rPr>
              <a:t>a company purchases property, plant, and equipment it debits the Property, Plant, and Equipment account for the amount of </a:t>
            </a:r>
            <a:r>
              <a:rPr lang="en-GB" altLang="cs-CZ" sz="2200" dirty="0" smtClean="0">
                <a:latin typeface="Arial" panose="020B0604020202020204" pitchFamily="34" charset="0"/>
              </a:rPr>
              <a:t>the purchase </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when it sells or disposes of these kinds of assets, it credits the Property, Plant, and Equipment account for the original cost of the asset</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to compute the cash outflows related to Property, Plant, and Equipment we use the basic equation for assets </a:t>
            </a:r>
          </a:p>
          <a:p>
            <a:pPr algn="ctr" eaLnBrk="1" hangingPunct="1">
              <a:spcBef>
                <a:spcPct val="0"/>
              </a:spcBef>
              <a:buNone/>
              <a:defRPr/>
            </a:pPr>
            <a:endParaRPr lang="en-GB" altLang="cs-CZ" sz="2200" dirty="0" smtClean="0">
              <a:latin typeface="Arial" panose="020B0604020202020204" pitchFamily="34" charset="0"/>
            </a:endParaRPr>
          </a:p>
          <a:p>
            <a:pPr algn="ctr" eaLnBrk="1" hangingPunct="1">
              <a:spcBef>
                <a:spcPct val="0"/>
              </a:spcBef>
              <a:buNone/>
              <a:defRPr/>
            </a:pPr>
            <a:r>
              <a:rPr lang="en-GB" altLang="cs-CZ" sz="2200" b="1" dirty="0" smtClean="0">
                <a:latin typeface="Arial" panose="020B0604020202020204" pitchFamily="34" charset="0"/>
              </a:rPr>
              <a:t>Basic Equation for Asset Accounts</a:t>
            </a:r>
          </a:p>
          <a:p>
            <a:pPr algn="ctr" eaLnBrk="1" hangingPunct="1">
              <a:spcBef>
                <a:spcPct val="0"/>
              </a:spcBef>
              <a:buNone/>
              <a:defRPr/>
            </a:pPr>
            <a:endParaRPr lang="en-GB" altLang="cs-CZ" sz="2200" b="1" dirty="0" smtClean="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Beginning balance + Debits – Credits = Ending balance</a:t>
            </a: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07463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a:latin typeface="Arial" pitchFamily="34" charset="0"/>
                <a:cs typeface="Arial" pitchFamily="34" charset="0"/>
              </a:rPr>
              <a:t>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INVESTING AND FINANCIN ACTIVITIES: GROSS CASH FLOWS</a:t>
            </a:r>
            <a:r>
              <a:rPr lang="cs-CZ" altLang="cs-CZ" sz="2400" b="1" dirty="0">
                <a:latin typeface="Arial" panose="020B0604020202020204" pitchFamily="34" charset="0"/>
              </a:rPr>
              <a:t> </a:t>
            </a:r>
            <a:r>
              <a:rPr lang="cs-CZ" altLang="cs-CZ" sz="2400" b="1" dirty="0" smtClean="0">
                <a:latin typeface="Arial" panose="020B0604020202020204" pitchFamily="34" charset="0"/>
              </a:rPr>
              <a:t>(4)</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u="sng" dirty="0">
                <a:latin typeface="Arial" panose="020B0604020202020204" pitchFamily="34" charset="0"/>
              </a:rPr>
              <a:t>Retained Earnings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a company earns net income it credits the Retained </a:t>
            </a:r>
            <a:r>
              <a:rPr lang="en-GB" altLang="cs-CZ" sz="2200" dirty="0" smtClean="0">
                <a:latin typeface="Arial" panose="020B0604020202020204" pitchFamily="34" charset="0"/>
              </a:rPr>
              <a:t>Earnings account and when it pays a dividend it debits the Retained Earnings account</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to compute the amount of a cash dividend payment we use the basic equation for stockholders´ equity accounts</a:t>
            </a:r>
          </a:p>
          <a:p>
            <a:pPr eaLnBrk="1" hangingPunct="1">
              <a:spcBef>
                <a:spcPct val="0"/>
              </a:spcBef>
              <a:buNone/>
              <a:defRPr/>
            </a:pPr>
            <a:endParaRPr lang="en-GB" altLang="cs-CZ" sz="2200" dirty="0" smtClean="0">
              <a:latin typeface="Arial" panose="020B0604020202020204" pitchFamily="34" charset="0"/>
            </a:endParaRPr>
          </a:p>
          <a:p>
            <a:pPr algn="ctr" eaLnBrk="1" hangingPunct="1">
              <a:spcBef>
                <a:spcPct val="0"/>
              </a:spcBef>
              <a:buNone/>
              <a:defRPr/>
            </a:pPr>
            <a:r>
              <a:rPr lang="en-GB" altLang="cs-CZ" sz="2200" b="1" dirty="0" smtClean="0">
                <a:latin typeface="Arial" panose="020B0604020202020204" pitchFamily="34" charset="0"/>
              </a:rPr>
              <a:t>Basic Equation for Stockholders´ Equity Accounts</a:t>
            </a:r>
          </a:p>
          <a:p>
            <a:pPr algn="ctr" eaLnBrk="1" hangingPunct="1">
              <a:spcBef>
                <a:spcPct val="0"/>
              </a:spcBef>
              <a:buNone/>
              <a:defRPr/>
            </a:pPr>
            <a:endParaRPr lang="en-GB" altLang="cs-CZ" sz="2200" i="1" dirty="0" smtClean="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Beginning balance – Debits + Credits = Ending balance</a:t>
            </a: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136099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FREE CASH FLOW</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free cash flow </a:t>
            </a:r>
            <a:r>
              <a:rPr lang="en-US" altLang="cs-CZ" sz="2200" dirty="0">
                <a:latin typeface="Arial" panose="020B0604020202020204" pitchFamily="34" charset="0"/>
              </a:rPr>
              <a:t>is a measure used by managers to look at the relationship among three numbers from the statement of cash flows - net cash provided by operating activities, additions to property, plant, and equipment (also called capital expenditures), and dividends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free cash flow </a:t>
            </a:r>
            <a:r>
              <a:rPr lang="en-US" altLang="cs-CZ" sz="2200" dirty="0">
                <a:latin typeface="Arial" panose="020B0604020202020204" pitchFamily="34" charset="0"/>
              </a:rPr>
              <a:t>measures a company´s ability to fund its capital expenditures for </a:t>
            </a:r>
            <a:r>
              <a:rPr lang="en-US" altLang="cs-CZ" sz="2200" dirty="0" smtClean="0">
                <a:latin typeface="Arial" panose="020B0604020202020204" pitchFamily="34" charset="0"/>
              </a:rPr>
              <a:t>property</a:t>
            </a:r>
            <a:r>
              <a:rPr lang="en-GB" altLang="cs-CZ" sz="2200" dirty="0" smtClean="0">
                <a:latin typeface="Arial" panose="020B0604020202020204" pitchFamily="34" charset="0"/>
              </a:rPr>
              <a:t>, plant, and equipment and its dividends from its net cash provided by operating activities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equation for computing free cash flow is as follows:</a:t>
            </a:r>
          </a:p>
          <a:p>
            <a:pPr eaLnBrk="1" hangingPunct="1">
              <a:spcBef>
                <a:spcPct val="0"/>
              </a:spcBef>
              <a:buNone/>
              <a:defRPr/>
            </a:pPr>
            <a:endParaRPr lang="en-GB" altLang="cs-CZ" sz="2200" dirty="0" smtClean="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Free cash flow = Net cash provided by operating activities – Capital expenditures - Dividends</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52801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 </a:t>
            </a:r>
            <a:r>
              <a:rPr lang="en-GB" altLang="cs-CZ" sz="2000" dirty="0" smtClean="0">
                <a:latin typeface="Arial" panose="020B0604020202020204" pitchFamily="34" charset="0"/>
              </a:rPr>
              <a:t>Statement of cash flows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a:t>
            </a:r>
            <a:r>
              <a:rPr lang="en-GB" altLang="cs-CZ" sz="2000" dirty="0" smtClean="0">
                <a:latin typeface="Arial" panose="020B0604020202020204" pitchFamily="34" charset="0"/>
              </a:rPr>
              <a:t>Operating activities</a:t>
            </a: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a:t>
            </a:r>
            <a:r>
              <a:rPr lang="en-GB" altLang="cs-CZ" sz="2000" dirty="0" smtClean="0">
                <a:latin typeface="Arial" panose="020B0604020202020204" pitchFamily="34" charset="0"/>
              </a:rPr>
              <a:t>The indirect method</a:t>
            </a: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a:t>
            </a:r>
            <a:r>
              <a:rPr lang="en-GB" altLang="cs-CZ" sz="2000" dirty="0" smtClean="0">
                <a:latin typeface="Arial" panose="020B0604020202020204" pitchFamily="34" charset="0"/>
              </a:rPr>
              <a:t>Investing and financing activities</a:t>
            </a: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a:t>
            </a:r>
            <a:r>
              <a:rPr lang="en-GB" altLang="cs-CZ" sz="2000" dirty="0" smtClean="0">
                <a:latin typeface="Arial" panose="020B0604020202020204" pitchFamily="34" charset="0"/>
              </a:rPr>
              <a:t>Free cash flow</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1" y="720725"/>
            <a:ext cx="8242480" cy="6137274"/>
          </a:xfrm>
          <a:prstGeom prst="rect">
            <a:avLst/>
          </a:prstGeom>
        </p:spPr>
      </p:pic>
    </p:spTree>
    <p:extLst>
      <p:ext uri="{BB962C8B-B14F-4D97-AF65-F5344CB8AC3E}">
        <p14:creationId xmlns:p14="http://schemas.microsoft.com/office/powerpoint/2010/main" val="1572112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3797"/>
            <a:ext cx="9144000" cy="3953814"/>
          </a:xfrm>
          <a:prstGeom prst="rect">
            <a:avLst/>
          </a:prstGeom>
        </p:spPr>
      </p:pic>
    </p:spTree>
    <p:extLst>
      <p:ext uri="{BB962C8B-B14F-4D97-AF65-F5344CB8AC3E}">
        <p14:creationId xmlns:p14="http://schemas.microsoft.com/office/powerpoint/2010/main" val="3382309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042"/>
            <a:ext cx="9144000" cy="4896150"/>
          </a:xfrm>
          <a:prstGeom prst="rect">
            <a:avLst/>
          </a:prstGeom>
        </p:spPr>
      </p:pic>
    </p:spTree>
    <p:extLst>
      <p:ext uri="{BB962C8B-B14F-4D97-AF65-F5344CB8AC3E}">
        <p14:creationId xmlns:p14="http://schemas.microsoft.com/office/powerpoint/2010/main" val="3114528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231"/>
            <a:ext cx="9144000" cy="3547538"/>
          </a:xfrm>
          <a:prstGeom prst="rect">
            <a:avLst/>
          </a:prstGeom>
        </p:spPr>
      </p:pic>
    </p:spTree>
    <p:extLst>
      <p:ext uri="{BB962C8B-B14F-4D97-AF65-F5344CB8AC3E}">
        <p14:creationId xmlns:p14="http://schemas.microsoft.com/office/powerpoint/2010/main" val="2899021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9336"/>
            <a:ext cx="9144000" cy="2770393"/>
          </a:xfrm>
          <a:prstGeom prst="rect">
            <a:avLst/>
          </a:prstGeom>
        </p:spPr>
      </p:pic>
    </p:spTree>
    <p:extLst>
      <p:ext uri="{BB962C8B-B14F-4D97-AF65-F5344CB8AC3E}">
        <p14:creationId xmlns:p14="http://schemas.microsoft.com/office/powerpoint/2010/main" val="672706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3979"/>
            <a:ext cx="9144000" cy="2712872"/>
          </a:xfrm>
          <a:prstGeom prst="rect">
            <a:avLst/>
          </a:prstGeom>
        </p:spPr>
      </p:pic>
    </p:spTree>
    <p:extLst>
      <p:ext uri="{BB962C8B-B14F-4D97-AF65-F5344CB8AC3E}">
        <p14:creationId xmlns:p14="http://schemas.microsoft.com/office/powerpoint/2010/main" val="229671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STATEMENT OF CASH FLOWS (1)</a:t>
            </a: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three major financial statements are required for external reports - an income statement, a balance sheet, and a statement of cash flows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statement of cash flows highlights the major activities that impact cash flows and, hence, affect the overall cash </a:t>
            </a:r>
            <a:r>
              <a:rPr lang="en-US" altLang="cs-CZ" sz="2200" dirty="0" smtClean="0">
                <a:latin typeface="Arial" panose="020B0604020202020204" pitchFamily="34" charset="0"/>
              </a:rPr>
              <a:t>balance</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managers  focus on cash for a very good reason - without sufficient cash at the right time, a </a:t>
            </a:r>
            <a:r>
              <a:rPr lang="en-US" altLang="cs-CZ" sz="2200" dirty="0" smtClean="0">
                <a:latin typeface="Arial" panose="020B0604020202020204" pitchFamily="34" charset="0"/>
              </a:rPr>
              <a:t>company </a:t>
            </a:r>
            <a:r>
              <a:rPr lang="en-US" altLang="cs-CZ" sz="2200" dirty="0">
                <a:latin typeface="Arial" panose="020B0604020202020204" pitchFamily="34" charset="0"/>
              </a:rPr>
              <a:t>may miss golden investment opportunities or may even go bankrupt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statement of cash flows answers question that cannot be easily answered by looking at the income statement and balance sheet</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STATEMENT OF CASH FLOWS (2)</a:t>
            </a:r>
          </a:p>
        </p:txBody>
      </p:sp>
      <p:sp>
        <p:nvSpPr>
          <p:cNvPr id="3079" name="TextovéPole 10"/>
          <p:cNvSpPr txBox="1">
            <a:spLocks noChangeArrowheads="1"/>
          </p:cNvSpPr>
          <p:nvPr/>
        </p:nvSpPr>
        <p:spPr bwMode="auto">
          <a:xfrm>
            <a:off x="338138" y="1523285"/>
            <a:ext cx="847725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statement of cash flows is a valuable analytical tool for managers as well as for investors and creditors, although managers tend to be more concerned with forecasted statements of cash flows that are prepared as part of the budgeting process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statement of cash flows can be used to answer crucial question such as:</a:t>
            </a:r>
          </a:p>
          <a:p>
            <a:pPr marL="1028700" lvl="1" eaLnBrk="1" hangingPunct="1">
              <a:spcBef>
                <a:spcPct val="0"/>
              </a:spcBef>
              <a:defRPr/>
            </a:pPr>
            <a:r>
              <a:rPr lang="en-GB" altLang="cs-CZ" sz="1800" dirty="0" smtClean="0">
                <a:latin typeface="Arial" panose="020B0604020202020204" pitchFamily="34" charset="0"/>
              </a:rPr>
              <a:t>Is the company generating sufficient positive cash flows from its ongoing operations to remain viable?</a:t>
            </a:r>
          </a:p>
          <a:p>
            <a:pPr marL="1028700" lvl="1" eaLnBrk="1" hangingPunct="1">
              <a:spcBef>
                <a:spcPct val="0"/>
              </a:spcBef>
              <a:defRPr/>
            </a:pPr>
            <a:r>
              <a:rPr lang="en-GB" altLang="cs-CZ" sz="1800" dirty="0" smtClean="0">
                <a:latin typeface="Arial" panose="020B0604020202020204" pitchFamily="34" charset="0"/>
              </a:rPr>
              <a:t>Will the company be able to repay its debts?</a:t>
            </a:r>
          </a:p>
          <a:p>
            <a:pPr marL="1028700" lvl="1" eaLnBrk="1" hangingPunct="1">
              <a:spcBef>
                <a:spcPct val="0"/>
              </a:spcBef>
              <a:defRPr/>
            </a:pPr>
            <a:r>
              <a:rPr lang="en-GB" altLang="cs-CZ" sz="1800" dirty="0" smtClean="0">
                <a:latin typeface="Arial" panose="020B0604020202020204" pitchFamily="34" charset="0"/>
              </a:rPr>
              <a:t>Will the company be able to pay its usual dividend?</a:t>
            </a:r>
          </a:p>
          <a:p>
            <a:pPr marL="1028700" lvl="1" eaLnBrk="1" hangingPunct="1">
              <a:spcBef>
                <a:spcPct val="0"/>
              </a:spcBef>
              <a:defRPr/>
            </a:pPr>
            <a:r>
              <a:rPr lang="en-GB" altLang="cs-CZ" sz="1800" dirty="0" smtClean="0">
                <a:latin typeface="Arial" panose="020B0604020202020204" pitchFamily="34" charset="0"/>
              </a:rPr>
              <a:t>Why do net income and net cash flow differ?</a:t>
            </a:r>
          </a:p>
          <a:p>
            <a:pPr marL="1028700" lvl="1" eaLnBrk="1" hangingPunct="1">
              <a:spcBef>
                <a:spcPct val="0"/>
              </a:spcBef>
              <a:defRPr/>
            </a:pPr>
            <a:r>
              <a:rPr lang="en-GB" altLang="cs-CZ" sz="1800" dirty="0" smtClean="0">
                <a:latin typeface="Arial" panose="020B0604020202020204" pitchFamily="34" charset="0"/>
              </a:rPr>
              <a:t>To what extent will the company have to borrow money in order to make needed investments?</a:t>
            </a:r>
          </a:p>
        </p:txBody>
      </p:sp>
    </p:spTree>
    <p:extLst>
      <p:ext uri="{BB962C8B-B14F-4D97-AF65-F5344CB8AC3E}">
        <p14:creationId xmlns:p14="http://schemas.microsoft.com/office/powerpoint/2010/main" val="2092226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STATEMENT OF CASH FLOWS (3)</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managers prepare the statement of cash flows by applying a fundamental principle of double-entry bookkeeping - the change in the cash balance must equal the changes in all other balance sheet accounts besides cash; two basic equations that apply to all asset, contra-asset, liability, and stockholders´</a:t>
            </a:r>
            <a:r>
              <a:rPr lang="cs-CZ" altLang="cs-CZ" sz="2200" dirty="0" smtClean="0">
                <a:latin typeface="Arial" panose="020B0604020202020204" pitchFamily="34" charset="0"/>
              </a:rPr>
              <a:t> </a:t>
            </a:r>
            <a:r>
              <a:rPr lang="en-GB" altLang="cs-CZ" sz="2200" dirty="0" smtClean="0">
                <a:latin typeface="Arial" panose="020B0604020202020204" pitchFamily="34" charset="0"/>
              </a:rPr>
              <a:t>equity accounts; these equations will help you compute various cash inflows and outflows that are reported in the statement of cash flows</a:t>
            </a:r>
          </a:p>
          <a:p>
            <a:pPr eaLnBrk="1" hangingPunct="1">
              <a:spcBef>
                <a:spcPct val="0"/>
              </a:spcBef>
              <a:buNone/>
              <a:defRPr/>
            </a:pPr>
            <a:r>
              <a:rPr lang="en-GB" altLang="cs-CZ" sz="2200" b="1" dirty="0" smtClean="0">
                <a:latin typeface="Arial" panose="020B0604020202020204" pitchFamily="34" charset="0"/>
              </a:rPr>
              <a:t>Basic Equation for Asset Accounts:</a:t>
            </a:r>
          </a:p>
          <a:p>
            <a:pPr algn="ctr" eaLnBrk="1" hangingPunct="1">
              <a:spcBef>
                <a:spcPct val="0"/>
              </a:spcBef>
              <a:buNone/>
              <a:defRPr/>
            </a:pPr>
            <a:r>
              <a:rPr lang="en-GB" altLang="cs-CZ" sz="2200" i="1" dirty="0" smtClean="0">
                <a:latin typeface="Arial" panose="020B0604020202020204" pitchFamily="34" charset="0"/>
              </a:rPr>
              <a:t>Beginning balance + Debits – Credits = Ending balance</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b="1" dirty="0" smtClean="0">
                <a:latin typeface="Arial" panose="020B0604020202020204" pitchFamily="34" charset="0"/>
              </a:rPr>
              <a:t>Basic Equation for Contra-Asset, Liability, and Stockholder´s Equity Accounts:</a:t>
            </a:r>
          </a:p>
          <a:p>
            <a:pPr algn="ctr" eaLnBrk="1" hangingPunct="1">
              <a:spcBef>
                <a:spcPct val="0"/>
              </a:spcBef>
              <a:buNone/>
              <a:defRPr/>
            </a:pPr>
            <a:r>
              <a:rPr lang="en-GB" altLang="cs-CZ" sz="2200" i="1" dirty="0" smtClean="0">
                <a:latin typeface="Arial" panose="020B0604020202020204" pitchFamily="34" charset="0"/>
              </a:rPr>
              <a:t>Beginning balance – Debits + Credits = Ending balance</a:t>
            </a:r>
            <a:endParaRPr lang="en-GB" altLang="cs-CZ" sz="2200" i="1" dirty="0">
              <a:latin typeface="Arial" panose="020B0604020202020204" pitchFamily="34" charset="0"/>
            </a:endParaRPr>
          </a:p>
        </p:txBody>
      </p:sp>
    </p:spTree>
    <p:extLst>
      <p:ext uri="{BB962C8B-B14F-4D97-AF65-F5344CB8AC3E}">
        <p14:creationId xmlns:p14="http://schemas.microsoft.com/office/powerpoint/2010/main" val="381420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STATEMENT OF CASH FLOWS (4)</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statement of cash flows summarizes all of a company´s cash inflows and outflows during a period, thereby explaining the change in its cash balance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a statement of cash flows, cash is broadly defined to include both cash and cash equivalents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cash equivalents consist of short-term, highly liquid investments such as Treasury bill, commercial paper, and money market funds that are made solely for the purpose of generating a return on temporarily idle funds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most companies </a:t>
            </a:r>
            <a:r>
              <a:rPr lang="en-GB" altLang="cs-CZ" sz="2200" dirty="0" smtClean="0">
                <a:latin typeface="Arial" panose="020B0604020202020204" pitchFamily="34" charset="0"/>
              </a:rPr>
              <a:t>invest their </a:t>
            </a:r>
            <a:r>
              <a:rPr lang="en-US" altLang="cs-CZ" sz="2200" dirty="0" smtClean="0">
                <a:latin typeface="Arial" panose="020B0604020202020204" pitchFamily="34" charset="0"/>
              </a:rPr>
              <a:t>excess </a:t>
            </a:r>
            <a:r>
              <a:rPr lang="en-US" altLang="cs-CZ" sz="2200" dirty="0">
                <a:latin typeface="Arial" panose="020B0604020202020204" pitchFamily="34" charset="0"/>
              </a:rPr>
              <a:t>cash reserves in these types of interest-bearing assets that can be easily converted into </a:t>
            </a:r>
            <a:r>
              <a:rPr lang="en-US" altLang="cs-CZ" sz="2200" dirty="0" smtClean="0">
                <a:latin typeface="Arial" panose="020B0604020202020204" pitchFamily="34" charset="0"/>
              </a:rPr>
              <a:t>cash</a:t>
            </a:r>
            <a:r>
              <a:rPr lang="cs-CZ" altLang="cs-CZ" sz="2200" dirty="0" smtClean="0">
                <a:latin typeface="Arial" panose="020B0604020202020204" pitchFamily="34" charset="0"/>
              </a:rPr>
              <a:t>; </a:t>
            </a:r>
            <a:r>
              <a:rPr lang="en-US" altLang="cs-CZ" sz="2200" dirty="0" smtClean="0">
                <a:latin typeface="Arial" panose="020B0604020202020204" pitchFamily="34" charset="0"/>
              </a:rPr>
              <a:t>because </a:t>
            </a:r>
            <a:r>
              <a:rPr lang="en-US" altLang="cs-CZ" sz="2200" dirty="0">
                <a:latin typeface="Arial" panose="020B0604020202020204" pitchFamily="34" charset="0"/>
              </a:rPr>
              <a:t>such assets are equivalent to cash, they are included with cash in a statement of cash flows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290043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ORGANIZING THE STATEMENT OF CASH FLOWS</a:t>
            </a:r>
            <a:r>
              <a:rPr lang="cs-CZ" altLang="cs-CZ" sz="2400" b="1" dirty="0" smtClean="0">
                <a:latin typeface="Arial" panose="020B0604020202020204" pitchFamily="34" charset="0"/>
              </a:rPr>
              <a:t> (1)</a:t>
            </a: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 make it easier to compare data from different companies, U.S. generally accepted accounting principles (GAAP) and International Financial Reporting Standards (IFRS) require companies to follow prescribed rules when preparing the statement of cash flows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one of these rules requires organizing the statement into three sections that report cash flows resulting from </a:t>
            </a:r>
            <a:r>
              <a:rPr lang="en-US" altLang="cs-CZ" sz="2200" b="1" dirty="0" smtClean="0">
                <a:latin typeface="Arial" panose="020B0604020202020204" pitchFamily="34" charset="0"/>
              </a:rPr>
              <a:t>operating </a:t>
            </a:r>
            <a:r>
              <a:rPr lang="en-US" altLang="cs-CZ" sz="2200" b="1" dirty="0">
                <a:latin typeface="Arial" panose="020B0604020202020204" pitchFamily="34" charset="0"/>
              </a:rPr>
              <a:t>activities</a:t>
            </a:r>
            <a:r>
              <a:rPr lang="en-US" altLang="cs-CZ" sz="2200" dirty="0">
                <a:latin typeface="Arial" panose="020B0604020202020204" pitchFamily="34" charset="0"/>
              </a:rPr>
              <a:t>, </a:t>
            </a:r>
            <a:r>
              <a:rPr lang="en-US" altLang="cs-CZ" sz="2200" b="1" dirty="0">
                <a:latin typeface="Arial" panose="020B0604020202020204" pitchFamily="34" charset="0"/>
              </a:rPr>
              <a:t>investing activities</a:t>
            </a:r>
            <a:r>
              <a:rPr lang="en-US" altLang="cs-CZ" sz="2200" dirty="0">
                <a:latin typeface="Arial" panose="020B0604020202020204" pitchFamily="34" charset="0"/>
              </a:rPr>
              <a:t>, and </a:t>
            </a:r>
            <a:r>
              <a:rPr lang="en-US" altLang="cs-CZ" sz="2200" b="1" dirty="0">
                <a:latin typeface="Arial" panose="020B0604020202020204" pitchFamily="34" charset="0"/>
              </a:rPr>
              <a:t>financing activities</a:t>
            </a:r>
            <a:endParaRPr lang="en-GB" altLang="cs-CZ" sz="2200" b="1" dirty="0" smtClean="0">
              <a:latin typeface="Arial" panose="020B0604020202020204" pitchFamily="34" charset="0"/>
            </a:endParaRPr>
          </a:p>
        </p:txBody>
      </p:sp>
    </p:spTree>
    <p:extLst>
      <p:ext uri="{BB962C8B-B14F-4D97-AF65-F5344CB8AC3E}">
        <p14:creationId xmlns:p14="http://schemas.microsoft.com/office/powerpoint/2010/main" val="732737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a:latin typeface="Arial" pitchFamily="34" charset="0"/>
                <a:cs typeface="Arial" pitchFamily="34" charset="0"/>
              </a:rPr>
              <a:t>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ORGANIZING THE STATEMENT OF CASH FLOWS</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operating activities </a:t>
            </a:r>
            <a:r>
              <a:rPr lang="en-US" altLang="cs-CZ" sz="2200" dirty="0">
                <a:latin typeface="Arial" panose="020B0604020202020204" pitchFamily="34" charset="0"/>
              </a:rPr>
              <a:t>generate cash inflows and </a:t>
            </a:r>
            <a:r>
              <a:rPr lang="en-US" altLang="cs-CZ" sz="2200" dirty="0" smtClean="0">
                <a:latin typeface="Arial" panose="020B0604020202020204" pitchFamily="34" charset="0"/>
              </a:rPr>
              <a:t>out</a:t>
            </a:r>
            <a:r>
              <a:rPr lang="cs-CZ" altLang="cs-CZ" sz="2200" dirty="0" smtClean="0">
                <a:latin typeface="Arial" panose="020B0604020202020204" pitchFamily="34" charset="0"/>
              </a:rPr>
              <a:t>f</a:t>
            </a:r>
            <a:r>
              <a:rPr lang="en-US" altLang="cs-CZ" sz="2200" dirty="0" smtClean="0">
                <a:latin typeface="Arial" panose="020B0604020202020204" pitchFamily="34" charset="0"/>
              </a:rPr>
              <a:t>lows </a:t>
            </a:r>
            <a:r>
              <a:rPr lang="en-US" altLang="cs-CZ" sz="2200" dirty="0">
                <a:latin typeface="Arial" panose="020B0604020202020204" pitchFamily="34" charset="0"/>
              </a:rPr>
              <a:t>related to revenue and expense transactions that affect net income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investing activities </a:t>
            </a:r>
            <a:r>
              <a:rPr lang="en-US" altLang="cs-CZ" sz="2200" dirty="0">
                <a:latin typeface="Arial" panose="020B0604020202020204" pitchFamily="34" charset="0"/>
              </a:rPr>
              <a:t>generate cash inflows and outflows related to acquiring or disposing of noncurrent assets such as property, plant, </a:t>
            </a:r>
            <a:r>
              <a:rPr lang="en-GB" altLang="cs-CZ" sz="2200" dirty="0" smtClean="0">
                <a:latin typeface="Arial" panose="020B0604020202020204" pitchFamily="34" charset="0"/>
              </a:rPr>
              <a:t>and equipment, long-term investments, and loans to another entity</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b="1" dirty="0" smtClean="0">
                <a:latin typeface="Arial" panose="020B0604020202020204" pitchFamily="34" charset="0"/>
              </a:rPr>
              <a:t>financial activities </a:t>
            </a:r>
            <a:r>
              <a:rPr lang="en-GB" altLang="cs-CZ" sz="2200" dirty="0" smtClean="0">
                <a:latin typeface="Arial" panose="020B0604020202020204" pitchFamily="34" charset="0"/>
              </a:rPr>
              <a:t>generate cash inflows and outflows related to borrowing from and repaying principal to creditors and completing transactions with the company´s owners such as selling or repurchasing shares of common stock and paying dividends</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36406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STATEMENT OF CASH FLOW</a:t>
            </a:r>
            <a:r>
              <a:rPr lang="cs-CZ" b="1" dirty="0" smtClean="0">
                <a:latin typeface="Arial" pitchFamily="34" charset="0"/>
                <a:cs typeface="Arial" pitchFamily="34" charset="0"/>
              </a:rPr>
              <a:t>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STATEMENT OF CASH FLOWS (1)</a:t>
            </a: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three major financial statements are required for external reports - an income statement, a balance sheet, and a statement of cash flows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statement of cash flows highlights the major activities that impact cash flows and, hence, affect the overall cash </a:t>
            </a:r>
            <a:r>
              <a:rPr lang="en-US" altLang="cs-CZ" sz="2200" dirty="0" smtClean="0">
                <a:latin typeface="Arial" panose="020B0604020202020204" pitchFamily="34" charset="0"/>
              </a:rPr>
              <a:t>balance</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managers  focus on cash for a very good reason - without sufficient cash at the right time, a </a:t>
            </a:r>
            <a:r>
              <a:rPr lang="en-US" altLang="cs-CZ" sz="2200" dirty="0" smtClean="0">
                <a:latin typeface="Arial" panose="020B0604020202020204" pitchFamily="34" charset="0"/>
              </a:rPr>
              <a:t>company </a:t>
            </a:r>
            <a:r>
              <a:rPr lang="en-US" altLang="cs-CZ" sz="2200" dirty="0">
                <a:latin typeface="Arial" panose="020B0604020202020204" pitchFamily="34" charset="0"/>
              </a:rPr>
              <a:t>may miss golden investment opportunities or may even go bankrupt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statement of cash flows answers question that cannot be easily answered by looking at the income statement and balance sheet</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86030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1395</TotalTime>
  <Words>1884</Words>
  <Application>Microsoft Office PowerPoint</Application>
  <PresentationFormat>Předvádění na obrazovce (4:3)</PresentationFormat>
  <Paragraphs>175</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25</vt:i4>
      </vt:variant>
    </vt:vector>
  </HeadingPairs>
  <TitlesOfParts>
    <vt:vector size="30"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57</cp:revision>
  <dcterms:created xsi:type="dcterms:W3CDTF">2016-03-17T12:08:01Z</dcterms:created>
  <dcterms:modified xsi:type="dcterms:W3CDTF">2019-12-17T10:37:21Z</dcterms:modified>
</cp:coreProperties>
</file>