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8" r:id="rId4"/>
    <p:sldId id="267" r:id="rId5"/>
    <p:sldId id="290" r:id="rId6"/>
    <p:sldId id="291" r:id="rId7"/>
    <p:sldId id="292" r:id="rId8"/>
    <p:sldId id="293" r:id="rId9"/>
    <p:sldId id="294" r:id="rId10"/>
    <p:sldId id="295" r:id="rId11"/>
    <p:sldId id="269" r:id="rId12"/>
    <p:sldId id="296" r:id="rId13"/>
    <p:sldId id="272" r:id="rId14"/>
    <p:sldId id="297" r:id="rId15"/>
    <p:sldId id="302" r:id="rId16"/>
    <p:sldId id="298" r:id="rId17"/>
    <p:sldId id="299" r:id="rId18"/>
    <p:sldId id="300" r:id="rId19"/>
    <p:sldId id="262" r:id="rId2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18. 10. 2021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18. 10. 2021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18. 10. 2021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18. 10. 2021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18. 10. 2021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E9BAEC6-A37A-4403-B919-4854A6448652}" type="datetimeFigureOut">
              <a:rPr lang="cs-CZ" smtClean="0"/>
              <a:t>18. 10. 2021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E9BAEC6-A37A-4403-B919-4854A6448652}" type="datetimeFigureOut">
              <a:rPr lang="cs-CZ" smtClean="0"/>
              <a:t>18. 10. 2021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3E9BAEC6-A37A-4403-B919-4854A6448652}" type="datetimeFigureOut">
              <a:rPr lang="cs-CZ" smtClean="0"/>
              <a:t>18. 10. 2021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18. 10. 2021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18. 10. 2021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18. 10. 2021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18. 10. 2021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fontScale="90000"/>
          </a:bodyPr>
          <a:lstStyle/>
          <a:p>
            <a:pPr algn="l"/>
            <a:r>
              <a:rPr lang="en-US" sz="5333" b="1" dirty="0" smtClean="0">
                <a:solidFill>
                  <a:schemeClr val="bg1"/>
                </a:solidFill>
                <a:latin typeface="Times New Roman" panose="02020603050405020304" pitchFamily="18" charset="0"/>
                <a:cs typeface="Times New Roman" panose="02020603050405020304" pitchFamily="18" charset="0"/>
              </a:rPr>
              <a:t>Financial Statements – Statement of Financial Position (Balance Sheet) and Income Statement </a:t>
            </a:r>
            <a:endParaRPr lang="en-US" sz="5333"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9274729" y="4965171"/>
            <a:ext cx="2688299"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smtClean="0">
                <a:solidFill>
                  <a:srgbClr val="307871"/>
                </a:solidFill>
                <a:latin typeface="Times New Roman" panose="02020603050405020304" pitchFamily="18" charset="0"/>
                <a:cs typeface="Times New Roman" panose="02020603050405020304" pitchFamily="18" charset="0"/>
              </a:rPr>
              <a:t>Ing. Markéta Šeligová, Ph.D.</a:t>
            </a:r>
            <a:endParaRPr lang="en-GB" altLang="cs-CZ" sz="1200" b="1" dirty="0" smtClean="0">
              <a:solidFill>
                <a:srgbClr val="307871"/>
              </a:solidFill>
              <a:latin typeface="Times New Roman" panose="02020603050405020304" pitchFamily="18" charset="0"/>
              <a:cs typeface="Times New Roman" panose="02020603050405020304" pitchFamily="18" charset="0"/>
            </a:endParaRPr>
          </a:p>
          <a:p>
            <a:pPr algn="r"/>
            <a:r>
              <a:rPr lang="en-US" altLang="cs-CZ" sz="1200" dirty="0" smtClean="0">
                <a:solidFill>
                  <a:srgbClr val="307871"/>
                </a:solidFill>
                <a:latin typeface="Times New Roman" panose="02020603050405020304" pitchFamily="18" charset="0"/>
                <a:cs typeface="Times New Roman" panose="02020603050405020304" pitchFamily="18" charset="0"/>
              </a:rPr>
              <a:t>Financial Statements – Statement of Financial Position (Balance Sheet) and Income Statement</a:t>
            </a:r>
            <a:endParaRPr lang="en-US"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0291512" cy="584775"/>
          </a:xfrm>
          <a:prstGeom prst="rect">
            <a:avLst/>
          </a:prstGeom>
        </p:spPr>
        <p:txBody>
          <a:bodyPr wrap="square">
            <a:spAutoFit/>
          </a:bodyPr>
          <a:lstStyle/>
          <a:p>
            <a:pPr lvl="0">
              <a:defRPr/>
            </a:pPr>
            <a:r>
              <a:rPr lang="cs-CZ" sz="3200" b="1" kern="0" dirty="0" err="1" smtClean="0">
                <a:solidFill>
                  <a:srgbClr val="307871"/>
                </a:solidFill>
                <a:latin typeface="Times New Roman"/>
                <a:ea typeface="+mj-ea"/>
                <a:cs typeface="+mj-cs"/>
              </a:rPr>
              <a:t>Accounting</a:t>
            </a:r>
            <a:r>
              <a:rPr lang="cs-CZ" sz="3200" b="1" kern="0" dirty="0" smtClean="0">
                <a:solidFill>
                  <a:srgbClr val="307871"/>
                </a:solidFill>
                <a:latin typeface="Times New Roman"/>
                <a:ea typeface="+mj-ea"/>
                <a:cs typeface="+mj-cs"/>
              </a:rPr>
              <a:t> </a:t>
            </a:r>
            <a:r>
              <a:rPr lang="cs-CZ" sz="3200" b="1" kern="0" dirty="0" err="1" smtClean="0">
                <a:solidFill>
                  <a:srgbClr val="307871"/>
                </a:solidFill>
                <a:latin typeface="Times New Roman"/>
                <a:ea typeface="+mj-ea"/>
                <a:cs typeface="+mj-cs"/>
              </a:rPr>
              <a:t>Equation</a:t>
            </a:r>
            <a:endParaRPr lang="en-US"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642424" y="1287963"/>
            <a:ext cx="10723568" cy="52760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endParaRPr lang="cs-CZ" altLang="cs-CZ" sz="2400" b="1"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dirty="0">
                <a:solidFill>
                  <a:srgbClr val="307871"/>
                </a:solidFill>
                <a:latin typeface="Times New Roman" panose="02020603050405020304" pitchFamily="18" charset="0"/>
                <a:cs typeface="Times New Roman" panose="02020603050405020304" pitchFamily="18" charset="0"/>
              </a:rPr>
              <a:t>The whole system of accounting has developed from the same basic tenet of a single equation.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endParaRPr lang="cs-CZ" altLang="cs-CZ" dirty="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dirty="0" smtClean="0">
                <a:solidFill>
                  <a:srgbClr val="307871"/>
                </a:solidFill>
                <a:latin typeface="Times New Roman" panose="02020603050405020304" pitchFamily="18" charset="0"/>
                <a:cs typeface="Times New Roman" panose="02020603050405020304" pitchFamily="18" charset="0"/>
              </a:rPr>
              <a:t>As </a:t>
            </a:r>
            <a:r>
              <a:rPr lang="en-US" altLang="cs-CZ" dirty="0">
                <a:solidFill>
                  <a:srgbClr val="307871"/>
                </a:solidFill>
                <a:latin typeface="Times New Roman" panose="02020603050405020304" pitchFamily="18" charset="0"/>
                <a:cs typeface="Times New Roman" panose="02020603050405020304" pitchFamily="18" charset="0"/>
              </a:rPr>
              <a:t>a business does not own any thing at its own, so whatever resources, it owns may come from two sources as shown below:</a:t>
            </a:r>
          </a:p>
          <a:p>
            <a:pPr algn="just">
              <a:lnSpc>
                <a:spcPct val="100000"/>
              </a:lnSpc>
              <a:spcBef>
                <a:spcPts val="0"/>
              </a:spcBef>
            </a:pPr>
            <a:endParaRPr lang="en-US" altLang="cs-CZ" dirty="0">
              <a:solidFill>
                <a:srgbClr val="307871"/>
              </a:solidFill>
              <a:latin typeface="Times New Roman" panose="02020603050405020304" pitchFamily="18" charset="0"/>
              <a:cs typeface="Times New Roman" panose="02020603050405020304" pitchFamily="18" charset="0"/>
            </a:endParaRPr>
          </a:p>
          <a:p>
            <a:pPr lvl="2" algn="just">
              <a:lnSpc>
                <a:spcPct val="100000"/>
              </a:lnSpc>
              <a:spcBef>
                <a:spcPts val="0"/>
              </a:spcBef>
            </a:pPr>
            <a:r>
              <a:rPr lang="en-US" altLang="cs-CZ" sz="3600" b="1" i="1" dirty="0">
                <a:solidFill>
                  <a:srgbClr val="307871"/>
                </a:solidFill>
                <a:latin typeface="Times New Roman" panose="02020603050405020304" pitchFamily="18" charset="0"/>
                <a:cs typeface="Times New Roman" panose="02020603050405020304" pitchFamily="18" charset="0"/>
              </a:rPr>
              <a:t>Resources of the business = Sources of resources</a:t>
            </a:r>
            <a:endParaRPr lang="en-GB" altLang="cs-CZ" sz="3600" b="1" i="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46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9041258"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Method of Expressing Basic Accounting Equation:</a:t>
            </a:r>
            <a:endParaRPr lang="en-GB"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761296" y="1572768"/>
            <a:ext cx="10485824" cy="4645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cs-CZ" sz="2200" dirty="0">
                <a:solidFill>
                  <a:srgbClr val="307871"/>
                </a:solidFill>
                <a:latin typeface="Times New Roman" panose="02020603050405020304" pitchFamily="18" charset="0"/>
                <a:cs typeface="Times New Roman" panose="02020603050405020304" pitchFamily="18" charset="0"/>
              </a:rPr>
              <a:t>Initially, all the assets may be provided to the business by the owner and some businesses solely rely on owner’s investment. In that case accounting equation may be expressed as:</a:t>
            </a:r>
          </a:p>
          <a:p>
            <a:endParaRPr lang="en-US" altLang="cs-CZ" sz="2200" dirty="0">
              <a:solidFill>
                <a:srgbClr val="307871"/>
              </a:solidFill>
              <a:latin typeface="Times New Roman" panose="02020603050405020304" pitchFamily="18" charset="0"/>
              <a:cs typeface="Times New Roman" panose="02020603050405020304" pitchFamily="18" charset="0"/>
            </a:endParaRPr>
          </a:p>
          <a:p>
            <a:pPr lvl="2"/>
            <a:r>
              <a:rPr lang="en-US" altLang="cs-CZ" sz="3600" b="1" i="1" dirty="0">
                <a:solidFill>
                  <a:srgbClr val="307871"/>
                </a:solidFill>
                <a:latin typeface="Times New Roman" panose="02020603050405020304" pitchFamily="18" charset="0"/>
                <a:cs typeface="Times New Roman" panose="02020603050405020304" pitchFamily="18" charset="0"/>
              </a:rPr>
              <a:t>Assets = Capital</a:t>
            </a:r>
          </a:p>
          <a:p>
            <a:endParaRPr lang="en-US" altLang="cs-CZ" sz="2200" dirty="0">
              <a:solidFill>
                <a:srgbClr val="307871"/>
              </a:solidFill>
              <a:latin typeface="Times New Roman" panose="02020603050405020304" pitchFamily="18" charset="0"/>
              <a:cs typeface="Times New Roman" panose="02020603050405020304" pitchFamily="18" charset="0"/>
            </a:endParaRPr>
          </a:p>
          <a:p>
            <a:r>
              <a:rPr lang="en-US" altLang="cs-CZ" sz="2200" dirty="0">
                <a:solidFill>
                  <a:srgbClr val="307871"/>
                </a:solidFill>
                <a:latin typeface="Times New Roman" panose="02020603050405020304" pitchFamily="18" charset="0"/>
                <a:cs typeface="Times New Roman" panose="02020603050405020304" pitchFamily="18" charset="0"/>
              </a:rPr>
              <a:t>However, as it is usual for the business to borrow amounts from outsiders in addition to owner’s investment so in that case the basic accounting equation may be stated as follows:</a:t>
            </a:r>
          </a:p>
          <a:p>
            <a:endParaRPr lang="en-US" altLang="cs-CZ" sz="2200" dirty="0">
              <a:solidFill>
                <a:srgbClr val="307871"/>
              </a:solidFill>
              <a:latin typeface="Times New Roman" panose="02020603050405020304" pitchFamily="18" charset="0"/>
              <a:cs typeface="Times New Roman" panose="02020603050405020304" pitchFamily="18" charset="0"/>
            </a:endParaRPr>
          </a:p>
          <a:p>
            <a:pPr lvl="2"/>
            <a:r>
              <a:rPr lang="en-US" altLang="cs-CZ" sz="3600" b="1" i="1" dirty="0">
                <a:solidFill>
                  <a:srgbClr val="307871"/>
                </a:solidFill>
                <a:latin typeface="Times New Roman" panose="02020603050405020304" pitchFamily="18" charset="0"/>
                <a:cs typeface="Times New Roman" panose="02020603050405020304" pitchFamily="18" charset="0"/>
              </a:rPr>
              <a:t>Assets = Liabilities + Equity</a:t>
            </a:r>
            <a:endParaRPr lang="en-US" altLang="cs-CZ" sz="3600" b="1" i="1" u="sng"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269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9041258"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Method of Expressing Basic Accounting Equation:</a:t>
            </a:r>
            <a:endParaRPr lang="en-GB"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338328" y="1161288"/>
            <a:ext cx="10908792" cy="50566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cs-CZ" sz="2200" dirty="0">
                <a:solidFill>
                  <a:srgbClr val="307871"/>
                </a:solidFill>
                <a:latin typeface="Times New Roman" panose="02020603050405020304" pitchFamily="18" charset="0"/>
                <a:cs typeface="Times New Roman" panose="02020603050405020304" pitchFamily="18" charset="0"/>
              </a:rPr>
              <a:t>The equation shows that at any given time the assets of any entity must be equal in monetary terms to the total amount of its liabilities and capital. </a:t>
            </a:r>
            <a:endParaRPr lang="cs-CZ" altLang="cs-CZ" sz="2200" dirty="0" smtClean="0">
              <a:solidFill>
                <a:srgbClr val="307871"/>
              </a:solidFill>
              <a:latin typeface="Times New Roman" panose="02020603050405020304" pitchFamily="18" charset="0"/>
              <a:cs typeface="Times New Roman" panose="02020603050405020304" pitchFamily="18" charset="0"/>
            </a:endParaRPr>
          </a:p>
          <a:p>
            <a:pPr algn="just"/>
            <a:endParaRPr lang="cs-CZ" altLang="cs-CZ" sz="2200" dirty="0">
              <a:solidFill>
                <a:srgbClr val="307871"/>
              </a:solidFill>
              <a:latin typeface="Times New Roman" panose="02020603050405020304" pitchFamily="18" charset="0"/>
              <a:cs typeface="Times New Roman" panose="02020603050405020304" pitchFamily="18" charset="0"/>
            </a:endParaRPr>
          </a:p>
          <a:p>
            <a:pPr algn="just"/>
            <a:r>
              <a:rPr lang="en-US" altLang="cs-CZ" sz="2200" dirty="0" smtClean="0">
                <a:solidFill>
                  <a:srgbClr val="307871"/>
                </a:solidFill>
                <a:latin typeface="Times New Roman" panose="02020603050405020304" pitchFamily="18" charset="0"/>
                <a:cs typeface="Times New Roman" panose="02020603050405020304" pitchFamily="18" charset="0"/>
              </a:rPr>
              <a:t>This </a:t>
            </a:r>
            <a:r>
              <a:rPr lang="en-US" altLang="cs-CZ" sz="2200" dirty="0">
                <a:solidFill>
                  <a:srgbClr val="307871"/>
                </a:solidFill>
                <a:latin typeface="Times New Roman" panose="02020603050405020304" pitchFamily="18" charset="0"/>
                <a:cs typeface="Times New Roman" panose="02020603050405020304" pitchFamily="18" charset="0"/>
              </a:rPr>
              <a:t>also shows that an entity does not own any asset at its own rather these are provided by either of its owner or lenders. The lenders have a claim against the assets of the entity until the liabilities are paid. The owner, therefore, has a claim only on the remaining assets of the entity once lenders are paid off.</a:t>
            </a:r>
          </a:p>
          <a:p>
            <a:pPr algn="just"/>
            <a:endParaRPr lang="en-US" altLang="cs-CZ" sz="2200" dirty="0">
              <a:solidFill>
                <a:srgbClr val="307871"/>
              </a:solidFill>
              <a:latin typeface="Times New Roman" panose="02020603050405020304" pitchFamily="18" charset="0"/>
              <a:cs typeface="Times New Roman" panose="02020603050405020304" pitchFamily="18" charset="0"/>
            </a:endParaRPr>
          </a:p>
          <a:p>
            <a:pPr algn="just"/>
            <a:r>
              <a:rPr lang="en-US" altLang="cs-CZ" sz="2200" dirty="0">
                <a:solidFill>
                  <a:srgbClr val="307871"/>
                </a:solidFill>
                <a:latin typeface="Times New Roman" panose="02020603050405020304" pitchFamily="18" charset="0"/>
                <a:cs typeface="Times New Roman" panose="02020603050405020304" pitchFamily="18" charset="0"/>
              </a:rPr>
              <a:t>Another way of expressing this mathematical relationship involves a simple variation in the equation which shows that difference between what businesses own and what they owe represent owner’s capital.</a:t>
            </a:r>
          </a:p>
          <a:p>
            <a:pPr algn="just"/>
            <a:endParaRPr lang="en-US" altLang="cs-CZ" sz="3600" b="1" i="1" dirty="0">
              <a:solidFill>
                <a:srgbClr val="307871"/>
              </a:solidFill>
              <a:latin typeface="Times New Roman" panose="02020603050405020304" pitchFamily="18" charset="0"/>
              <a:cs typeface="Times New Roman" panose="02020603050405020304" pitchFamily="18" charset="0"/>
            </a:endParaRPr>
          </a:p>
          <a:p>
            <a:pPr lvl="2" algn="just"/>
            <a:r>
              <a:rPr lang="en-US" altLang="cs-CZ" sz="3600" b="1" i="1" dirty="0">
                <a:solidFill>
                  <a:srgbClr val="307871"/>
                </a:solidFill>
                <a:latin typeface="Times New Roman" panose="02020603050405020304" pitchFamily="18" charset="0"/>
                <a:cs typeface="Times New Roman" panose="02020603050405020304" pitchFamily="18" charset="0"/>
              </a:rPr>
              <a:t>Equity = Assets – Liabilities</a:t>
            </a:r>
            <a:endParaRPr lang="en-US" altLang="cs-CZ" sz="3600" b="1" i="1" u="sng"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1854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8457765"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Understanding Terms in Accounting Equation:</a:t>
            </a:r>
            <a:endParaRPr lang="en-GB"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669856" y="1591056"/>
            <a:ext cx="10485824" cy="4645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cs-CZ" dirty="0">
                <a:solidFill>
                  <a:srgbClr val="307871"/>
                </a:solidFill>
                <a:latin typeface="Times New Roman" panose="02020603050405020304" pitchFamily="18" charset="0"/>
                <a:cs typeface="Times New Roman" panose="02020603050405020304" pitchFamily="18" charset="0"/>
              </a:rPr>
              <a:t>In order to understand the relationship between assets, liabilities and capital, it is important to have some basic understanding of these accounting </a:t>
            </a:r>
            <a:r>
              <a:rPr lang="en-US" altLang="cs-CZ" dirty="0" smtClean="0">
                <a:solidFill>
                  <a:srgbClr val="307871"/>
                </a:solidFill>
                <a:latin typeface="Times New Roman" panose="02020603050405020304" pitchFamily="18" charset="0"/>
                <a:cs typeface="Times New Roman" panose="02020603050405020304" pitchFamily="18" charset="0"/>
              </a:rPr>
              <a:t>terms</a:t>
            </a:r>
            <a:r>
              <a:rPr lang="cs-CZ" altLang="cs-CZ" dirty="0" smtClean="0">
                <a:solidFill>
                  <a:srgbClr val="307871"/>
                </a:solidFill>
                <a:latin typeface="Times New Roman" panose="02020603050405020304" pitchFamily="18" charset="0"/>
                <a:cs typeface="Times New Roman" panose="02020603050405020304" pitchFamily="18" charset="0"/>
              </a:rPr>
              <a:t>:</a:t>
            </a:r>
          </a:p>
          <a:p>
            <a:endParaRPr lang="cs-CZ" altLang="cs-CZ" dirty="0" smtClean="0">
              <a:solidFill>
                <a:srgbClr val="307871"/>
              </a:solidFill>
              <a:latin typeface="Times New Roman" panose="02020603050405020304" pitchFamily="18" charset="0"/>
              <a:cs typeface="Times New Roman" panose="02020603050405020304" pitchFamily="18" charset="0"/>
            </a:endParaRPr>
          </a:p>
          <a:p>
            <a:pPr lvl="1"/>
            <a:r>
              <a:rPr lang="en-US" altLang="cs-CZ" dirty="0">
                <a:solidFill>
                  <a:srgbClr val="307871"/>
                </a:solidFill>
                <a:latin typeface="Times New Roman" panose="02020603050405020304" pitchFamily="18" charset="0"/>
                <a:cs typeface="Times New Roman" panose="02020603050405020304" pitchFamily="18" charset="0"/>
              </a:rPr>
              <a:t>(1) Assets, Definition and Example</a:t>
            </a:r>
            <a:r>
              <a:rPr lang="en-US" altLang="cs-CZ" dirty="0" smtClean="0">
                <a:solidFill>
                  <a:srgbClr val="307871"/>
                </a:solidFill>
                <a:latin typeface="Times New Roman" panose="02020603050405020304" pitchFamily="18" charset="0"/>
                <a:cs typeface="Times New Roman" panose="02020603050405020304" pitchFamily="18" charset="0"/>
              </a:rPr>
              <a:t>:</a:t>
            </a:r>
            <a:endParaRPr lang="cs-CZ" altLang="cs-CZ" dirty="0" smtClean="0">
              <a:solidFill>
                <a:srgbClr val="307871"/>
              </a:solidFill>
              <a:latin typeface="Times New Roman" panose="02020603050405020304" pitchFamily="18" charset="0"/>
              <a:cs typeface="Times New Roman" panose="02020603050405020304" pitchFamily="18" charset="0"/>
            </a:endParaRPr>
          </a:p>
          <a:p>
            <a:pPr lvl="1"/>
            <a:r>
              <a:rPr lang="en-US" altLang="cs-CZ" dirty="0">
                <a:solidFill>
                  <a:srgbClr val="307871"/>
                </a:solidFill>
                <a:latin typeface="Times New Roman" panose="02020603050405020304" pitchFamily="18" charset="0"/>
                <a:cs typeface="Times New Roman" panose="02020603050405020304" pitchFamily="18" charset="0"/>
              </a:rPr>
              <a:t>(2) Liabilities, Definition and Example</a:t>
            </a:r>
            <a:r>
              <a:rPr lang="en-US" altLang="cs-CZ" dirty="0" smtClean="0">
                <a:solidFill>
                  <a:srgbClr val="307871"/>
                </a:solidFill>
                <a:latin typeface="Times New Roman" panose="02020603050405020304" pitchFamily="18" charset="0"/>
                <a:cs typeface="Times New Roman" panose="02020603050405020304" pitchFamily="18" charset="0"/>
              </a:rPr>
              <a:t>:</a:t>
            </a:r>
            <a:endParaRPr lang="cs-CZ" altLang="cs-CZ" dirty="0" smtClean="0">
              <a:solidFill>
                <a:srgbClr val="307871"/>
              </a:solidFill>
              <a:latin typeface="Times New Roman" panose="02020603050405020304" pitchFamily="18" charset="0"/>
              <a:cs typeface="Times New Roman" panose="02020603050405020304" pitchFamily="18" charset="0"/>
            </a:endParaRPr>
          </a:p>
          <a:p>
            <a:pPr lvl="1"/>
            <a:r>
              <a:rPr lang="en-US" altLang="cs-CZ" dirty="0">
                <a:solidFill>
                  <a:srgbClr val="307871"/>
                </a:solidFill>
                <a:latin typeface="Times New Roman" panose="02020603050405020304" pitchFamily="18" charset="0"/>
                <a:cs typeface="Times New Roman" panose="02020603050405020304" pitchFamily="18" charset="0"/>
              </a:rPr>
              <a:t>(3) Equity, Definition and Example</a:t>
            </a:r>
            <a:r>
              <a:rPr lang="en-US" altLang="cs-CZ" dirty="0" smtClean="0">
                <a:solidFill>
                  <a:srgbClr val="307871"/>
                </a:solidFill>
                <a:latin typeface="Times New Roman" panose="02020603050405020304" pitchFamily="18" charset="0"/>
                <a:cs typeface="Times New Roman" panose="02020603050405020304" pitchFamily="18" charset="0"/>
              </a:rPr>
              <a:t>:</a:t>
            </a:r>
            <a:endParaRPr lang="cs-CZ" altLang="cs-CZ" dirty="0" smtClean="0">
              <a:solidFill>
                <a:srgbClr val="307871"/>
              </a:solidFill>
              <a:latin typeface="Times New Roman" panose="02020603050405020304" pitchFamily="18" charset="0"/>
              <a:cs typeface="Times New Roman" panose="02020603050405020304" pitchFamily="18" charset="0"/>
            </a:endParaRPr>
          </a:p>
          <a:p>
            <a:pPr lvl="1"/>
            <a:r>
              <a:rPr lang="en-US" altLang="cs-CZ" dirty="0">
                <a:solidFill>
                  <a:srgbClr val="307871"/>
                </a:solidFill>
                <a:latin typeface="Times New Roman" panose="02020603050405020304" pitchFamily="18" charset="0"/>
                <a:cs typeface="Times New Roman" panose="02020603050405020304" pitchFamily="18" charset="0"/>
              </a:rPr>
              <a:t>(4) Drawings, Definition and Example:</a:t>
            </a:r>
            <a:endParaRPr lang="en-GB"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2013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372257"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(1) Assets, Definition and Example:</a:t>
            </a:r>
          </a:p>
        </p:txBody>
      </p:sp>
      <p:sp>
        <p:nvSpPr>
          <p:cNvPr id="8" name="Zástupný symbol pro obsah 2"/>
          <p:cNvSpPr txBox="1">
            <a:spLocks/>
          </p:cNvSpPr>
          <p:nvPr/>
        </p:nvSpPr>
        <p:spPr>
          <a:xfrm>
            <a:off x="502920" y="1188720"/>
            <a:ext cx="10652760" cy="532180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Assets </a:t>
            </a:r>
            <a:r>
              <a:rPr lang="en-US" altLang="cs-CZ" dirty="0">
                <a:solidFill>
                  <a:srgbClr val="307871"/>
                </a:solidFill>
                <a:latin typeface="Times New Roman" panose="02020603050405020304" pitchFamily="18" charset="0"/>
                <a:cs typeface="Times New Roman" panose="02020603050405020304" pitchFamily="18" charset="0"/>
              </a:rPr>
              <a:t>are monetary or economic resources which are owned by an entity and are expressed to benefit it in future.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endParaRPr lang="cs-CZ" altLang="cs-CZ" dirty="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Moreover </a:t>
            </a:r>
            <a:r>
              <a:rPr lang="en-US" altLang="cs-CZ" dirty="0">
                <a:solidFill>
                  <a:srgbClr val="307871"/>
                </a:solidFill>
                <a:latin typeface="Times New Roman" panose="02020603050405020304" pitchFamily="18" charset="0"/>
                <a:cs typeface="Times New Roman" panose="02020603050405020304" pitchFamily="18" charset="0"/>
              </a:rPr>
              <a:t>they must be quantified and expressed in monetary (dollar) terms.</a:t>
            </a:r>
          </a:p>
          <a:p>
            <a:pPr algn="just"/>
            <a:endParaRPr lang="en-US" altLang="cs-CZ" dirty="0">
              <a:solidFill>
                <a:srgbClr val="307871"/>
              </a:solidFill>
              <a:latin typeface="Times New Roman" panose="02020603050405020304" pitchFamily="18" charset="0"/>
              <a:cs typeface="Times New Roman" panose="02020603050405020304" pitchFamily="18" charset="0"/>
            </a:endParaRPr>
          </a:p>
          <a:p>
            <a:pPr algn="just"/>
            <a:r>
              <a:rPr lang="en-US" altLang="cs-CZ" dirty="0">
                <a:solidFill>
                  <a:srgbClr val="307871"/>
                </a:solidFill>
                <a:latin typeface="Times New Roman" panose="02020603050405020304" pitchFamily="18" charset="0"/>
                <a:cs typeface="Times New Roman" panose="02020603050405020304" pitchFamily="18" charset="0"/>
              </a:rPr>
              <a:t>Some items like company’s outstanding reputation, customers’ loyalty, its popular brands and its skilled and experienced work </a:t>
            </a:r>
            <a:r>
              <a:rPr lang="en-US" altLang="cs-CZ" dirty="0" smtClean="0">
                <a:solidFill>
                  <a:srgbClr val="307871"/>
                </a:solidFill>
                <a:latin typeface="Times New Roman" panose="02020603050405020304" pitchFamily="18" charset="0"/>
                <a:cs typeface="Times New Roman" panose="02020603050405020304" pitchFamily="18" charset="0"/>
              </a:rPr>
              <a:t>force</a:t>
            </a:r>
            <a:r>
              <a:rPr lang="cs-CZ" altLang="cs-CZ" dirty="0" smtClean="0">
                <a:solidFill>
                  <a:srgbClr val="307871"/>
                </a:solidFill>
                <a:latin typeface="Times New Roman" panose="02020603050405020304" pitchFamily="18" charset="0"/>
                <a:cs typeface="Times New Roman" panose="02020603050405020304" pitchFamily="18" charset="0"/>
              </a:rPr>
              <a:t> </a:t>
            </a:r>
            <a:r>
              <a:rPr lang="en-US" altLang="cs-CZ" dirty="0" smtClean="0">
                <a:solidFill>
                  <a:srgbClr val="307871"/>
                </a:solidFill>
                <a:latin typeface="Times New Roman" panose="02020603050405020304" pitchFamily="18" charset="0"/>
                <a:cs typeface="Times New Roman" panose="02020603050405020304" pitchFamily="18" charset="0"/>
              </a:rPr>
              <a:t>etc</a:t>
            </a:r>
            <a:r>
              <a:rPr lang="en-US" altLang="cs-CZ" dirty="0">
                <a:solidFill>
                  <a:srgbClr val="307871"/>
                </a:solidFill>
                <a:latin typeface="Times New Roman" panose="02020603050405020304" pitchFamily="18" charset="0"/>
                <a:cs typeface="Times New Roman" panose="02020603050405020304" pitchFamily="18" charset="0"/>
              </a:rPr>
              <a:t>., though benefit the business but cannot be quantified and expressed in monetary terms</a:t>
            </a:r>
            <a:r>
              <a:rPr lang="en-US" altLang="cs-CZ" dirty="0" smtClean="0">
                <a:solidFill>
                  <a:srgbClr val="307871"/>
                </a:solidFill>
                <a:latin typeface="Times New Roman" panose="02020603050405020304" pitchFamily="18" charset="0"/>
                <a:cs typeface="Times New Roman" panose="02020603050405020304" pitchFamily="18" charset="0"/>
              </a:rPr>
              <a:t>.</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endParaRPr lang="en-US"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7273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372257"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(1) Assets, Definition and Example:</a:t>
            </a:r>
          </a:p>
        </p:txBody>
      </p:sp>
      <p:sp>
        <p:nvSpPr>
          <p:cNvPr id="8" name="Zástupný symbol pro obsah 2"/>
          <p:cNvSpPr txBox="1">
            <a:spLocks/>
          </p:cNvSpPr>
          <p:nvPr/>
        </p:nvSpPr>
        <p:spPr>
          <a:xfrm>
            <a:off x="502920" y="1188720"/>
            <a:ext cx="10652760" cy="532180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In </a:t>
            </a:r>
            <a:r>
              <a:rPr lang="en-US" altLang="cs-CZ" dirty="0">
                <a:solidFill>
                  <a:srgbClr val="307871"/>
                </a:solidFill>
                <a:latin typeface="Times New Roman" panose="02020603050405020304" pitchFamily="18" charset="0"/>
                <a:cs typeface="Times New Roman" panose="02020603050405020304" pitchFamily="18" charset="0"/>
              </a:rPr>
              <a:t>the absence of any objective monetary value these items are not reported as assets in the accounting records</a:t>
            </a:r>
            <a:r>
              <a:rPr lang="en-US" altLang="cs-CZ" dirty="0" smtClean="0">
                <a:solidFill>
                  <a:srgbClr val="307871"/>
                </a:solidFill>
                <a:latin typeface="Times New Roman" panose="02020603050405020304" pitchFamily="18" charset="0"/>
                <a:cs typeface="Times New Roman" panose="02020603050405020304" pitchFamily="18" charset="0"/>
              </a:rPr>
              <a:t>.</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endParaRPr lang="cs-CZ" altLang="cs-CZ" dirty="0">
              <a:solidFill>
                <a:srgbClr val="307871"/>
              </a:solidFill>
              <a:latin typeface="Times New Roman" panose="02020603050405020304" pitchFamily="18" charset="0"/>
              <a:cs typeface="Times New Roman" panose="02020603050405020304" pitchFamily="18" charset="0"/>
            </a:endParaRPr>
          </a:p>
          <a:p>
            <a:pPr algn="just"/>
            <a:r>
              <a:rPr lang="en-US" altLang="cs-CZ" dirty="0">
                <a:solidFill>
                  <a:srgbClr val="307871"/>
                </a:solidFill>
                <a:latin typeface="Times New Roman" panose="02020603050405020304" pitchFamily="18" charset="0"/>
                <a:cs typeface="Times New Roman" panose="02020603050405020304" pitchFamily="18" charset="0"/>
              </a:rPr>
              <a:t>Examples of assets include land, buildings, equipment, vehicles, investments, inventory, accounts receivable, cash, etc.</a:t>
            </a:r>
            <a:endParaRPr lang="en-GB" altLang="cs-CZ" dirty="0">
              <a:solidFill>
                <a:srgbClr val="307871"/>
              </a:solidFill>
              <a:latin typeface="Times New Roman" panose="02020603050405020304" pitchFamily="18" charset="0"/>
              <a:cs typeface="Times New Roman" panose="02020603050405020304" pitchFamily="18" charset="0"/>
            </a:endParaRPr>
          </a:p>
          <a:p>
            <a:pPr algn="just"/>
            <a:endParaRPr lang="en-US" altLang="cs-CZ" dirty="0">
              <a:solidFill>
                <a:srgbClr val="307871"/>
              </a:solidFill>
              <a:latin typeface="Times New Roman" panose="02020603050405020304" pitchFamily="18" charset="0"/>
              <a:cs typeface="Times New Roman" panose="02020603050405020304" pitchFamily="18" charset="0"/>
            </a:endParaRPr>
          </a:p>
          <a:p>
            <a:pPr algn="just"/>
            <a:endParaRPr lang="en-US"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5635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7031092"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(2) Liabilities, Definition and Example:</a:t>
            </a:r>
          </a:p>
        </p:txBody>
      </p:sp>
      <p:sp>
        <p:nvSpPr>
          <p:cNvPr id="8" name="Zástupný symbol pro obsah 2"/>
          <p:cNvSpPr txBox="1">
            <a:spLocks/>
          </p:cNvSpPr>
          <p:nvPr/>
        </p:nvSpPr>
        <p:spPr>
          <a:xfrm>
            <a:off x="669856" y="1591056"/>
            <a:ext cx="10485824" cy="4645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cs-CZ" dirty="0">
                <a:solidFill>
                  <a:srgbClr val="307871"/>
                </a:solidFill>
                <a:latin typeface="Times New Roman" panose="02020603050405020304" pitchFamily="18" charset="0"/>
                <a:cs typeface="Times New Roman" panose="02020603050405020304" pitchFamily="18" charset="0"/>
              </a:rPr>
              <a:t>Liabilities are obligations of an organization to pay to other entities including individuals, government and financial institutions, or other business.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endParaRPr lang="cs-CZ" altLang="cs-CZ" dirty="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They </a:t>
            </a:r>
            <a:r>
              <a:rPr lang="en-US" altLang="cs-CZ" dirty="0">
                <a:solidFill>
                  <a:srgbClr val="307871"/>
                </a:solidFill>
                <a:latin typeface="Times New Roman" panose="02020603050405020304" pitchFamily="18" charset="0"/>
                <a:cs typeface="Times New Roman" panose="02020603050405020304" pitchFamily="18" charset="0"/>
              </a:rPr>
              <a:t>represent amounts owed to lenders and suppliers. Examples of liabilities include bank overdrafts, loans taken out for the </a:t>
            </a:r>
            <a:r>
              <a:rPr lang="en-US" altLang="cs-CZ" dirty="0" smtClean="0">
                <a:solidFill>
                  <a:srgbClr val="307871"/>
                </a:solidFill>
                <a:latin typeface="Times New Roman" panose="02020603050405020304" pitchFamily="18" charset="0"/>
                <a:cs typeface="Times New Roman" panose="02020603050405020304" pitchFamily="18" charset="0"/>
              </a:rPr>
              <a:t>business.</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endParaRPr lang="cs-CZ" altLang="cs-CZ" dirty="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Liabilities </a:t>
            </a:r>
            <a:r>
              <a:rPr lang="en-US" altLang="cs-CZ" dirty="0">
                <a:solidFill>
                  <a:srgbClr val="307871"/>
                </a:solidFill>
                <a:latin typeface="Times New Roman" panose="02020603050405020304" pitchFamily="18" charset="0"/>
                <a:cs typeface="Times New Roman" panose="02020603050405020304" pitchFamily="18" charset="0"/>
              </a:rPr>
              <a:t>may also include advances from customers for a future sale or rendering a service in future.</a:t>
            </a:r>
            <a:endParaRPr lang="en-GB"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7409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460423"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(3) Equity, Definition and Example:</a:t>
            </a:r>
          </a:p>
        </p:txBody>
      </p:sp>
      <p:sp>
        <p:nvSpPr>
          <p:cNvPr id="8" name="Zástupný symbol pro obsah 2"/>
          <p:cNvSpPr txBox="1">
            <a:spLocks/>
          </p:cNvSpPr>
          <p:nvPr/>
        </p:nvSpPr>
        <p:spPr>
          <a:xfrm>
            <a:off x="557784" y="1481328"/>
            <a:ext cx="10597896" cy="47548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cs-CZ" dirty="0">
                <a:solidFill>
                  <a:srgbClr val="307871"/>
                </a:solidFill>
                <a:latin typeface="Times New Roman" panose="02020603050405020304" pitchFamily="18" charset="0"/>
                <a:cs typeface="Times New Roman" panose="02020603050405020304" pitchFamily="18" charset="0"/>
              </a:rPr>
              <a:t>Equity is the investment made by the owner in his business including any accumulated profits and reduced by losses and withdrawals by him.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In </a:t>
            </a:r>
            <a:r>
              <a:rPr lang="en-US" altLang="cs-CZ" dirty="0">
                <a:solidFill>
                  <a:srgbClr val="307871"/>
                </a:solidFill>
                <a:latin typeface="Times New Roman" panose="02020603050405020304" pitchFamily="18" charset="0"/>
                <a:cs typeface="Times New Roman" panose="02020603050405020304" pitchFamily="18" charset="0"/>
              </a:rPr>
              <a:t>most cases owner’s capital takes the form of cash or other assets brought by the owner into the business.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However</a:t>
            </a:r>
            <a:r>
              <a:rPr lang="en-US" altLang="cs-CZ" dirty="0">
                <a:solidFill>
                  <a:srgbClr val="307871"/>
                </a:solidFill>
                <a:latin typeface="Times New Roman" panose="02020603050405020304" pitchFamily="18" charset="0"/>
                <a:cs typeface="Times New Roman" panose="02020603050405020304" pitchFamily="18" charset="0"/>
              </a:rPr>
              <a:t>, owner may introduce capital by paying a business liability out of his personal account.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Similar </a:t>
            </a:r>
            <a:r>
              <a:rPr lang="en-US" altLang="cs-CZ" dirty="0">
                <a:solidFill>
                  <a:srgbClr val="307871"/>
                </a:solidFill>
                <a:latin typeface="Times New Roman" panose="02020603050405020304" pitchFamily="18" charset="0"/>
                <a:cs typeface="Times New Roman" panose="02020603050405020304" pitchFamily="18" charset="0"/>
              </a:rPr>
              <a:t>to liabilities capital is also an obligation of the business to pay to the owner; however business is not obligated to pay the amount of capital in the normal course of events.</a:t>
            </a:r>
            <a:endParaRPr lang="en-GB"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4433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963766"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(4) Drawings, Definition and Example:</a:t>
            </a:r>
          </a:p>
        </p:txBody>
      </p:sp>
      <p:sp>
        <p:nvSpPr>
          <p:cNvPr id="8" name="Zástupný symbol pro obsah 2"/>
          <p:cNvSpPr txBox="1">
            <a:spLocks/>
          </p:cNvSpPr>
          <p:nvPr/>
        </p:nvSpPr>
        <p:spPr>
          <a:xfrm>
            <a:off x="523552" y="1287963"/>
            <a:ext cx="10540688" cy="509454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cs-CZ" dirty="0">
                <a:solidFill>
                  <a:srgbClr val="307871"/>
                </a:solidFill>
                <a:latin typeface="Times New Roman" panose="02020603050405020304" pitchFamily="18" charset="0"/>
                <a:cs typeface="Times New Roman" panose="02020603050405020304" pitchFamily="18" charset="0"/>
              </a:rPr>
              <a:t>Drawings represent the amounts of business cash or other assets withdrawn by the owner for his personal use.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Drawings </a:t>
            </a:r>
            <a:r>
              <a:rPr lang="en-US" altLang="cs-CZ" dirty="0">
                <a:solidFill>
                  <a:srgbClr val="307871"/>
                </a:solidFill>
                <a:latin typeface="Times New Roman" panose="02020603050405020304" pitchFamily="18" charset="0"/>
                <a:cs typeface="Times New Roman" panose="02020603050405020304" pitchFamily="18" charset="0"/>
              </a:rPr>
              <a:t>also occur when business makes payment for owner’s private expenses.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In </a:t>
            </a:r>
            <a:r>
              <a:rPr lang="en-US" altLang="cs-CZ" dirty="0">
                <a:solidFill>
                  <a:srgbClr val="307871"/>
                </a:solidFill>
                <a:latin typeface="Times New Roman" panose="02020603050405020304" pitchFamily="18" charset="0"/>
                <a:cs typeface="Times New Roman" panose="02020603050405020304" pitchFamily="18" charset="0"/>
              </a:rPr>
              <a:t>order to avoid unnecessary detail in the owner’s capital balance, a separate record is kept for drawings to include all the withdrawals made by the owner during the year.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At </a:t>
            </a:r>
            <a:r>
              <a:rPr lang="en-US" altLang="cs-CZ" dirty="0">
                <a:solidFill>
                  <a:srgbClr val="307871"/>
                </a:solidFill>
                <a:latin typeface="Times New Roman" panose="02020603050405020304" pitchFamily="18" charset="0"/>
                <a:cs typeface="Times New Roman" panose="02020603050405020304" pitchFamily="18" charset="0"/>
              </a:rPr>
              <a:t>the end of accounting period, the total amount in the drawing account is closed and adjusted against the owner’s capital to determine the net value of owner’s investment left within the business after all withdrawals.</a:t>
            </a:r>
            <a:endParaRPr lang="en-GB" altLang="cs-CZ"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0748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2" name="Obdélník 1"/>
          <p:cNvSpPr/>
          <p:nvPr/>
        </p:nvSpPr>
        <p:spPr>
          <a:xfrm>
            <a:off x="2674231" y="3244334"/>
            <a:ext cx="6843541" cy="769441"/>
          </a:xfrm>
          <a:prstGeom prst="rect">
            <a:avLst/>
          </a:prstGeom>
        </p:spPr>
        <p:txBody>
          <a:bodyPr wrap="none">
            <a:spAutoFit/>
          </a:bodyPr>
          <a:lstStyle/>
          <a:p>
            <a:pPr algn="ctr"/>
            <a:r>
              <a:rPr lang="en-US" altLang="cs-CZ" sz="4400" dirty="0" smtClean="0">
                <a:solidFill>
                  <a:srgbClr val="307871"/>
                </a:solidFill>
                <a:latin typeface="Times New Roman" panose="02020603050405020304" pitchFamily="18" charset="0"/>
                <a:cs typeface="Times New Roman" panose="02020603050405020304" pitchFamily="18" charset="0"/>
              </a:rPr>
              <a:t>Thank you for your attention.</a:t>
            </a:r>
            <a:endParaRPr lang="en-US" sz="4400" dirty="0"/>
          </a:p>
        </p:txBody>
      </p:sp>
    </p:spTree>
    <p:extLst>
      <p:ext uri="{BB962C8B-B14F-4D97-AF65-F5344CB8AC3E}">
        <p14:creationId xmlns:p14="http://schemas.microsoft.com/office/powerpoint/2010/main" val="45914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0870283"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Balance Sheet or Statement of Financial Position – </a:t>
            </a:r>
            <a:r>
              <a:rPr lang="en-US" sz="3200" b="1" kern="0" dirty="0" smtClean="0">
                <a:solidFill>
                  <a:srgbClr val="307871"/>
                </a:solidFill>
                <a:latin typeface="Times New Roman"/>
                <a:ea typeface="+mj-ea"/>
                <a:cs typeface="+mj-cs"/>
              </a:rPr>
              <a:t>Definition</a:t>
            </a:r>
            <a:endParaRPr kumimoji="0" lang="en-US" sz="24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68688" y="1226408"/>
            <a:ext cx="10805864" cy="50463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en-US" altLang="cs-CZ" sz="2200" dirty="0" smtClean="0">
              <a:solidFill>
                <a:srgbClr val="307871"/>
              </a:solidFill>
              <a:latin typeface="Times New Roman" panose="02020603050405020304" pitchFamily="18" charset="0"/>
              <a:cs typeface="Times New Roman" panose="02020603050405020304" pitchFamily="18" charset="0"/>
            </a:endParaRPr>
          </a:p>
          <a:p>
            <a:pPr algn="just"/>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The </a:t>
            </a:r>
            <a:r>
              <a:rPr lang="en-US" altLang="cs-CZ" dirty="0">
                <a:solidFill>
                  <a:srgbClr val="307871"/>
                </a:solidFill>
                <a:latin typeface="Times New Roman" panose="02020603050405020304" pitchFamily="18" charset="0"/>
                <a:cs typeface="Times New Roman" panose="02020603050405020304" pitchFamily="18" charset="0"/>
              </a:rPr>
              <a:t>balance sheet (statement of financial position) is a statement (not an account) which shows financial position of an entity at a certain date.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endParaRPr lang="cs-CZ" altLang="cs-CZ" dirty="0">
              <a:solidFill>
                <a:srgbClr val="307871"/>
              </a:solidFill>
              <a:latin typeface="Times New Roman" panose="02020603050405020304" pitchFamily="18" charset="0"/>
              <a:cs typeface="Times New Roman" panose="02020603050405020304" pitchFamily="18" charset="0"/>
            </a:endParaRPr>
          </a:p>
          <a:p>
            <a:pPr algn="just"/>
            <a:r>
              <a:rPr lang="en-US" altLang="cs-CZ" dirty="0" smtClean="0">
                <a:solidFill>
                  <a:srgbClr val="307871"/>
                </a:solidFill>
                <a:latin typeface="Times New Roman" panose="02020603050405020304" pitchFamily="18" charset="0"/>
                <a:cs typeface="Times New Roman" panose="02020603050405020304" pitchFamily="18" charset="0"/>
              </a:rPr>
              <a:t>It </a:t>
            </a:r>
            <a:r>
              <a:rPr lang="en-US" altLang="cs-CZ" dirty="0">
                <a:solidFill>
                  <a:srgbClr val="307871"/>
                </a:solidFill>
                <a:latin typeface="Times New Roman" panose="02020603050405020304" pitchFamily="18" charset="0"/>
                <a:cs typeface="Times New Roman" panose="02020603050405020304" pitchFamily="18" charset="0"/>
              </a:rPr>
              <a:t>is one of the most important financial statements prepared by a business. It is a snapshot of what an organization owns (assets) and owes (liabilities) at a specific date.</a:t>
            </a:r>
          </a:p>
        </p:txBody>
      </p:sp>
    </p:spTree>
    <p:extLst>
      <p:ext uri="{BB962C8B-B14F-4D97-AF65-F5344CB8AC3E}">
        <p14:creationId xmlns:p14="http://schemas.microsoft.com/office/powerpoint/2010/main" val="3008027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232249"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Types of Balance </a:t>
            </a:r>
            <a:r>
              <a:rPr lang="en-US" sz="3200" b="1" kern="0" dirty="0" smtClean="0">
                <a:solidFill>
                  <a:srgbClr val="307871"/>
                </a:solidFill>
                <a:latin typeface="Times New Roman"/>
                <a:ea typeface="+mj-ea"/>
                <a:cs typeface="+mj-cs"/>
              </a:rPr>
              <a:t>Sheet</a:t>
            </a:r>
            <a:endParaRPr kumimoji="0" lang="en-US" sz="24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68688" y="1226408"/>
            <a:ext cx="10805864" cy="50463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gn="just">
              <a:buNone/>
            </a:pPr>
            <a:endParaRPr lang="cs-CZ" altLang="cs-CZ" sz="2100" dirty="0" smtClean="0">
              <a:solidFill>
                <a:srgbClr val="307871"/>
              </a:solidFill>
              <a:latin typeface="Times New Roman" panose="02020603050405020304" pitchFamily="18" charset="0"/>
              <a:cs typeface="Times New Roman" panose="02020603050405020304" pitchFamily="18" charset="0"/>
            </a:endParaRPr>
          </a:p>
          <a:p>
            <a:pPr marL="457200" lvl="1" indent="0" algn="just">
              <a:buNone/>
            </a:pPr>
            <a:endParaRPr lang="cs-CZ" altLang="cs-CZ" sz="2100" dirty="0">
              <a:solidFill>
                <a:srgbClr val="307871"/>
              </a:solidFill>
              <a:latin typeface="Times New Roman" panose="02020603050405020304" pitchFamily="18" charset="0"/>
              <a:cs typeface="Times New Roman" panose="02020603050405020304" pitchFamily="18" charset="0"/>
            </a:endParaRPr>
          </a:p>
          <a:p>
            <a:pPr marL="457200" lvl="1" indent="0" algn="just">
              <a:buNone/>
            </a:pPr>
            <a:r>
              <a:rPr lang="en-US" altLang="cs-CZ" dirty="0" smtClean="0">
                <a:solidFill>
                  <a:srgbClr val="307871"/>
                </a:solidFill>
                <a:latin typeface="Times New Roman" panose="02020603050405020304" pitchFamily="18" charset="0"/>
                <a:cs typeface="Times New Roman" panose="02020603050405020304" pitchFamily="18" charset="0"/>
              </a:rPr>
              <a:t>There </a:t>
            </a:r>
            <a:r>
              <a:rPr lang="en-US" altLang="cs-CZ" dirty="0">
                <a:solidFill>
                  <a:srgbClr val="307871"/>
                </a:solidFill>
                <a:latin typeface="Times New Roman" panose="02020603050405020304" pitchFamily="18" charset="0"/>
                <a:cs typeface="Times New Roman" panose="02020603050405020304" pitchFamily="18" charset="0"/>
              </a:rPr>
              <a:t>are two types of balance sheet. These are given below</a:t>
            </a:r>
            <a:r>
              <a:rPr lang="en-US" altLang="cs-CZ" dirty="0" smtClean="0">
                <a:solidFill>
                  <a:srgbClr val="307871"/>
                </a:solidFill>
                <a:latin typeface="Times New Roman" panose="02020603050405020304" pitchFamily="18" charset="0"/>
                <a:cs typeface="Times New Roman" panose="02020603050405020304" pitchFamily="18" charset="0"/>
              </a:rPr>
              <a:t>:</a:t>
            </a:r>
            <a:endParaRPr lang="cs-CZ" altLang="cs-CZ" dirty="0" smtClean="0">
              <a:solidFill>
                <a:srgbClr val="307871"/>
              </a:solidFill>
              <a:latin typeface="Times New Roman" panose="02020603050405020304" pitchFamily="18" charset="0"/>
              <a:cs typeface="Times New Roman" panose="02020603050405020304" pitchFamily="18" charset="0"/>
            </a:endParaRPr>
          </a:p>
          <a:p>
            <a:pPr lvl="1" algn="just"/>
            <a:endParaRPr lang="cs-CZ" altLang="cs-CZ" dirty="0" smtClean="0">
              <a:solidFill>
                <a:srgbClr val="307871"/>
              </a:solidFill>
              <a:latin typeface="Times New Roman" panose="02020603050405020304" pitchFamily="18" charset="0"/>
              <a:cs typeface="Times New Roman" panose="02020603050405020304" pitchFamily="18" charset="0"/>
            </a:endParaRPr>
          </a:p>
          <a:p>
            <a:pPr lvl="1" algn="just"/>
            <a:r>
              <a:rPr lang="en-US" altLang="cs-CZ" dirty="0" smtClean="0">
                <a:solidFill>
                  <a:srgbClr val="307871"/>
                </a:solidFill>
                <a:latin typeface="Times New Roman" panose="02020603050405020304" pitchFamily="18" charset="0"/>
                <a:cs typeface="Times New Roman" panose="02020603050405020304" pitchFamily="18" charset="0"/>
              </a:rPr>
              <a:t>(</a:t>
            </a:r>
            <a:r>
              <a:rPr lang="en-US" altLang="cs-CZ" dirty="0">
                <a:solidFill>
                  <a:srgbClr val="307871"/>
                </a:solidFill>
                <a:latin typeface="Times New Roman" panose="02020603050405020304" pitchFamily="18" charset="0"/>
                <a:cs typeface="Times New Roman" panose="02020603050405020304" pitchFamily="18" charset="0"/>
              </a:rPr>
              <a:t>1) Balance Sheet – Horizontal Style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lvl="1" algn="just"/>
            <a:endParaRPr lang="cs-CZ" altLang="cs-CZ" dirty="0">
              <a:solidFill>
                <a:srgbClr val="307871"/>
              </a:solidFill>
              <a:latin typeface="Times New Roman" panose="02020603050405020304" pitchFamily="18" charset="0"/>
              <a:cs typeface="Times New Roman" panose="02020603050405020304" pitchFamily="18" charset="0"/>
            </a:endParaRPr>
          </a:p>
          <a:p>
            <a:pPr lvl="1" algn="just"/>
            <a:r>
              <a:rPr lang="en-US" altLang="cs-CZ" dirty="0" smtClean="0">
                <a:solidFill>
                  <a:srgbClr val="307871"/>
                </a:solidFill>
                <a:latin typeface="Times New Roman" panose="02020603050405020304" pitchFamily="18" charset="0"/>
                <a:cs typeface="Times New Roman" panose="02020603050405020304" pitchFamily="18" charset="0"/>
              </a:rPr>
              <a:t>(</a:t>
            </a:r>
            <a:r>
              <a:rPr lang="en-US" altLang="cs-CZ" dirty="0">
                <a:solidFill>
                  <a:srgbClr val="307871"/>
                </a:solidFill>
                <a:latin typeface="Times New Roman" panose="02020603050405020304" pitchFamily="18" charset="0"/>
                <a:cs typeface="Times New Roman" panose="02020603050405020304" pitchFamily="18" charset="0"/>
              </a:rPr>
              <a:t>2) Balance Sheet – Vertical </a:t>
            </a:r>
            <a:r>
              <a:rPr lang="en-US" altLang="cs-CZ" dirty="0" smtClean="0">
                <a:solidFill>
                  <a:srgbClr val="307871"/>
                </a:solidFill>
                <a:latin typeface="Times New Roman" panose="02020603050405020304" pitchFamily="18" charset="0"/>
                <a:cs typeface="Times New Roman" panose="02020603050405020304" pitchFamily="18" charset="0"/>
              </a:rPr>
              <a:t>Style</a:t>
            </a:r>
            <a:endParaRPr lang="en-US" altLang="cs-CZ" dirty="0">
              <a:solidFill>
                <a:srgbClr val="307871"/>
              </a:solidFill>
              <a:latin typeface="Times New Roman" panose="02020603050405020304" pitchFamily="18" charset="0"/>
              <a:cs typeface="Times New Roman" panose="02020603050405020304" pitchFamily="18" charset="0"/>
            </a:endParaRPr>
          </a:p>
          <a:p>
            <a:pPr lvl="1" algn="just"/>
            <a:endParaRPr lang="cs-CZ" altLang="cs-CZ" sz="2100" dirty="0" smtClean="0">
              <a:solidFill>
                <a:srgbClr val="307871"/>
              </a:solidFill>
              <a:latin typeface="Times New Roman" panose="02020603050405020304" pitchFamily="18" charset="0"/>
              <a:cs typeface="Times New Roman" panose="02020603050405020304" pitchFamily="18" charset="0"/>
            </a:endParaRPr>
          </a:p>
          <a:p>
            <a:pPr lvl="1" algn="just"/>
            <a:endParaRPr lang="cs-CZ" altLang="cs-CZ" sz="2100" dirty="0">
              <a:solidFill>
                <a:srgbClr val="307871"/>
              </a:solidFill>
              <a:latin typeface="Times New Roman" panose="02020603050405020304" pitchFamily="18" charset="0"/>
              <a:cs typeface="Times New Roman" panose="02020603050405020304" pitchFamily="18" charset="0"/>
            </a:endParaRPr>
          </a:p>
          <a:p>
            <a:pPr lvl="1" algn="just"/>
            <a:endParaRPr lang="cs-CZ" altLang="cs-CZ" sz="2100" dirty="0" smtClean="0">
              <a:solidFill>
                <a:srgbClr val="307871"/>
              </a:solidFill>
              <a:latin typeface="Times New Roman" panose="02020603050405020304" pitchFamily="18" charset="0"/>
              <a:cs typeface="Times New Roman" panose="02020603050405020304" pitchFamily="18" charset="0"/>
            </a:endParaRPr>
          </a:p>
          <a:p>
            <a:pPr marL="457200" lvl="1" indent="0" algn="just">
              <a:buNone/>
            </a:pPr>
            <a:endParaRPr lang="en-US" altLang="cs-CZ" sz="2100" dirty="0" smtClean="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360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9185528"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(1) Balance Sheet – Horizontal Style and its </a:t>
            </a:r>
            <a:r>
              <a:rPr lang="en-US" sz="3200" b="1" kern="0" dirty="0" smtClean="0">
                <a:solidFill>
                  <a:srgbClr val="307871"/>
                </a:solidFill>
                <a:latin typeface="Times New Roman"/>
                <a:ea typeface="+mj-ea"/>
                <a:cs typeface="+mj-cs"/>
              </a:rPr>
              <a:t>Format</a:t>
            </a:r>
            <a:endParaRPr lang="en-US"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642424" y="1287963"/>
            <a:ext cx="10723568" cy="52760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endParaRPr lang="cs-CZ" altLang="cs-CZ" sz="2200" b="1"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sz="2400" dirty="0" smtClean="0">
                <a:solidFill>
                  <a:srgbClr val="307871"/>
                </a:solidFill>
                <a:latin typeface="Times New Roman" panose="02020603050405020304" pitchFamily="18" charset="0"/>
                <a:cs typeface="Times New Roman" panose="02020603050405020304" pitchFamily="18" charset="0"/>
              </a:rPr>
              <a:t>Though </a:t>
            </a:r>
            <a:r>
              <a:rPr lang="en-US" altLang="cs-CZ" sz="2400" dirty="0">
                <a:solidFill>
                  <a:srgbClr val="307871"/>
                </a:solidFill>
                <a:latin typeface="Times New Roman" panose="02020603050405020304" pitchFamily="18" charset="0"/>
                <a:cs typeface="Times New Roman" panose="02020603050405020304" pitchFamily="18" charset="0"/>
              </a:rPr>
              <a:t>sometimes balance sheet is prepared in two sided format, but do not think that it is a ledger account. </a:t>
            </a:r>
            <a:endParaRPr lang="cs-CZ" altLang="cs-CZ" sz="2400"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endParaRPr lang="cs-CZ" altLang="cs-CZ" sz="2400" dirty="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sz="2400" dirty="0" smtClean="0">
                <a:solidFill>
                  <a:srgbClr val="307871"/>
                </a:solidFill>
                <a:latin typeface="Times New Roman" panose="02020603050405020304" pitchFamily="18" charset="0"/>
                <a:cs typeface="Times New Roman" panose="02020603050405020304" pitchFamily="18" charset="0"/>
              </a:rPr>
              <a:t>It </a:t>
            </a:r>
            <a:r>
              <a:rPr lang="en-US" altLang="cs-CZ" sz="2400" dirty="0">
                <a:solidFill>
                  <a:srgbClr val="307871"/>
                </a:solidFill>
                <a:latin typeface="Times New Roman" panose="02020603050405020304" pitchFamily="18" charset="0"/>
                <a:cs typeface="Times New Roman" panose="02020603050405020304" pitchFamily="18" charset="0"/>
              </a:rPr>
              <a:t>is presented in this format purely for ease of understanding. It is actually the expression of the accounting in a more detailed and organized form. We can see that balance sheet prepared below verifies the accounting equation.</a:t>
            </a:r>
            <a:endParaRPr lang="en-GB" altLang="cs-CZ" sz="2400" i="1" u="sng"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56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9185528"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(1) Balance Sheet – Horizontal Style and its </a:t>
            </a:r>
            <a:r>
              <a:rPr lang="en-US" sz="3200" b="1" kern="0" dirty="0" smtClean="0">
                <a:solidFill>
                  <a:srgbClr val="307871"/>
                </a:solidFill>
                <a:latin typeface="Times New Roman"/>
                <a:ea typeface="+mj-ea"/>
                <a:cs typeface="+mj-cs"/>
              </a:rPr>
              <a:t>Format</a:t>
            </a:r>
            <a:endParaRPr lang="en-US"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642424" y="1287963"/>
            <a:ext cx="10723568" cy="52760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endParaRPr lang="cs-CZ" altLang="cs-CZ" sz="2200" b="1"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sz="2400" dirty="0" smtClean="0">
                <a:solidFill>
                  <a:srgbClr val="307871"/>
                </a:solidFill>
                <a:latin typeface="Times New Roman" panose="02020603050405020304" pitchFamily="18" charset="0"/>
                <a:cs typeface="Times New Roman" panose="02020603050405020304" pitchFamily="18" charset="0"/>
              </a:rPr>
              <a:t>Though </a:t>
            </a:r>
            <a:r>
              <a:rPr lang="en-US" altLang="cs-CZ" sz="2400" dirty="0">
                <a:solidFill>
                  <a:srgbClr val="307871"/>
                </a:solidFill>
                <a:latin typeface="Times New Roman" panose="02020603050405020304" pitchFamily="18" charset="0"/>
                <a:cs typeface="Times New Roman" panose="02020603050405020304" pitchFamily="18" charset="0"/>
              </a:rPr>
              <a:t>sometimes balance sheet is prepared in two sided format, but do not think that it is a ledger account. </a:t>
            </a:r>
            <a:endParaRPr lang="cs-CZ" altLang="cs-CZ" sz="2400"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endParaRPr lang="cs-CZ" altLang="cs-CZ" sz="2400" dirty="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sz="2400" dirty="0" smtClean="0">
                <a:solidFill>
                  <a:srgbClr val="307871"/>
                </a:solidFill>
                <a:latin typeface="Times New Roman" panose="02020603050405020304" pitchFamily="18" charset="0"/>
                <a:cs typeface="Times New Roman" panose="02020603050405020304" pitchFamily="18" charset="0"/>
              </a:rPr>
              <a:t>It </a:t>
            </a:r>
            <a:r>
              <a:rPr lang="en-US" altLang="cs-CZ" sz="2400" dirty="0">
                <a:solidFill>
                  <a:srgbClr val="307871"/>
                </a:solidFill>
                <a:latin typeface="Times New Roman" panose="02020603050405020304" pitchFamily="18" charset="0"/>
                <a:cs typeface="Times New Roman" panose="02020603050405020304" pitchFamily="18" charset="0"/>
              </a:rPr>
              <a:t>is presented in this format purely for ease of understanding. It is actually the expression of the accounting in a more detailed and organized form. We can see that balance sheet prepared below verifies the accounting equation</a:t>
            </a:r>
            <a:r>
              <a:rPr lang="en-US" altLang="cs-CZ" sz="2400" dirty="0" smtClean="0">
                <a:solidFill>
                  <a:srgbClr val="307871"/>
                </a:solidFill>
                <a:latin typeface="Times New Roman" panose="02020603050405020304" pitchFamily="18" charset="0"/>
                <a:cs typeface="Times New Roman" panose="02020603050405020304" pitchFamily="18" charset="0"/>
              </a:rPr>
              <a:t>.</a:t>
            </a:r>
            <a:endParaRPr lang="cs-CZ" altLang="cs-CZ" sz="2400"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endParaRPr lang="cs-CZ" altLang="cs-CZ" sz="2400" i="1" u="sng" dirty="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sz="2400" dirty="0">
                <a:solidFill>
                  <a:srgbClr val="307871"/>
                </a:solidFill>
                <a:latin typeface="Times New Roman" panose="02020603050405020304" pitchFamily="18" charset="0"/>
                <a:cs typeface="Times New Roman" panose="02020603050405020304" pitchFamily="18" charset="0"/>
              </a:rPr>
              <a:t>It is called balance sheet because its two sides always balance. This makes sense as a business does not own anything at its own and it has to pay for all of its assets by either getting them from owner’s (capital/equity) or borrowing money (liabilities) from outsiders.</a:t>
            </a: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5963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9185528" cy="584775"/>
          </a:xfrm>
          <a:prstGeom prst="rect">
            <a:avLst/>
          </a:prstGeom>
        </p:spPr>
        <p:txBody>
          <a:bodyPr wrap="none">
            <a:spAutoFit/>
          </a:bodyPr>
          <a:lstStyle/>
          <a:p>
            <a:pPr lvl="0">
              <a:defRPr/>
            </a:pPr>
            <a:r>
              <a:rPr lang="en-US" sz="3200" b="1" kern="0" dirty="0">
                <a:solidFill>
                  <a:srgbClr val="307871"/>
                </a:solidFill>
                <a:latin typeface="Times New Roman"/>
                <a:ea typeface="+mj-ea"/>
                <a:cs typeface="+mj-cs"/>
              </a:rPr>
              <a:t>(1) Balance Sheet – Horizontal Style and its </a:t>
            </a:r>
            <a:r>
              <a:rPr lang="en-US" sz="3200" b="1" kern="0" dirty="0" smtClean="0">
                <a:solidFill>
                  <a:srgbClr val="307871"/>
                </a:solidFill>
                <a:latin typeface="Times New Roman"/>
                <a:ea typeface="+mj-ea"/>
                <a:cs typeface="+mj-cs"/>
              </a:rPr>
              <a:t>Format</a:t>
            </a:r>
            <a:endParaRPr lang="en-US"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642424" y="1287963"/>
            <a:ext cx="10723568" cy="52760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endParaRPr lang="cs-CZ" altLang="cs-CZ" sz="2200" b="1" dirty="0" smtClean="0">
              <a:solidFill>
                <a:srgbClr val="307871"/>
              </a:solidFill>
              <a:latin typeface="Times New Roman" panose="02020603050405020304" pitchFamily="18" charset="0"/>
              <a:cs typeface="Times New Roman" panose="02020603050405020304" pitchFamily="18" charset="0"/>
            </a:endParaRPr>
          </a:p>
        </p:txBody>
      </p:sp>
      <p:pic>
        <p:nvPicPr>
          <p:cNvPr id="2" name="Obrázek 1"/>
          <p:cNvPicPr>
            <a:picLocks noChangeAspect="1"/>
          </p:cNvPicPr>
          <p:nvPr/>
        </p:nvPicPr>
        <p:blipFill>
          <a:blip r:embed="rId2"/>
          <a:stretch>
            <a:fillRect/>
          </a:stretch>
        </p:blipFill>
        <p:spPr>
          <a:xfrm>
            <a:off x="1005840" y="1336650"/>
            <a:ext cx="9573768" cy="4467758"/>
          </a:xfrm>
          <a:prstGeom prst="rect">
            <a:avLst/>
          </a:prstGeom>
        </p:spPr>
      </p:pic>
    </p:spTree>
    <p:extLst>
      <p:ext uri="{BB962C8B-B14F-4D97-AF65-F5344CB8AC3E}">
        <p14:creationId xmlns:p14="http://schemas.microsoft.com/office/powerpoint/2010/main" val="2520128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8605241" cy="584775"/>
          </a:xfrm>
          <a:prstGeom prst="rect">
            <a:avLst/>
          </a:prstGeom>
        </p:spPr>
        <p:txBody>
          <a:bodyPr wrap="none">
            <a:spAutoFit/>
          </a:bodyPr>
          <a:lstStyle/>
          <a:p>
            <a:pPr lvl="0">
              <a:defRPr/>
            </a:pPr>
            <a:r>
              <a:rPr lang="en-US" sz="3200" b="1" kern="0" dirty="0" smtClean="0">
                <a:solidFill>
                  <a:srgbClr val="307871"/>
                </a:solidFill>
                <a:latin typeface="Times New Roman"/>
                <a:ea typeface="+mj-ea"/>
                <a:cs typeface="+mj-cs"/>
              </a:rPr>
              <a:t>(1) Balance Sheet –</a:t>
            </a:r>
            <a:r>
              <a:rPr lang="cs-CZ" sz="3200" b="1" kern="0" dirty="0" err="1" smtClean="0">
                <a:solidFill>
                  <a:srgbClr val="307871"/>
                </a:solidFill>
                <a:latin typeface="Times New Roman"/>
                <a:ea typeface="+mj-ea"/>
                <a:cs typeface="+mj-cs"/>
              </a:rPr>
              <a:t>Vertic</a:t>
            </a:r>
            <a:r>
              <a:rPr lang="en-US" sz="3200" b="1" kern="0" dirty="0" smtClean="0">
                <a:solidFill>
                  <a:srgbClr val="307871"/>
                </a:solidFill>
                <a:latin typeface="Times New Roman"/>
                <a:ea typeface="+mj-ea"/>
                <a:cs typeface="+mj-cs"/>
              </a:rPr>
              <a:t>al Style and its Format</a:t>
            </a:r>
            <a:endParaRPr lang="en-US"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642424" y="1287963"/>
            <a:ext cx="10723568" cy="52760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endParaRPr lang="cs-CZ" altLang="cs-CZ" sz="2400" b="1"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dirty="0">
                <a:solidFill>
                  <a:srgbClr val="307871"/>
                </a:solidFill>
                <a:latin typeface="Times New Roman" panose="02020603050405020304" pitchFamily="18" charset="0"/>
                <a:cs typeface="Times New Roman" panose="02020603050405020304" pitchFamily="18" charset="0"/>
              </a:rPr>
              <a:t>This is in fact another way of expressing accounting equation. Instead of accounting equation being applied horizontally across the page, it may be written down the page.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endParaRPr lang="cs-CZ" altLang="cs-CZ" dirty="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dirty="0" smtClean="0">
                <a:solidFill>
                  <a:srgbClr val="307871"/>
                </a:solidFill>
                <a:latin typeface="Times New Roman" panose="02020603050405020304" pitchFamily="18" charset="0"/>
                <a:cs typeface="Times New Roman" panose="02020603050405020304" pitchFamily="18" charset="0"/>
              </a:rPr>
              <a:t>The </a:t>
            </a:r>
            <a:r>
              <a:rPr lang="en-US" altLang="cs-CZ" dirty="0">
                <a:solidFill>
                  <a:srgbClr val="307871"/>
                </a:solidFill>
                <a:latin typeface="Times New Roman" panose="02020603050405020304" pitchFamily="18" charset="0"/>
                <a:cs typeface="Times New Roman" panose="02020603050405020304" pitchFamily="18" charset="0"/>
              </a:rPr>
              <a:t>two totals are directly underneath instead of being side by side.</a:t>
            </a:r>
            <a:endParaRPr lang="en-GB" altLang="cs-CZ" i="1" u="sng"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2627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8605241" cy="584775"/>
          </a:xfrm>
          <a:prstGeom prst="rect">
            <a:avLst/>
          </a:prstGeom>
        </p:spPr>
        <p:txBody>
          <a:bodyPr wrap="none">
            <a:spAutoFit/>
          </a:bodyPr>
          <a:lstStyle/>
          <a:p>
            <a:pPr lvl="0">
              <a:defRPr/>
            </a:pPr>
            <a:r>
              <a:rPr lang="en-US" sz="3200" b="1" kern="0" dirty="0" smtClean="0">
                <a:solidFill>
                  <a:srgbClr val="307871"/>
                </a:solidFill>
                <a:latin typeface="Times New Roman"/>
                <a:ea typeface="+mj-ea"/>
                <a:cs typeface="+mj-cs"/>
              </a:rPr>
              <a:t>(1) Balance Sheet –</a:t>
            </a:r>
            <a:r>
              <a:rPr lang="cs-CZ" sz="3200" b="1" kern="0" dirty="0" err="1" smtClean="0">
                <a:solidFill>
                  <a:srgbClr val="307871"/>
                </a:solidFill>
                <a:latin typeface="Times New Roman"/>
                <a:ea typeface="+mj-ea"/>
                <a:cs typeface="+mj-cs"/>
              </a:rPr>
              <a:t>Vertic</a:t>
            </a:r>
            <a:r>
              <a:rPr lang="en-US" sz="3200" b="1" kern="0" dirty="0" smtClean="0">
                <a:solidFill>
                  <a:srgbClr val="307871"/>
                </a:solidFill>
                <a:latin typeface="Times New Roman"/>
                <a:ea typeface="+mj-ea"/>
                <a:cs typeface="+mj-cs"/>
              </a:rPr>
              <a:t>al Style and its Format</a:t>
            </a:r>
            <a:endParaRPr lang="en-US"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642424" y="1287963"/>
            <a:ext cx="10723568" cy="52760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endParaRPr lang="cs-CZ" altLang="cs-CZ" sz="2400" b="1"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dirty="0">
                <a:solidFill>
                  <a:srgbClr val="307871"/>
                </a:solidFill>
                <a:latin typeface="Times New Roman" panose="02020603050405020304" pitchFamily="18" charset="0"/>
                <a:cs typeface="Times New Roman" panose="02020603050405020304" pitchFamily="18" charset="0"/>
              </a:rPr>
              <a:t>This is in fact another way of expressing accounting equation. Instead of accounting equation being applied horizontally across the page, it may be written down the page.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endParaRPr lang="cs-CZ" altLang="cs-CZ" dirty="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dirty="0" smtClean="0">
                <a:solidFill>
                  <a:srgbClr val="307871"/>
                </a:solidFill>
                <a:latin typeface="Times New Roman" panose="02020603050405020304" pitchFamily="18" charset="0"/>
                <a:cs typeface="Times New Roman" panose="02020603050405020304" pitchFamily="18" charset="0"/>
              </a:rPr>
              <a:t>The </a:t>
            </a:r>
            <a:r>
              <a:rPr lang="en-US" altLang="cs-CZ" dirty="0">
                <a:solidFill>
                  <a:srgbClr val="307871"/>
                </a:solidFill>
                <a:latin typeface="Times New Roman" panose="02020603050405020304" pitchFamily="18" charset="0"/>
                <a:cs typeface="Times New Roman" panose="02020603050405020304" pitchFamily="18" charset="0"/>
              </a:rPr>
              <a:t>two totals are directly underneath instead of being side by side</a:t>
            </a:r>
            <a:r>
              <a:rPr lang="en-US" altLang="cs-CZ" dirty="0" smtClean="0">
                <a:solidFill>
                  <a:srgbClr val="307871"/>
                </a:solidFill>
                <a:latin typeface="Times New Roman" panose="02020603050405020304" pitchFamily="18" charset="0"/>
                <a:cs typeface="Times New Roman" panose="02020603050405020304" pitchFamily="18" charset="0"/>
              </a:rPr>
              <a:t>.</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endParaRPr lang="cs-CZ" altLang="cs-CZ" i="1" u="sng" dirty="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dirty="0">
                <a:solidFill>
                  <a:srgbClr val="307871"/>
                </a:solidFill>
                <a:latin typeface="Times New Roman" panose="02020603050405020304" pitchFamily="18" charset="0"/>
                <a:cs typeface="Times New Roman" panose="02020603050405020304" pitchFamily="18" charset="0"/>
              </a:rPr>
              <a:t>An amount in parentheses indicates a negative amount. </a:t>
            </a:r>
            <a:endParaRPr lang="cs-CZ" altLang="cs-CZ" dirty="0" smtClean="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endParaRPr lang="cs-CZ" altLang="cs-CZ" dirty="0">
              <a:solidFill>
                <a:srgbClr val="30787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altLang="cs-CZ" dirty="0" smtClean="0">
                <a:solidFill>
                  <a:srgbClr val="307871"/>
                </a:solidFill>
                <a:latin typeface="Times New Roman" panose="02020603050405020304" pitchFamily="18" charset="0"/>
                <a:cs typeface="Times New Roman" panose="02020603050405020304" pitchFamily="18" charset="0"/>
              </a:rPr>
              <a:t>In </a:t>
            </a:r>
            <a:r>
              <a:rPr lang="en-US" altLang="cs-CZ" dirty="0">
                <a:solidFill>
                  <a:srgbClr val="307871"/>
                </a:solidFill>
                <a:latin typeface="Times New Roman" panose="02020603050405020304" pitchFamily="18" charset="0"/>
                <a:cs typeface="Times New Roman" panose="02020603050405020304" pitchFamily="18" charset="0"/>
              </a:rPr>
              <a:t>this case liabilities which are shown on the other side of the equation are subtracted from assets to determine amount of </a:t>
            </a:r>
            <a:r>
              <a:rPr lang="en-US" altLang="cs-CZ" dirty="0" smtClean="0">
                <a:solidFill>
                  <a:srgbClr val="307871"/>
                </a:solidFill>
                <a:latin typeface="Times New Roman" panose="02020603050405020304" pitchFamily="18" charset="0"/>
                <a:cs typeface="Times New Roman" panose="02020603050405020304" pitchFamily="18" charset="0"/>
              </a:rPr>
              <a:t>capital</a:t>
            </a:r>
            <a:r>
              <a:rPr lang="cs-CZ" altLang="cs-CZ" dirty="0">
                <a:solidFill>
                  <a:srgbClr val="307871"/>
                </a:solidFill>
                <a:latin typeface="Times New Roman" panose="02020603050405020304" pitchFamily="18" charset="0"/>
                <a:cs typeface="Times New Roman" panose="02020603050405020304" pitchFamily="18" charset="0"/>
              </a:rPr>
              <a:t>.</a:t>
            </a:r>
            <a:endParaRPr lang="en-GB" altLang="cs-CZ" i="1" u="sng"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8607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8605241" cy="584775"/>
          </a:xfrm>
          <a:prstGeom prst="rect">
            <a:avLst/>
          </a:prstGeom>
        </p:spPr>
        <p:txBody>
          <a:bodyPr wrap="none">
            <a:spAutoFit/>
          </a:bodyPr>
          <a:lstStyle/>
          <a:p>
            <a:pPr lvl="0">
              <a:defRPr/>
            </a:pPr>
            <a:r>
              <a:rPr lang="en-US" sz="3200" b="1" kern="0" dirty="0" smtClean="0">
                <a:solidFill>
                  <a:srgbClr val="307871"/>
                </a:solidFill>
                <a:latin typeface="Times New Roman"/>
                <a:ea typeface="+mj-ea"/>
                <a:cs typeface="+mj-cs"/>
              </a:rPr>
              <a:t>(1) Balance Sheet –</a:t>
            </a:r>
            <a:r>
              <a:rPr lang="cs-CZ" sz="3200" b="1" kern="0" dirty="0" err="1" smtClean="0">
                <a:solidFill>
                  <a:srgbClr val="307871"/>
                </a:solidFill>
                <a:latin typeface="Times New Roman"/>
                <a:ea typeface="+mj-ea"/>
                <a:cs typeface="+mj-cs"/>
              </a:rPr>
              <a:t>Vertic</a:t>
            </a:r>
            <a:r>
              <a:rPr lang="en-US" sz="3200" b="1" kern="0" dirty="0" smtClean="0">
                <a:solidFill>
                  <a:srgbClr val="307871"/>
                </a:solidFill>
                <a:latin typeface="Times New Roman"/>
                <a:ea typeface="+mj-ea"/>
                <a:cs typeface="+mj-cs"/>
              </a:rPr>
              <a:t>al Style and its Format</a:t>
            </a:r>
            <a:endParaRPr lang="en-US" sz="3200" b="1" kern="0" dirty="0">
              <a:solidFill>
                <a:srgbClr val="307871"/>
              </a:solidFill>
              <a:latin typeface="Times New Roman"/>
              <a:ea typeface="+mj-ea"/>
              <a:cs typeface="+mj-cs"/>
            </a:endParaRPr>
          </a:p>
        </p:txBody>
      </p:sp>
      <p:sp>
        <p:nvSpPr>
          <p:cNvPr id="8" name="Zástupný symbol pro obsah 2"/>
          <p:cNvSpPr txBox="1">
            <a:spLocks/>
          </p:cNvSpPr>
          <p:nvPr/>
        </p:nvSpPr>
        <p:spPr>
          <a:xfrm>
            <a:off x="642424" y="1287963"/>
            <a:ext cx="10723568" cy="52760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endParaRPr lang="cs-CZ" altLang="cs-CZ" sz="2400" b="1" dirty="0" smtClean="0">
              <a:solidFill>
                <a:srgbClr val="307871"/>
              </a:solidFill>
              <a:latin typeface="Times New Roman" panose="02020603050405020304" pitchFamily="18" charset="0"/>
              <a:cs typeface="Times New Roman" panose="02020603050405020304" pitchFamily="18" charset="0"/>
            </a:endParaRPr>
          </a:p>
        </p:txBody>
      </p:sp>
      <p:pic>
        <p:nvPicPr>
          <p:cNvPr id="2" name="Obrázek 1"/>
          <p:cNvPicPr>
            <a:picLocks noChangeAspect="1"/>
          </p:cNvPicPr>
          <p:nvPr/>
        </p:nvPicPr>
        <p:blipFill>
          <a:blip r:embed="rId2"/>
          <a:stretch>
            <a:fillRect/>
          </a:stretch>
        </p:blipFill>
        <p:spPr>
          <a:xfrm>
            <a:off x="1801368" y="1375469"/>
            <a:ext cx="7901778" cy="4847397"/>
          </a:xfrm>
          <a:prstGeom prst="rect">
            <a:avLst/>
          </a:prstGeom>
        </p:spPr>
      </p:pic>
    </p:spTree>
    <p:extLst>
      <p:ext uri="{BB962C8B-B14F-4D97-AF65-F5344CB8AC3E}">
        <p14:creationId xmlns:p14="http://schemas.microsoft.com/office/powerpoint/2010/main" val="3595623804"/>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TotalTime>
  <Words>1276</Words>
  <Application>Microsoft Office PowerPoint</Application>
  <PresentationFormat>Širokoúhlá obrazovka</PresentationFormat>
  <Paragraphs>106</Paragraphs>
  <Slides>19</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19</vt:i4>
      </vt:variant>
    </vt:vector>
  </HeadingPairs>
  <TitlesOfParts>
    <vt:vector size="24" baseType="lpstr">
      <vt:lpstr>Arial</vt:lpstr>
      <vt:lpstr>Calibri</vt:lpstr>
      <vt:lpstr>Calibri Light</vt:lpstr>
      <vt:lpstr>Times New Roman</vt:lpstr>
      <vt:lpstr>Motiv Office</vt:lpstr>
      <vt:lpstr>Financial Statements – Statement of Financial Position (Balance Sheet) and Income Statement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Vymetal</cp:lastModifiedBy>
  <cp:revision>89</cp:revision>
  <dcterms:created xsi:type="dcterms:W3CDTF">2016-11-25T20:36:16Z</dcterms:created>
  <dcterms:modified xsi:type="dcterms:W3CDTF">2021-10-18T17:43:16Z</dcterms:modified>
</cp:coreProperties>
</file>