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17" r:id="rId3"/>
    <p:sldId id="324" r:id="rId4"/>
    <p:sldId id="326" r:id="rId5"/>
    <p:sldId id="327" r:id="rId6"/>
    <p:sldId id="328" r:id="rId7"/>
    <p:sldId id="265" r:id="rId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1" autoAdjust="0"/>
    <p:restoredTop sz="94660"/>
  </p:normalViewPr>
  <p:slideViewPr>
    <p:cSldViewPr>
      <p:cViewPr varScale="1">
        <p:scale>
          <a:sx n="97" d="100"/>
          <a:sy n="97" d="100"/>
        </p:scale>
        <p:origin x="60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4F75-53B8-494E-9CAC-FA5464EAA3D2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BF00-4210-4AC7-93DD-E53A328AF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4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13.10.2021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15516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331236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Světová měna </a:t>
            </a:r>
            <a:b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b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Mezinárodní finanční instituce</a:t>
            </a:r>
            <a:endParaRPr lang="cs-CZ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795864" y="3876278"/>
            <a:ext cx="2168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HDP ve světě</a:t>
            </a:r>
            <a:endParaRPr lang="cs-CZ" sz="2000" dirty="0">
              <a:solidFill>
                <a:srgbClr val="000000"/>
              </a:solidFill>
            </a:endParaRPr>
          </a:p>
        </p:txBody>
      </p:sp>
      <p:pic>
        <p:nvPicPr>
          <p:cNvPr id="4" name="Obrázek 3"/>
          <p:cNvPicPr/>
          <p:nvPr/>
        </p:nvPicPr>
        <p:blipFill rotWithShape="1">
          <a:blip r:embed="rId2"/>
          <a:srcRect l="34722" t="19996" r="15840" b="17075"/>
          <a:stretch/>
        </p:blipFill>
        <p:spPr bwMode="auto">
          <a:xfrm>
            <a:off x="395536" y="843558"/>
            <a:ext cx="7416824" cy="40324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55539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Rezervní měny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7584" y="1419622"/>
            <a:ext cx="5328592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Americký dolar (USD)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EURO (EUR)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Britská libra (GBP)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Japonský jen (JPY)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Švýcarský frank (CHF)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Čínský </a:t>
            </a:r>
            <a:r>
              <a:rPr lang="cs-CZ" dirty="0" err="1" smtClean="0"/>
              <a:t>juan</a:t>
            </a:r>
            <a:r>
              <a:rPr lang="cs-CZ" dirty="0" smtClean="0"/>
              <a:t> (CNY)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462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Atributy světové měny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1117598"/>
            <a:ext cx="68407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míra držby devizových </a:t>
            </a:r>
            <a:r>
              <a:rPr lang="cs-CZ" dirty="0"/>
              <a:t>rezerv v dané </a:t>
            </a:r>
            <a:r>
              <a:rPr lang="cs-CZ" dirty="0" smtClean="0"/>
              <a:t>měně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objem prováděných transakcí na </a:t>
            </a:r>
            <a:r>
              <a:rPr lang="cs-CZ" dirty="0" smtClean="0"/>
              <a:t>finančních trzích </a:t>
            </a:r>
            <a:r>
              <a:rPr lang="cs-CZ" dirty="0"/>
              <a:t>v dané </a:t>
            </a:r>
            <a:r>
              <a:rPr lang="cs-CZ" dirty="0" smtClean="0"/>
              <a:t>měně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objem prováděných transakcí na komoditních trzích v </a:t>
            </a:r>
            <a:r>
              <a:rPr lang="cs-CZ" dirty="0" smtClean="0"/>
              <a:t>dané měně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objem prováděných transakcí v mezinárodním obchodě v dané </a:t>
            </a:r>
            <a:r>
              <a:rPr lang="cs-CZ" dirty="0" smtClean="0"/>
              <a:t>měně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podíl příslušné země na světové </a:t>
            </a:r>
            <a:r>
              <a:rPr lang="cs-CZ" dirty="0" smtClean="0"/>
              <a:t>ekonomice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makroekonomickou stabilitu </a:t>
            </a:r>
            <a:r>
              <a:rPr lang="cs-CZ" dirty="0" smtClean="0"/>
              <a:t>země a </a:t>
            </a:r>
            <a:r>
              <a:rPr lang="cs-CZ" dirty="0"/>
              <a:t>důvěru v </a:t>
            </a:r>
            <a:r>
              <a:rPr lang="cs-CZ" dirty="0" smtClean="0"/>
              <a:t>měnu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rozvinutost a hloubku příslušného </a:t>
            </a:r>
            <a:r>
              <a:rPr lang="cs-CZ" dirty="0" smtClean="0"/>
              <a:t>finančního trhu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síťové externality dané počtem a velikostí zemí, které tuto měnu používají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35907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Výhody světové měny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1275606"/>
            <a:ext cx="68407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větší rozsah </a:t>
            </a:r>
            <a:r>
              <a:rPr lang="cs-CZ" dirty="0" smtClean="0"/>
              <a:t>aktivit pro </a:t>
            </a:r>
            <a:r>
              <a:rPr lang="cs-CZ" dirty="0"/>
              <a:t>domácí </a:t>
            </a:r>
            <a:r>
              <a:rPr lang="cs-CZ" dirty="0" smtClean="0"/>
              <a:t>finanční </a:t>
            </a:r>
            <a:r>
              <a:rPr lang="cs-CZ" dirty="0"/>
              <a:t>instituce a jejich </a:t>
            </a:r>
            <a:r>
              <a:rPr lang="cs-CZ" dirty="0" smtClean="0"/>
              <a:t>finanční </a:t>
            </a:r>
            <a:r>
              <a:rPr lang="cs-CZ" dirty="0"/>
              <a:t>rozvoj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ražebné jak z </a:t>
            </a:r>
            <a:r>
              <a:rPr lang="cs-CZ" dirty="0" smtClean="0"/>
              <a:t>domácího, tak zahraničního teritoria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úsporu potenciálních kurzových konverzních </a:t>
            </a:r>
            <a:r>
              <a:rPr lang="cs-CZ" dirty="0" smtClean="0"/>
              <a:t>nákladů, neboť </a:t>
            </a:r>
            <a:r>
              <a:rPr lang="cs-CZ" dirty="0"/>
              <a:t>většina jejích exportů a importů je v </a:t>
            </a:r>
            <a:r>
              <a:rPr lang="cs-CZ" dirty="0" smtClean="0"/>
              <a:t>národní měně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eliminaci ztrát z držby aktiv plynoucích z pohybu </a:t>
            </a:r>
            <a:r>
              <a:rPr lang="cs-CZ" dirty="0" smtClean="0"/>
              <a:t>kurzu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plnění role „</a:t>
            </a:r>
            <a:r>
              <a:rPr lang="cs-CZ" dirty="0" smtClean="0"/>
              <a:t>bezpečného přístavu</a:t>
            </a:r>
            <a:r>
              <a:rPr lang="cs-CZ" dirty="0"/>
              <a:t>“ v dobách hospodářských a </a:t>
            </a:r>
            <a:r>
              <a:rPr lang="cs-CZ" dirty="0" smtClean="0"/>
              <a:t>finančních </a:t>
            </a:r>
            <a:r>
              <a:rPr lang="cs-CZ" dirty="0"/>
              <a:t>turbulencí a s tím </a:t>
            </a:r>
            <a:r>
              <a:rPr lang="cs-CZ" dirty="0" smtClean="0"/>
              <a:t>související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politické aspekty jako moc a prestiž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8768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Nevýhody světové měny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915566"/>
            <a:ext cx="73448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ýkyvy v </a:t>
            </a:r>
            <a:r>
              <a:rPr lang="cs-CZ" dirty="0"/>
              <a:t>poptávce po dané měně vedoucí k volatilitě peněžní zásoby nebo úrokových </a:t>
            </a:r>
            <a:r>
              <a:rPr lang="cs-CZ" dirty="0" smtClean="0"/>
              <a:t>sazeb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růst poptávky po domácí měně s potenciálem nadměrného zhodnocování a </a:t>
            </a:r>
            <a:r>
              <a:rPr lang="cs-CZ" dirty="0" smtClean="0"/>
              <a:t>tvorby dlouhodobých deficitů </a:t>
            </a:r>
            <a:r>
              <a:rPr lang="cs-CZ" dirty="0"/>
              <a:t>běžného </a:t>
            </a:r>
            <a:r>
              <a:rPr lang="cs-CZ" dirty="0" smtClean="0"/>
              <a:t>účtu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pokušení pro zemi s dominantní </a:t>
            </a:r>
            <a:r>
              <a:rPr lang="cs-CZ" dirty="0" smtClean="0"/>
              <a:t>rezervní měnou </a:t>
            </a:r>
            <a:r>
              <a:rPr lang="cs-CZ" dirty="0"/>
              <a:t>vytvářet vysoké </a:t>
            </a:r>
            <a:r>
              <a:rPr lang="cs-CZ" dirty="0" smtClean="0"/>
              <a:t>fiskální deficity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mezinárodní </a:t>
            </a:r>
            <a:r>
              <a:rPr lang="cs-CZ" dirty="0" smtClean="0"/>
              <a:t>zodpovědnost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omezení účinnosti </a:t>
            </a:r>
            <a:r>
              <a:rPr lang="cs-CZ" dirty="0"/>
              <a:t>měnové politiky, pokud poptávka ze zahraničí ovlivňuje úroveň </a:t>
            </a:r>
            <a:r>
              <a:rPr lang="cs-CZ" dirty="0" smtClean="0"/>
              <a:t>úrokových sazeb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přímá vazba na vývoj na komoditních trzích, zejména trhu s ropou, </a:t>
            </a:r>
            <a:r>
              <a:rPr lang="cs-CZ" dirty="0" smtClean="0"/>
              <a:t>kdy oslabení </a:t>
            </a:r>
            <a:r>
              <a:rPr lang="cs-CZ" dirty="0"/>
              <a:t>dolaru při rostoucí ceně ropy vede k vyšší penalizaci amerických rezidentů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52555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7" y="1347614"/>
            <a:ext cx="814430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i="1" dirty="0" smtClean="0">
                <a:solidFill>
                  <a:srgbClr val="307871"/>
                </a:solidFill>
              </a:rPr>
              <a:t> </a:t>
            </a:r>
            <a:r>
              <a:rPr lang="pl-PL" sz="4000" b="1" i="1" dirty="0">
                <a:solidFill>
                  <a:srgbClr val="307871"/>
                </a:solidFill>
              </a:rPr>
              <a:t>Děkuji za </a:t>
            </a:r>
            <a:r>
              <a:rPr lang="pl-PL" sz="4000" b="1" i="1" dirty="0" smtClean="0">
                <a:solidFill>
                  <a:srgbClr val="307871"/>
                </a:solidFill>
              </a:rPr>
              <a:t>pozornost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  <a:sym typeface="Wingdings" panose="05000000000000000000" pitchFamily="2" charset="2"/>
              </a:rPr>
              <a:t>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endParaRPr lang="cs-CZ" sz="4000" b="1" i="1" dirty="0">
              <a:solidFill>
                <a:srgbClr val="30787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18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4002</TotalTime>
  <Words>271</Words>
  <Application>Microsoft Office PowerPoint</Application>
  <PresentationFormat>Předvádění na obrazovce (16:9)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SLU</vt:lpstr>
      <vt:lpstr>Světová měna  –  Mezinárodní finanční instituce</vt:lpstr>
      <vt:lpstr>HDP ve světě</vt:lpstr>
      <vt:lpstr>Rezervní měny</vt:lpstr>
      <vt:lpstr>Atributy světové měny</vt:lpstr>
      <vt:lpstr>Výhody světové měny</vt:lpstr>
      <vt:lpstr>Nevýhody světové měny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119</cp:revision>
  <cp:lastPrinted>2017-08-30T05:44:44Z</cp:lastPrinted>
  <dcterms:created xsi:type="dcterms:W3CDTF">2016-07-06T15:42:34Z</dcterms:created>
  <dcterms:modified xsi:type="dcterms:W3CDTF">2021-10-13T19:04:56Z</dcterms:modified>
</cp:coreProperties>
</file>