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4" r:id="rId10"/>
    <p:sldId id="315" r:id="rId11"/>
    <p:sldId id="316" r:id="rId12"/>
    <p:sldId id="357" r:id="rId13"/>
    <p:sldId id="318" r:id="rId14"/>
    <p:sldId id="319" r:id="rId15"/>
    <p:sldId id="320" r:id="rId16"/>
    <p:sldId id="321" r:id="rId17"/>
    <p:sldId id="323" r:id="rId18"/>
    <p:sldId id="324" r:id="rId19"/>
    <p:sldId id="356" r:id="rId20"/>
    <p:sldId id="326" r:id="rId21"/>
    <p:sldId id="327" r:id="rId22"/>
    <p:sldId id="328" r:id="rId23"/>
    <p:sldId id="358" r:id="rId24"/>
    <p:sldId id="330" r:id="rId25"/>
    <p:sldId id="331" r:id="rId26"/>
    <p:sldId id="333" r:id="rId27"/>
    <p:sldId id="334" r:id="rId28"/>
    <p:sldId id="359" r:id="rId29"/>
    <p:sldId id="335" r:id="rId30"/>
    <p:sldId id="336" r:id="rId31"/>
    <p:sldId id="337" r:id="rId32"/>
    <p:sldId id="338" r:id="rId33"/>
    <p:sldId id="341" r:id="rId34"/>
    <p:sldId id="342" r:id="rId35"/>
    <p:sldId id="343" r:id="rId36"/>
    <p:sldId id="344" r:id="rId37"/>
    <p:sldId id="345" r:id="rId38"/>
    <p:sldId id="350" r:id="rId39"/>
    <p:sldId id="351" r:id="rId40"/>
    <p:sldId id="352" r:id="rId41"/>
    <p:sldId id="353" r:id="rId42"/>
    <p:sldId id="354" r:id="rId43"/>
    <p:sldId id="304" r:id="rId4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89B2AE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2963" autoAdjust="0"/>
  </p:normalViewPr>
  <p:slideViewPr>
    <p:cSldViewPr>
      <p:cViewPr varScale="1">
        <p:scale>
          <a:sx n="90" d="100"/>
          <a:sy n="90" d="100"/>
        </p:scale>
        <p:origin x="77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172A0-6DD2-4A4B-960F-7F7F33944674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67F2C-2C21-402F-954D-A9D48ED9FA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47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20.11.2020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fiu.cms.opf.slu.cz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306811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7" y="555526"/>
            <a:ext cx="1699500" cy="1325611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sp>
        <p:nvSpPr>
          <p:cNvPr id="5" name="Podnadpis 2"/>
          <p:cNvSpPr txBox="1">
            <a:spLocks/>
          </p:cNvSpPr>
          <p:nvPr userDrawn="1"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dnadpis 2"/>
          <p:cNvSpPr txBox="1">
            <a:spLocks/>
          </p:cNvSpPr>
          <p:nvPr userDrawn="1"/>
        </p:nvSpPr>
        <p:spPr>
          <a:xfrm>
            <a:off x="6956047" y="3729891"/>
            <a:ext cx="21686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cs-CZ" altLang="cs-CZ" sz="16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Stavárek</a:t>
            </a:r>
            <a:endParaRPr lang="cs-CZ" altLang="cs-CZ" sz="16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Zuzana</a:t>
            </a:r>
            <a:r>
              <a:rPr lang="cs-CZ" altLang="cs-CZ" sz="1600" b="1" baseline="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baseline="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Szkorupová</a:t>
            </a: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  <a:p>
            <a:pPr algn="r"/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http://fiu.cms.opf.slu.cz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435698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>
                <a:solidFill>
                  <a:srgbClr val="000000"/>
                </a:solidFill>
              </a:defRPr>
            </a:lvl1pPr>
          </a:lstStyle>
          <a:p>
            <a:pPr algn="l"/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0000" y="972650"/>
            <a:ext cx="7218344" cy="37593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2"/>
          <p:cNvSpPr txBox="1">
            <a:spLocks/>
          </p:cNvSpPr>
          <p:nvPr userDrawn="1"/>
        </p:nvSpPr>
        <p:spPr>
          <a:xfrm>
            <a:off x="2699792" y="483975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Regionální rozvojové banky</a:t>
            </a: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 userDrawn="1"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47260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Regionální 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rozvojové banky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4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 úvěrové činnosti RRB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Standardní operace</a:t>
            </a:r>
          </a:p>
          <a:p>
            <a:pPr lvl="1"/>
            <a:r>
              <a:rPr lang="cs-CZ" dirty="0"/>
              <a:t>Politické riziko: odpovědnost RRB vůči akcionářům</a:t>
            </a:r>
          </a:p>
          <a:p>
            <a:pPr lvl="1"/>
            <a:r>
              <a:rPr lang="cs-CZ" dirty="0"/>
              <a:t>Tržní riziko: schopnost RRB získávat zdroje na kapitálových trzích za výhodných podmínek</a:t>
            </a:r>
          </a:p>
          <a:p>
            <a:pPr lvl="1"/>
            <a:r>
              <a:rPr lang="cs-CZ" dirty="0"/>
              <a:t>Portfoliové (úvěrové) riziko: kvalita a struktura souboru poskytnutých </a:t>
            </a:r>
            <a:r>
              <a:rPr lang="cs-CZ" dirty="0" smtClean="0"/>
              <a:t>úvěrů</a:t>
            </a:r>
            <a:br>
              <a:rPr lang="cs-CZ" dirty="0" smtClean="0"/>
            </a:br>
            <a:endParaRPr lang="cs-CZ" dirty="0"/>
          </a:p>
          <a:p>
            <a:r>
              <a:rPr lang="cs-CZ" dirty="0"/>
              <a:t>Zvýhodněné operace</a:t>
            </a:r>
          </a:p>
          <a:p>
            <a:pPr lvl="1"/>
            <a:r>
              <a:rPr lang="cs-CZ" dirty="0"/>
              <a:t>Politické riziko</a:t>
            </a:r>
          </a:p>
          <a:p>
            <a:pPr lvl="1"/>
            <a:r>
              <a:rPr lang="cs-CZ" dirty="0"/>
              <a:t>Portfoliové (úvěrové) riziko: schopnost dlužnických zemí dostát svým závazkům</a:t>
            </a:r>
          </a:p>
          <a:p>
            <a:pPr lvl="1"/>
            <a:r>
              <a:rPr lang="cs-CZ" dirty="0"/>
              <a:t>Riziko i u RRB: menší kontrola než u soukromých věřitelů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6010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Zaměření a objem úvěrových operací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50. – 70.léta</a:t>
            </a:r>
          </a:p>
          <a:p>
            <a:pPr lvl="1"/>
            <a:r>
              <a:rPr lang="cs-CZ" dirty="0"/>
              <a:t>Investice do energetiky, infrastruktury, zásobování vodou</a:t>
            </a:r>
          </a:p>
          <a:p>
            <a:pPr lvl="1"/>
            <a:r>
              <a:rPr lang="cs-CZ" dirty="0"/>
              <a:t>Větší diverzifikace na konci 60.let</a:t>
            </a:r>
          </a:p>
          <a:p>
            <a:pPr lvl="1"/>
            <a:r>
              <a:rPr lang="cs-CZ" dirty="0"/>
              <a:t>Zvýšená pomoc do sociální oblasti po ropných krizích v 70.letech</a:t>
            </a:r>
          </a:p>
          <a:p>
            <a:r>
              <a:rPr lang="cs-CZ" dirty="0"/>
              <a:t>80.léta</a:t>
            </a:r>
          </a:p>
          <a:p>
            <a:pPr lvl="1"/>
            <a:r>
              <a:rPr lang="cs-CZ" dirty="0"/>
              <a:t>V důsledku dlužnických krizí nárůst objemu úvěrů na stabilitu platební bilance</a:t>
            </a:r>
          </a:p>
          <a:p>
            <a:pPr lvl="1"/>
            <a:r>
              <a:rPr lang="cs-CZ" dirty="0"/>
              <a:t>Programy pomáhající odstranit strukturální problémy ekonomiky</a:t>
            </a:r>
          </a:p>
          <a:p>
            <a:r>
              <a:rPr lang="cs-CZ" dirty="0"/>
              <a:t>90.léta</a:t>
            </a:r>
          </a:p>
          <a:p>
            <a:pPr lvl="1"/>
            <a:r>
              <a:rPr lang="cs-CZ" dirty="0"/>
              <a:t>Zvýšený důraz na lidská práva, rovnoprávnost pohlaví a menšin, ochranu životního prostředí, sociální sféru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8968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Zaměření a objem úvěrových operací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po roce 2000</a:t>
            </a:r>
          </a:p>
          <a:p>
            <a:pPr lvl="1"/>
            <a:r>
              <a:rPr lang="cs-CZ" dirty="0" smtClean="0"/>
              <a:t>1. významným </a:t>
            </a:r>
            <a:r>
              <a:rPr lang="cs-CZ" dirty="0"/>
              <a:t>faktorem, který </a:t>
            </a:r>
            <a:r>
              <a:rPr lang="cs-CZ" dirty="0" smtClean="0"/>
              <a:t>ovlivnil </a:t>
            </a:r>
            <a:r>
              <a:rPr lang="cs-CZ" dirty="0"/>
              <a:t>činnost RRB a SRRB byla globální finanční </a:t>
            </a:r>
            <a:r>
              <a:rPr lang="cs-CZ" dirty="0" smtClean="0"/>
              <a:t>krize</a:t>
            </a:r>
          </a:p>
          <a:p>
            <a:pPr lvl="2"/>
            <a:r>
              <a:rPr lang="cs-CZ" dirty="0" smtClean="0"/>
              <a:t>Africká rozvojová banka  - podpora zemí zasažených </a:t>
            </a:r>
            <a:r>
              <a:rPr lang="cs-CZ" dirty="0"/>
              <a:t>finanční krizí </a:t>
            </a:r>
            <a:r>
              <a:rPr lang="cs-CZ" dirty="0" smtClean="0"/>
              <a:t>- </a:t>
            </a:r>
            <a:r>
              <a:rPr lang="cs-CZ" dirty="0" err="1"/>
              <a:t>Quick</a:t>
            </a:r>
            <a:r>
              <a:rPr lang="cs-CZ" dirty="0"/>
              <a:t> </a:t>
            </a:r>
            <a:r>
              <a:rPr lang="cs-CZ" dirty="0" err="1"/>
              <a:t>Disbursement</a:t>
            </a:r>
            <a:r>
              <a:rPr lang="cs-CZ" dirty="0"/>
              <a:t> </a:t>
            </a:r>
            <a:r>
              <a:rPr lang="cs-CZ" dirty="0" err="1"/>
              <a:t>Loan</a:t>
            </a:r>
            <a:r>
              <a:rPr lang="cs-CZ" dirty="0"/>
              <a:t> </a:t>
            </a:r>
            <a:r>
              <a:rPr lang="cs-CZ" dirty="0" err="1"/>
              <a:t>Facility</a:t>
            </a:r>
            <a:r>
              <a:rPr lang="cs-CZ" dirty="0"/>
              <a:t> a </a:t>
            </a:r>
            <a:r>
              <a:rPr lang="cs-CZ" dirty="0" err="1"/>
              <a:t>Emergency</a:t>
            </a:r>
            <a:r>
              <a:rPr lang="cs-CZ" dirty="0"/>
              <a:t> </a:t>
            </a:r>
            <a:r>
              <a:rPr lang="cs-CZ" dirty="0" err="1"/>
              <a:t>Liquidity</a:t>
            </a:r>
            <a:r>
              <a:rPr lang="cs-CZ" dirty="0"/>
              <a:t> </a:t>
            </a:r>
            <a:r>
              <a:rPr lang="cs-CZ" dirty="0" err="1"/>
              <a:t>Facility</a:t>
            </a:r>
            <a:r>
              <a:rPr lang="cs-CZ" dirty="0"/>
              <a:t> v hodnotě 1,5 miliardy </a:t>
            </a:r>
            <a:r>
              <a:rPr lang="cs-CZ" dirty="0" smtClean="0"/>
              <a:t>USD</a:t>
            </a:r>
          </a:p>
          <a:p>
            <a:pPr lvl="2"/>
            <a:r>
              <a:rPr lang="cs-CZ" dirty="0" smtClean="0"/>
              <a:t>Meziamerická </a:t>
            </a:r>
            <a:r>
              <a:rPr lang="cs-CZ" dirty="0"/>
              <a:t>rozvojová banka </a:t>
            </a:r>
            <a:r>
              <a:rPr lang="cs-CZ" dirty="0" smtClean="0"/>
              <a:t>– podpora zemí zasažených finanční krizí </a:t>
            </a:r>
            <a:r>
              <a:rPr lang="cs-CZ" dirty="0" err="1" smtClean="0"/>
              <a:t>Emergency</a:t>
            </a:r>
            <a:r>
              <a:rPr lang="cs-CZ" dirty="0" smtClean="0"/>
              <a:t> </a:t>
            </a:r>
            <a:r>
              <a:rPr lang="cs-CZ" dirty="0" err="1"/>
              <a:t>Liquidity</a:t>
            </a:r>
            <a:r>
              <a:rPr lang="cs-CZ" dirty="0"/>
              <a:t> </a:t>
            </a:r>
            <a:r>
              <a:rPr lang="cs-CZ" dirty="0" err="1"/>
              <a:t>Fund</a:t>
            </a:r>
            <a:r>
              <a:rPr lang="cs-CZ" dirty="0"/>
              <a:t> ve výšce 6 mld. USD a </a:t>
            </a:r>
            <a:r>
              <a:rPr lang="cs-CZ" dirty="0" smtClean="0"/>
              <a:t>zvýšení půjček </a:t>
            </a:r>
            <a:r>
              <a:rPr lang="cs-CZ" dirty="0"/>
              <a:t>na </a:t>
            </a:r>
            <a:r>
              <a:rPr lang="cs-CZ" dirty="0" err="1"/>
              <a:t>mikrofinancování</a:t>
            </a:r>
            <a:r>
              <a:rPr lang="cs-CZ" dirty="0"/>
              <a:t> prostřednictvím </a:t>
            </a:r>
            <a:r>
              <a:rPr lang="cs-CZ" dirty="0" err="1"/>
              <a:t>Multilateral</a:t>
            </a:r>
            <a:r>
              <a:rPr lang="cs-CZ" dirty="0"/>
              <a:t> </a:t>
            </a:r>
            <a:r>
              <a:rPr lang="cs-CZ" dirty="0" err="1"/>
              <a:t>Investment</a:t>
            </a:r>
            <a:r>
              <a:rPr lang="cs-CZ" dirty="0"/>
              <a:t> </a:t>
            </a:r>
            <a:r>
              <a:rPr lang="cs-CZ" dirty="0" err="1" smtClean="0"/>
              <a:t>Fund</a:t>
            </a:r>
            <a:endParaRPr lang="cs-CZ" dirty="0"/>
          </a:p>
          <a:p>
            <a:pPr lvl="1"/>
            <a:r>
              <a:rPr lang="cs-CZ" dirty="0" smtClean="0"/>
              <a:t>Kritika pomoci RRB A SRRB </a:t>
            </a:r>
          </a:p>
          <a:p>
            <a:pPr lvl="1"/>
            <a:r>
              <a:rPr lang="cs-CZ" dirty="0" smtClean="0"/>
              <a:t>2. významným faktorem, který ovlivnil činnost RRB a SRRB – krize způsobená pandemii COVID - 19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396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a užití zisku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Příjmy z úvěrových operací</a:t>
            </a:r>
          </a:p>
          <a:p>
            <a:pPr lvl="1"/>
            <a:r>
              <a:rPr lang="cs-CZ" dirty="0"/>
              <a:t>Nárůst přes zvýšení celkového objemu úvěrů nebo růst úrokových sazeb</a:t>
            </a:r>
          </a:p>
          <a:p>
            <a:pPr lvl="1"/>
            <a:r>
              <a:rPr lang="cs-CZ" dirty="0"/>
              <a:t>První i druhé vede v důsledku ke zvýšení portfoliového rizika</a:t>
            </a:r>
          </a:p>
          <a:p>
            <a:r>
              <a:rPr lang="cs-CZ" dirty="0"/>
              <a:t>Příjmy z managementu aktiv</a:t>
            </a:r>
          </a:p>
          <a:p>
            <a:pPr lvl="1"/>
            <a:r>
              <a:rPr lang="cs-CZ" dirty="0"/>
              <a:t>Nárůst přes zvýšení krátkodobých investic nebo akceptování vyšší míry rizika investic</a:t>
            </a:r>
          </a:p>
          <a:p>
            <a:pPr lvl="1"/>
            <a:r>
              <a:rPr lang="cs-CZ" dirty="0"/>
              <a:t>Příjmy více volatilní a závislé na vývoji na kapitálových trzích</a:t>
            </a:r>
          </a:p>
          <a:p>
            <a:r>
              <a:rPr lang="cs-CZ" dirty="0"/>
              <a:t>Rozdělení zisku</a:t>
            </a:r>
          </a:p>
          <a:p>
            <a:pPr lvl="1"/>
            <a:r>
              <a:rPr lang="cs-CZ" dirty="0"/>
              <a:t>Každá RRB přistupuje k rozdělení zisku odlišně</a:t>
            </a:r>
          </a:p>
          <a:p>
            <a:pPr lvl="1"/>
            <a:r>
              <a:rPr lang="cs-CZ" dirty="0"/>
              <a:t>Základní úkol spočívá v určení podílu rezerv, zvýšení úvěrové aktivity, poskytování grantů či rozhodnutí o snížení úrokových sazeb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7855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Evropská banka pro obnovu a rozvoj (EBRD)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0000" y="915566"/>
            <a:ext cx="7218344" cy="3759339"/>
          </a:xfrm>
        </p:spPr>
        <p:txBody>
          <a:bodyPr/>
          <a:lstStyle/>
          <a:p>
            <a:r>
              <a:rPr lang="cs-CZ" dirty="0"/>
              <a:t>Založena v roce 1990 (činnost od dubna 1991)</a:t>
            </a:r>
          </a:p>
          <a:p>
            <a:pPr lvl="1"/>
            <a:r>
              <a:rPr lang="cs-CZ" dirty="0"/>
              <a:t>Cíl: přispět k rychlejší transformaci ekonomik bývalých komunistických zemí střední a východní Evropy a k rychlejšímu postupu směrem k moderní tržní ekonomice </a:t>
            </a:r>
          </a:p>
          <a:p>
            <a:r>
              <a:rPr lang="cs-CZ" dirty="0"/>
              <a:t>Rostoucí členská základna</a:t>
            </a:r>
          </a:p>
          <a:p>
            <a:pPr lvl="1"/>
            <a:r>
              <a:rPr lang="cs-CZ" dirty="0"/>
              <a:t>38 zakládajících zemí</a:t>
            </a:r>
          </a:p>
          <a:p>
            <a:pPr lvl="1"/>
            <a:r>
              <a:rPr lang="cs-CZ" dirty="0"/>
              <a:t>V současnosti </a:t>
            </a:r>
            <a:r>
              <a:rPr lang="cs-CZ" dirty="0" smtClean="0"/>
              <a:t>69 </a:t>
            </a:r>
            <a:r>
              <a:rPr lang="cs-CZ" dirty="0"/>
              <a:t>členů (</a:t>
            </a:r>
            <a:r>
              <a:rPr lang="cs-CZ" dirty="0" smtClean="0"/>
              <a:t>67 </a:t>
            </a:r>
            <a:r>
              <a:rPr lang="cs-CZ" dirty="0"/>
              <a:t>zemí + EIB + ES)</a:t>
            </a:r>
          </a:p>
          <a:p>
            <a:r>
              <a:rPr lang="cs-CZ" dirty="0"/>
              <a:t>Menší regionální charakter banky</a:t>
            </a:r>
          </a:p>
          <a:p>
            <a:pPr lvl="1"/>
            <a:r>
              <a:rPr lang="cs-CZ" dirty="0"/>
              <a:t>Největší akcionář USA (10 %)</a:t>
            </a:r>
          </a:p>
          <a:p>
            <a:pPr lvl="1"/>
            <a:r>
              <a:rPr lang="cs-CZ" dirty="0"/>
              <a:t>Francie, Německo, Itálie, Japonsko a Velká Británie (8,5 %)</a:t>
            </a:r>
          </a:p>
          <a:p>
            <a:pPr lvl="1"/>
            <a:r>
              <a:rPr lang="cs-CZ" dirty="0"/>
              <a:t>Česko (0,85 %)</a:t>
            </a:r>
          </a:p>
          <a:p>
            <a:r>
              <a:rPr lang="cs-CZ" dirty="0"/>
              <a:t>Sídlo v Londýně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301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EBRD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Rada guvernérů</a:t>
            </a:r>
          </a:p>
          <a:p>
            <a:pPr lvl="1"/>
            <a:r>
              <a:rPr lang="cs-CZ" dirty="0"/>
              <a:t>Česko zastoupeno ministrem financí</a:t>
            </a:r>
          </a:p>
          <a:p>
            <a:r>
              <a:rPr lang="cs-CZ" dirty="0"/>
              <a:t>Rada výkonných ředitelů (23 členů)</a:t>
            </a:r>
          </a:p>
          <a:p>
            <a:pPr lvl="1"/>
            <a:r>
              <a:rPr lang="cs-CZ" dirty="0"/>
              <a:t>11 ředitelů ze zemí EU15, EIB a ES a každá ze skupin (země střední a východní Evropy, ostatní evropské země a mimoevropské země) zastoupena 4 řediteli</a:t>
            </a:r>
          </a:p>
          <a:p>
            <a:r>
              <a:rPr lang="cs-CZ" dirty="0"/>
              <a:t>Prezident </a:t>
            </a:r>
            <a:r>
              <a:rPr lang="cs-CZ" dirty="0"/>
              <a:t>(</a:t>
            </a:r>
            <a:r>
              <a:rPr lang="cs-CZ" dirty="0" err="1"/>
              <a:t>Odile</a:t>
            </a:r>
            <a:r>
              <a:rPr lang="cs-CZ" dirty="0"/>
              <a:t> </a:t>
            </a:r>
            <a:r>
              <a:rPr lang="cs-CZ" dirty="0" err="1"/>
              <a:t>Renaud</a:t>
            </a:r>
            <a:r>
              <a:rPr lang="cs-CZ" dirty="0"/>
              <a:t>-Basso)</a:t>
            </a:r>
            <a:endParaRPr lang="cs-CZ" dirty="0"/>
          </a:p>
          <a:p>
            <a:pPr lvl="1"/>
            <a:r>
              <a:rPr lang="cs-CZ" dirty="0" smtClean="0"/>
              <a:t>Volen </a:t>
            </a:r>
            <a:r>
              <a:rPr lang="cs-CZ" dirty="0"/>
              <a:t>Radou guvernérů na 4-leté funkční období</a:t>
            </a:r>
          </a:p>
          <a:p>
            <a:pPr lvl="1"/>
            <a:r>
              <a:rPr lang="cs-CZ" dirty="0"/>
              <a:t>Obyvatel některé z evropských členských států</a:t>
            </a:r>
          </a:p>
          <a:p>
            <a:r>
              <a:rPr lang="cs-CZ" dirty="0"/>
              <a:t>Pobočky v mnoha zemích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242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zdroje EBRD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Vlastní zdroje</a:t>
            </a:r>
          </a:p>
          <a:p>
            <a:pPr lvl="1"/>
            <a:r>
              <a:rPr lang="cs-CZ" dirty="0"/>
              <a:t>Základní kapitál </a:t>
            </a:r>
            <a:r>
              <a:rPr lang="cs-CZ" dirty="0" smtClean="0"/>
              <a:t>(30 </a:t>
            </a:r>
            <a:r>
              <a:rPr lang="cs-CZ" dirty="0"/>
              <a:t>mld. EUR, 6 mld. splaceno, není využíván k přímému financování úvěrových aktivit)</a:t>
            </a:r>
          </a:p>
          <a:p>
            <a:r>
              <a:rPr lang="cs-CZ" dirty="0"/>
              <a:t>Cizí zdroje</a:t>
            </a:r>
          </a:p>
          <a:p>
            <a:pPr lvl="1"/>
            <a:r>
              <a:rPr lang="cs-CZ" dirty="0"/>
              <a:t>Většina zdrojů banky</a:t>
            </a:r>
          </a:p>
          <a:p>
            <a:pPr lvl="1"/>
            <a:r>
              <a:rPr lang="cs-CZ" dirty="0"/>
              <a:t>Zejména emise obligací s ratingem AAA na kapitálových trzích</a:t>
            </a:r>
          </a:p>
          <a:p>
            <a:pPr lvl="2"/>
            <a:r>
              <a:rPr lang="cs-CZ" dirty="0"/>
              <a:t>Celkem emitováno za </a:t>
            </a:r>
            <a:r>
              <a:rPr lang="cs-CZ" dirty="0" smtClean="0"/>
              <a:t>78 </a:t>
            </a:r>
            <a:r>
              <a:rPr lang="cs-CZ" dirty="0"/>
              <a:t>mld. EUR v </a:t>
            </a:r>
            <a:r>
              <a:rPr lang="cs-CZ" dirty="0" smtClean="0"/>
              <a:t>40 </a:t>
            </a:r>
            <a:r>
              <a:rPr lang="cs-CZ" dirty="0"/>
              <a:t>měnách, </a:t>
            </a:r>
            <a:r>
              <a:rPr lang="cs-CZ" dirty="0" smtClean="0"/>
              <a:t>26,4 </a:t>
            </a:r>
            <a:r>
              <a:rPr lang="cs-CZ" dirty="0"/>
              <a:t>mld. je nesplaceno</a:t>
            </a:r>
          </a:p>
          <a:p>
            <a:pPr lvl="2"/>
            <a:r>
              <a:rPr lang="cs-CZ" dirty="0"/>
              <a:t>Průměrná splatnost </a:t>
            </a:r>
            <a:r>
              <a:rPr lang="cs-CZ" dirty="0" smtClean="0"/>
              <a:t>6,7</a:t>
            </a:r>
            <a:r>
              <a:rPr lang="cs-CZ" dirty="0" smtClean="0"/>
              <a:t> </a:t>
            </a:r>
            <a:r>
              <a:rPr lang="cs-CZ" dirty="0"/>
              <a:t>let, u nesplaceného dluhu aktuálně </a:t>
            </a:r>
            <a:r>
              <a:rPr lang="cs-CZ" dirty="0" smtClean="0"/>
              <a:t>2,8 </a:t>
            </a:r>
            <a:r>
              <a:rPr lang="cs-CZ" dirty="0"/>
              <a:t>roků</a:t>
            </a:r>
          </a:p>
          <a:p>
            <a:r>
              <a:rPr lang="cs-CZ" dirty="0" smtClean="0"/>
              <a:t>Spolufinancování</a:t>
            </a:r>
            <a:endParaRPr lang="cs-CZ" dirty="0"/>
          </a:p>
          <a:p>
            <a:pPr lvl="1"/>
            <a:r>
              <a:rPr lang="cs-CZ" dirty="0"/>
              <a:t>U projektů v soukromém sektoru angažovanost EBRD max. 35%</a:t>
            </a:r>
          </a:p>
          <a:p>
            <a:pPr lvl="1"/>
            <a:r>
              <a:rPr lang="cs-CZ" dirty="0"/>
              <a:t>Spolupráce zejména s komerčními bankami, vládními agenturami, rozvojovými institucemi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7699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Úvěrové operace EBRD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Úvěry pouze členským zemím z regionu</a:t>
            </a:r>
          </a:p>
          <a:p>
            <a:pPr lvl="1"/>
            <a:r>
              <a:rPr lang="cs-CZ" dirty="0"/>
              <a:t>Do veřejného sektoru a odvětví se státním zájmem max. 40 % aktivit (celkově i v jednotlivých zemích)</a:t>
            </a:r>
          </a:p>
          <a:p>
            <a:r>
              <a:rPr lang="cs-CZ" dirty="0"/>
              <a:t>Za dobu existence </a:t>
            </a:r>
            <a:r>
              <a:rPr lang="cs-CZ" dirty="0" smtClean="0"/>
              <a:t>5700</a:t>
            </a:r>
            <a:r>
              <a:rPr lang="cs-CZ" dirty="0" smtClean="0"/>
              <a:t> </a:t>
            </a:r>
            <a:r>
              <a:rPr lang="cs-CZ" dirty="0"/>
              <a:t>projektů v objemu </a:t>
            </a:r>
            <a:r>
              <a:rPr lang="cs-CZ" dirty="0" smtClean="0"/>
              <a:t>145</a:t>
            </a:r>
            <a:r>
              <a:rPr lang="cs-CZ" dirty="0" smtClean="0"/>
              <a:t> </a:t>
            </a:r>
            <a:r>
              <a:rPr lang="cs-CZ" dirty="0"/>
              <a:t>mld. </a:t>
            </a:r>
            <a:r>
              <a:rPr lang="cs-CZ" dirty="0" smtClean="0"/>
              <a:t>EUR</a:t>
            </a:r>
            <a:endParaRPr lang="cs-CZ" dirty="0"/>
          </a:p>
          <a:p>
            <a:pPr lvl="2"/>
            <a:r>
              <a:rPr lang="cs-CZ" dirty="0"/>
              <a:t>V roce 2019 přesahovali investice EBRD 10 mld. EUR. EBRD financovala bezprecedentní počet 452 projektů </a:t>
            </a:r>
            <a:r>
              <a:rPr lang="cs-CZ" dirty="0" smtClean="0"/>
              <a:t>Zaměření </a:t>
            </a:r>
            <a:r>
              <a:rPr lang="cs-CZ" dirty="0"/>
              <a:t>úvěrů</a:t>
            </a:r>
          </a:p>
          <a:p>
            <a:pPr lvl="1"/>
            <a:r>
              <a:rPr lang="cs-CZ" dirty="0"/>
              <a:t>Podporu produktivního soukromého sektoru (hlavně MSP)</a:t>
            </a:r>
          </a:p>
          <a:p>
            <a:pPr lvl="1"/>
            <a:r>
              <a:rPr lang="cs-CZ" dirty="0"/>
              <a:t>Reforma finančního sektoru (rozvoj kapitálových trhů a privatizace bank)</a:t>
            </a:r>
          </a:p>
          <a:p>
            <a:pPr lvl="1"/>
            <a:r>
              <a:rPr lang="cs-CZ" dirty="0"/>
              <a:t>Zlepšení infrastruktury</a:t>
            </a:r>
          </a:p>
          <a:p>
            <a:pPr lvl="1"/>
            <a:r>
              <a:rPr lang="cs-CZ" dirty="0"/>
              <a:t>Zlepšení ochrany životního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1176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Úvěrové operace EBRD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Podmínky úvěrů</a:t>
            </a:r>
          </a:p>
          <a:p>
            <a:pPr lvl="1"/>
            <a:r>
              <a:rPr lang="cs-CZ" dirty="0"/>
              <a:t>Minimální výše angažovanosti EBRD je 5 mil. EUR</a:t>
            </a:r>
          </a:p>
          <a:p>
            <a:pPr lvl="1"/>
            <a:r>
              <a:rPr lang="cs-CZ" dirty="0"/>
              <a:t>Úvěry na komerčních principech</a:t>
            </a:r>
          </a:p>
          <a:p>
            <a:pPr lvl="1"/>
            <a:r>
              <a:rPr lang="cs-CZ" dirty="0"/>
              <a:t>Půjčky ve veřejném sektoru</a:t>
            </a:r>
          </a:p>
          <a:p>
            <a:pPr lvl="2"/>
            <a:r>
              <a:rPr lang="cs-CZ" dirty="0"/>
              <a:t>Splatnost 5-15 let, odklad 3-5 let, úroková sazba variabilní (základní + přirážka)</a:t>
            </a:r>
          </a:p>
          <a:p>
            <a:pPr lvl="1"/>
            <a:r>
              <a:rPr lang="cs-CZ" dirty="0"/>
              <a:t>Soukromý sektor </a:t>
            </a:r>
          </a:p>
          <a:p>
            <a:pPr lvl="2"/>
            <a:r>
              <a:rPr lang="cs-CZ" dirty="0"/>
              <a:t>Splatnost 5-10 let, bez odkladu, stejný princip úrokové </a:t>
            </a:r>
            <a:r>
              <a:rPr lang="cs-CZ" dirty="0" smtClean="0"/>
              <a:t>sazby</a:t>
            </a:r>
          </a:p>
          <a:p>
            <a:pPr lvl="2"/>
            <a:endParaRPr lang="cs-CZ" dirty="0"/>
          </a:p>
          <a:p>
            <a:r>
              <a:rPr lang="cs-CZ" dirty="0"/>
              <a:t>Typy úvěrů</a:t>
            </a:r>
          </a:p>
          <a:p>
            <a:pPr lvl="1"/>
            <a:r>
              <a:rPr lang="cs-CZ" dirty="0"/>
              <a:t>Standardní půjčky</a:t>
            </a:r>
          </a:p>
          <a:p>
            <a:pPr lvl="1"/>
            <a:r>
              <a:rPr lang="cs-CZ" dirty="0"/>
              <a:t>Projekty malým a středním firmám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5823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 EBRD investuje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5" y="843558"/>
            <a:ext cx="630541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regionálních rozvojových bank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Osamostatnění mnoha bývalých kolonií a vznik nových rozvojových států</a:t>
            </a:r>
          </a:p>
          <a:p>
            <a:r>
              <a:rPr lang="cs-CZ" dirty="0"/>
              <a:t>Integrační tendence</a:t>
            </a:r>
          </a:p>
          <a:p>
            <a:r>
              <a:rPr lang="cs-CZ" dirty="0"/>
              <a:t>Ekonomická a sociální spolupráce mezi rozvojovými zeměmi</a:t>
            </a:r>
          </a:p>
          <a:p>
            <a:r>
              <a:rPr lang="cs-CZ" dirty="0"/>
              <a:t>Vznik tří bank v 50. a 60. letech 20.století</a:t>
            </a:r>
          </a:p>
          <a:p>
            <a:endParaRPr lang="cs-CZ" dirty="0"/>
          </a:p>
          <a:p>
            <a:r>
              <a:rPr lang="cs-CZ" dirty="0"/>
              <a:t>Pád komunismu ve střední a východní Evropě a rozpad Sovětského svazu a Jugoslávie</a:t>
            </a:r>
          </a:p>
          <a:p>
            <a:r>
              <a:rPr lang="cs-CZ" dirty="0"/>
              <a:t>Vznik Evropské banky pro obnovu a rozvoj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161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Schválené a poskytnuté úvěry EBRD </a:t>
            </a:r>
            <a:r>
              <a:rPr lang="cs-CZ" sz="1800" dirty="0"/>
              <a:t>(</a:t>
            </a:r>
            <a:r>
              <a:rPr lang="cs-CZ" sz="1800" dirty="0" smtClean="0"/>
              <a:t>1991-2015, </a:t>
            </a:r>
            <a:r>
              <a:rPr lang="cs-CZ" sz="1800" dirty="0" err="1" smtClean="0"/>
              <a:t>mil.EUR</a:t>
            </a:r>
            <a:r>
              <a:rPr lang="cs-CZ" sz="1800" dirty="0"/>
              <a:t>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03598"/>
            <a:ext cx="4210050" cy="34575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203598"/>
            <a:ext cx="41624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59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Objem úvěrové aktivity EBRD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5873" t="24407" r="15840" b="27661"/>
          <a:stretch/>
        </p:blipFill>
        <p:spPr bwMode="auto">
          <a:xfrm>
            <a:off x="251520" y="1059582"/>
            <a:ext cx="8064895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8240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výsledky EBRD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21660" t="30876" r="22950" b="11782"/>
          <a:stretch/>
        </p:blipFill>
        <p:spPr bwMode="auto">
          <a:xfrm>
            <a:off x="467544" y="1131590"/>
            <a:ext cx="7200800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9814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projektů EBRD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vždy za aktuální rok viz. </a:t>
            </a:r>
            <a:r>
              <a:rPr lang="cs-CZ" dirty="0" err="1" smtClean="0"/>
              <a:t>Annual</a:t>
            </a:r>
            <a:r>
              <a:rPr lang="cs-CZ" dirty="0" smtClean="0"/>
              <a:t> </a:t>
            </a:r>
            <a:r>
              <a:rPr lang="cs-CZ" dirty="0" err="1" smtClean="0"/>
              <a:t>review</a:t>
            </a:r>
            <a:r>
              <a:rPr lang="cs-CZ" dirty="0"/>
              <a:t> </a:t>
            </a:r>
            <a:endParaRPr lang="cs-CZ" dirty="0" smtClean="0"/>
          </a:p>
          <a:p>
            <a:pPr marL="457188" lvl="1" indent="0">
              <a:buNone/>
            </a:pPr>
            <a:r>
              <a:rPr lang="cs-CZ" dirty="0" smtClean="0"/>
              <a:t>https</a:t>
            </a:r>
            <a:r>
              <a:rPr lang="cs-CZ" dirty="0"/>
              <a:t>://</a:t>
            </a:r>
            <a:r>
              <a:rPr lang="cs-CZ" dirty="0" smtClean="0"/>
              <a:t>2019.ar-ebrd.com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83347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EBRD v </a:t>
            </a:r>
            <a:r>
              <a:rPr lang="cs-CZ" dirty="0" smtClean="0"/>
              <a:t>Česku </a:t>
            </a:r>
            <a:r>
              <a:rPr lang="cs-CZ" sz="1800" dirty="0" smtClean="0"/>
              <a:t>(2004-2006</a:t>
            </a:r>
            <a:r>
              <a:rPr lang="cs-CZ" sz="1800" dirty="0"/>
              <a:t>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012" y="802916"/>
            <a:ext cx="3751976" cy="392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72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EBRD a Česko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0000" y="703192"/>
            <a:ext cx="7218344" cy="4028797"/>
          </a:xfrm>
        </p:spPr>
        <p:txBody>
          <a:bodyPr/>
          <a:lstStyle/>
          <a:p>
            <a:r>
              <a:rPr lang="cs-CZ" dirty="0"/>
              <a:t>Říjen 2007 dokončen proces graduace</a:t>
            </a:r>
          </a:p>
          <a:p>
            <a:r>
              <a:rPr lang="cs-CZ" dirty="0"/>
              <a:t>Česko již nemá právo čerpat pomoc od EBRD</a:t>
            </a:r>
          </a:p>
          <a:p>
            <a:r>
              <a:rPr lang="cs-CZ" dirty="0"/>
              <a:t>Zahájené projekty budou nadále pokračovat</a:t>
            </a:r>
          </a:p>
          <a:p>
            <a:r>
              <a:rPr lang="cs-CZ" dirty="0"/>
              <a:t>Česko jako dárce ve Western </a:t>
            </a:r>
            <a:r>
              <a:rPr lang="cs-CZ" dirty="0" err="1"/>
              <a:t>Balkans</a:t>
            </a:r>
            <a:r>
              <a:rPr lang="cs-CZ" dirty="0"/>
              <a:t> </a:t>
            </a:r>
            <a:r>
              <a:rPr lang="cs-CZ" dirty="0" err="1"/>
              <a:t>Fund</a:t>
            </a:r>
            <a:r>
              <a:rPr lang="cs-CZ" dirty="0"/>
              <a:t> od r. 2006 přispělo 4 mil. EUR</a:t>
            </a:r>
          </a:p>
          <a:p>
            <a:r>
              <a:rPr lang="cs-CZ" dirty="0"/>
              <a:t>V roce 2007 založen Czech </a:t>
            </a:r>
            <a:r>
              <a:rPr lang="cs-CZ" dirty="0" err="1"/>
              <a:t>Official</a:t>
            </a:r>
            <a:r>
              <a:rPr lang="cs-CZ" dirty="0"/>
              <a:t> Development </a:t>
            </a:r>
            <a:r>
              <a:rPr lang="cs-CZ" dirty="0" err="1"/>
              <a:t>Assistance</a:t>
            </a:r>
            <a:r>
              <a:rPr lang="cs-CZ" dirty="0"/>
              <a:t> (ODA) </a:t>
            </a:r>
            <a:r>
              <a:rPr lang="cs-CZ" dirty="0" err="1"/>
              <a:t>Technical</a:t>
            </a:r>
            <a:r>
              <a:rPr lang="cs-CZ" dirty="0"/>
              <a:t> </a:t>
            </a:r>
            <a:r>
              <a:rPr lang="cs-CZ" dirty="0" err="1"/>
              <a:t>Cooperation</a:t>
            </a:r>
            <a:r>
              <a:rPr lang="cs-CZ" dirty="0"/>
              <a:t> (TC) </a:t>
            </a:r>
            <a:r>
              <a:rPr lang="cs-CZ" dirty="0" err="1"/>
              <a:t>Fund</a:t>
            </a:r>
            <a:r>
              <a:rPr lang="cs-CZ" dirty="0"/>
              <a:t>. Česko přispělo v letech 2010-11 9,5 mil. EUR</a:t>
            </a:r>
          </a:p>
          <a:p>
            <a:r>
              <a:rPr lang="cs-CZ" dirty="0"/>
              <a:t>Spolupráce s 13 českými bankami v rámci Trade </a:t>
            </a:r>
            <a:r>
              <a:rPr lang="cs-CZ" dirty="0" err="1"/>
              <a:t>Facilitation</a:t>
            </a:r>
            <a:r>
              <a:rPr lang="cs-CZ" dirty="0"/>
              <a:t> </a:t>
            </a:r>
            <a:r>
              <a:rPr lang="cs-CZ" dirty="0" err="1"/>
              <a:t>Programme</a:t>
            </a:r>
            <a:r>
              <a:rPr lang="cs-CZ" dirty="0"/>
              <a:t> (v Česku zatím podpora 77 obchodů za 32 mil. EUR)</a:t>
            </a:r>
          </a:p>
          <a:p>
            <a:r>
              <a:rPr lang="cs-CZ" dirty="0"/>
              <a:t>V roce 2018 čeští konzultanti získali 28 poradenských kontraktů v hodnotě 1,9 mil. EUR, a to v oblasti energetiky, komunální infrastruktury, dopravy a finančních institucí.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451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Meziamerická rozvojová banka (IADB)</a:t>
            </a:r>
            <a:br>
              <a:rPr lang="cs-CZ" dirty="0"/>
            </a:b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Založena v prosinci 1959</a:t>
            </a:r>
          </a:p>
          <a:p>
            <a:pPr lvl="1"/>
            <a:r>
              <a:rPr lang="cs-CZ" dirty="0"/>
              <a:t>Cíl: podpořit a urychlit ekonomický a sociální rozvoj v latinské Americe a Karibiku</a:t>
            </a:r>
          </a:p>
          <a:p>
            <a:r>
              <a:rPr lang="cs-CZ" dirty="0"/>
              <a:t>Rostoucí členská základna</a:t>
            </a:r>
          </a:p>
          <a:p>
            <a:pPr lvl="1"/>
            <a:r>
              <a:rPr lang="cs-CZ" dirty="0"/>
              <a:t>20 zakládajících zemí (19 regionálních + USA)</a:t>
            </a:r>
          </a:p>
          <a:p>
            <a:pPr lvl="1"/>
            <a:r>
              <a:rPr lang="cs-CZ" dirty="0"/>
              <a:t>V současnosti 48 členů (26 regionálních + 22 neregionálních)</a:t>
            </a:r>
          </a:p>
          <a:p>
            <a:r>
              <a:rPr lang="cs-CZ" dirty="0"/>
              <a:t>Zachování regionálního charakteru banky</a:t>
            </a:r>
          </a:p>
          <a:p>
            <a:pPr lvl="1"/>
            <a:r>
              <a:rPr lang="cs-CZ" dirty="0"/>
              <a:t>Země z latinské Ameriky a Karibiku drží zhruba 50 % kapitálu</a:t>
            </a:r>
          </a:p>
          <a:p>
            <a:pPr lvl="1"/>
            <a:r>
              <a:rPr lang="cs-CZ" dirty="0"/>
              <a:t>USA 30 %, Japonsko 5 %, Kanada 4 %, ostatní 11 %</a:t>
            </a:r>
          </a:p>
          <a:p>
            <a:r>
              <a:rPr lang="cs-CZ" dirty="0"/>
              <a:t>Sídlo ve Washingtonu D.C.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6418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IADB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0000" y="703192"/>
            <a:ext cx="7218344" cy="4028797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Rada </a:t>
            </a:r>
            <a:r>
              <a:rPr lang="cs-CZ" dirty="0"/>
              <a:t>guvernérů</a:t>
            </a:r>
          </a:p>
          <a:p>
            <a:r>
              <a:rPr lang="cs-CZ" dirty="0"/>
              <a:t>Rada výkonných ředitelů (14 členů)</a:t>
            </a:r>
          </a:p>
          <a:p>
            <a:pPr lvl="1"/>
            <a:r>
              <a:rPr lang="cs-CZ" dirty="0"/>
              <a:t>USA a Kanada mají své výkonné ředitele</a:t>
            </a:r>
          </a:p>
          <a:p>
            <a:r>
              <a:rPr lang="cs-CZ" dirty="0"/>
              <a:t>prezident </a:t>
            </a:r>
            <a:r>
              <a:rPr lang="cs-CZ" dirty="0" smtClean="0"/>
              <a:t>(</a:t>
            </a:r>
            <a:r>
              <a:rPr lang="cs-CZ" dirty="0" err="1"/>
              <a:t>Mauricio</a:t>
            </a:r>
            <a:r>
              <a:rPr lang="cs-CZ" dirty="0"/>
              <a:t> </a:t>
            </a:r>
            <a:r>
              <a:rPr lang="cs-CZ" dirty="0" err="1"/>
              <a:t>Claver-Carone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volen Radou guvernérů na 5-leté funkční období</a:t>
            </a:r>
          </a:p>
          <a:p>
            <a:pPr lvl="1"/>
            <a:r>
              <a:rPr lang="cs-CZ" dirty="0"/>
              <a:t>tradičně občan latinskoamerické země</a:t>
            </a:r>
          </a:p>
          <a:p>
            <a:pPr lvl="2"/>
            <a:r>
              <a:rPr lang="cs-CZ" dirty="0"/>
              <a:t>viceprezident tradičně občan USA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102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IADB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0000" y="703192"/>
            <a:ext cx="7218344" cy="4028797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organizace skupiny IADB</a:t>
            </a:r>
          </a:p>
          <a:p>
            <a:pPr lvl="1"/>
            <a:r>
              <a:rPr lang="cs-CZ" dirty="0"/>
              <a:t>Meziamerická investiční korporace (IAIC = IDB </a:t>
            </a:r>
            <a:r>
              <a:rPr lang="cs-CZ" dirty="0" err="1"/>
              <a:t>invest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založena 1986,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Meziamerická investiční korporace funguje od roku 2017 jako IDB Invest,</a:t>
            </a:r>
            <a:r>
              <a:rPr lang="cs-CZ" dirty="0"/>
              <a:t>  podpora zakládání a modernizaci malých a středních firem</a:t>
            </a:r>
          </a:p>
          <a:p>
            <a:pPr lvl="1"/>
            <a:r>
              <a:rPr lang="cs-CZ" dirty="0"/>
              <a:t>Multilaterální investiční fond (MIF = IDB </a:t>
            </a:r>
            <a:r>
              <a:rPr lang="cs-CZ" dirty="0" err="1"/>
              <a:t>Lab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založen 1993, poskytování grantů na rozvoj soukromého sektoru,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V roce 2018 se MIF ve skutečnosti stává IDB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Lab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, teda inovační laboratoří skupiny IADB Group. Hlavním cílem IDB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Lab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je podporovat inovace s přesvědčením, že jsou silným nástrojem, který může výrazným způsobem pozitivně ovlivnit ekonomický vývoj v zemích latinské Ameriky a Karibiku.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787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zdroje IADB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0000" y="703192"/>
            <a:ext cx="7218344" cy="4028797"/>
          </a:xfrm>
        </p:spPr>
        <p:txBody>
          <a:bodyPr/>
          <a:lstStyle/>
          <a:p>
            <a:r>
              <a:rPr lang="cs-CZ" dirty="0"/>
              <a:t>vlastní zdroje</a:t>
            </a:r>
          </a:p>
          <a:p>
            <a:pPr lvl="1"/>
            <a:r>
              <a:rPr lang="cs-CZ" dirty="0"/>
              <a:t>základní kapitál </a:t>
            </a:r>
            <a:r>
              <a:rPr lang="cs-CZ" dirty="0" smtClean="0"/>
              <a:t>176,8</a:t>
            </a:r>
            <a:r>
              <a:rPr lang="cs-CZ" dirty="0" smtClean="0"/>
              <a:t> </a:t>
            </a:r>
            <a:r>
              <a:rPr lang="cs-CZ" dirty="0"/>
              <a:t>mld. USD (splaceno </a:t>
            </a:r>
            <a:r>
              <a:rPr lang="cs-CZ" dirty="0" smtClean="0"/>
              <a:t>3,4</a:t>
            </a:r>
            <a:r>
              <a:rPr lang="cs-CZ" dirty="0" smtClean="0"/>
              <a:t> </a:t>
            </a:r>
            <a:r>
              <a:rPr lang="cs-CZ" dirty="0"/>
              <a:t>%)</a:t>
            </a:r>
          </a:p>
          <a:p>
            <a:pPr lvl="1"/>
            <a:r>
              <a:rPr lang="cs-CZ" dirty="0"/>
              <a:t>Fond pro speciální operace 10 mld. USD (dárcovské příspěvky členských zemí</a:t>
            </a:r>
            <a:r>
              <a:rPr lang="cs-CZ" dirty="0" smtClean="0"/>
              <a:t>) </a:t>
            </a:r>
            <a:r>
              <a:rPr lang="cs-CZ" dirty="0"/>
              <a:t>Rada guvernérů jednomyslně schválila převod aktiv a pasiv tohoto fondu na zdroje základního kapitálu a to s účinnosti od 1/1/2017. </a:t>
            </a:r>
            <a:endParaRPr lang="cs-CZ" dirty="0"/>
          </a:p>
          <a:p>
            <a:r>
              <a:rPr lang="cs-CZ" dirty="0"/>
              <a:t>cizí zdroje</a:t>
            </a:r>
          </a:p>
          <a:p>
            <a:pPr lvl="1"/>
            <a:r>
              <a:rPr lang="cs-CZ" dirty="0"/>
              <a:t>většina zdrojů banky (80 % operací financováno z cizích zdrojů)</a:t>
            </a:r>
          </a:p>
          <a:p>
            <a:pPr lvl="1"/>
            <a:r>
              <a:rPr lang="cs-CZ" dirty="0"/>
              <a:t>zejména emise obligací na kapitálových trzích</a:t>
            </a:r>
          </a:p>
          <a:p>
            <a:pPr lvl="2"/>
            <a:r>
              <a:rPr lang="cs-CZ" dirty="0"/>
              <a:t>roční emise 6-9 mld. USD</a:t>
            </a:r>
          </a:p>
          <a:p>
            <a:r>
              <a:rPr lang="cs-CZ" dirty="0"/>
              <a:t>svěřenecké fondy a spolufinancování</a:t>
            </a:r>
          </a:p>
          <a:p>
            <a:pPr lvl="1"/>
            <a:r>
              <a:rPr lang="cs-CZ" dirty="0" smtClean="0"/>
              <a:t>Svěřenecké fondy na </a:t>
            </a:r>
            <a:r>
              <a:rPr lang="cs-CZ" dirty="0"/>
              <a:t>základě multilaterálních smluv</a:t>
            </a:r>
          </a:p>
          <a:p>
            <a:pPr lvl="1"/>
            <a:r>
              <a:rPr lang="cs-CZ" dirty="0"/>
              <a:t>spolufinancování především se Světovou bankou, Japonskem a evropskými zeměmi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935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Regionální rozvojové banky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Meziamerická rozvojová banka (Inter-American Development Bank)</a:t>
            </a:r>
          </a:p>
          <a:p>
            <a:pPr lvl="1"/>
            <a:r>
              <a:rPr lang="cs-CZ" dirty="0"/>
              <a:t>Multilaterální investiční fond (</a:t>
            </a:r>
            <a:r>
              <a:rPr lang="cs-CZ" dirty="0" err="1"/>
              <a:t>Multilateral</a:t>
            </a:r>
            <a:r>
              <a:rPr lang="cs-CZ" dirty="0"/>
              <a:t> </a:t>
            </a:r>
            <a:r>
              <a:rPr lang="cs-CZ" dirty="0" err="1"/>
              <a:t>Investment</a:t>
            </a:r>
            <a:r>
              <a:rPr lang="cs-CZ" dirty="0"/>
              <a:t> </a:t>
            </a:r>
            <a:r>
              <a:rPr lang="cs-CZ" dirty="0" err="1"/>
              <a:t>Fund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Meziamerická investiční korporace (Inter-American </a:t>
            </a:r>
            <a:r>
              <a:rPr lang="cs-CZ" dirty="0" err="1"/>
              <a:t>Investment</a:t>
            </a:r>
            <a:r>
              <a:rPr lang="cs-CZ" dirty="0"/>
              <a:t> </a:t>
            </a:r>
            <a:r>
              <a:rPr lang="cs-CZ" dirty="0" err="1"/>
              <a:t>Corporation</a:t>
            </a:r>
            <a:r>
              <a:rPr lang="cs-CZ" dirty="0"/>
              <a:t>)</a:t>
            </a:r>
          </a:p>
          <a:p>
            <a:r>
              <a:rPr lang="cs-CZ" dirty="0"/>
              <a:t>Africká rozvojová banka (</a:t>
            </a:r>
            <a:r>
              <a:rPr lang="cs-CZ" dirty="0" err="1"/>
              <a:t>African</a:t>
            </a:r>
            <a:r>
              <a:rPr lang="cs-CZ" dirty="0"/>
              <a:t> Development Bank)</a:t>
            </a:r>
          </a:p>
          <a:p>
            <a:pPr lvl="1"/>
            <a:r>
              <a:rPr lang="cs-CZ" dirty="0"/>
              <a:t>Africký rozvojový fond (</a:t>
            </a:r>
            <a:r>
              <a:rPr lang="cs-CZ" dirty="0" err="1"/>
              <a:t>African</a:t>
            </a:r>
            <a:r>
              <a:rPr lang="cs-CZ" dirty="0"/>
              <a:t> Development </a:t>
            </a:r>
            <a:r>
              <a:rPr lang="cs-CZ" dirty="0" err="1"/>
              <a:t>Fund</a:t>
            </a:r>
            <a:r>
              <a:rPr lang="cs-CZ" dirty="0"/>
              <a:t>)</a:t>
            </a:r>
          </a:p>
          <a:p>
            <a:r>
              <a:rPr lang="cs-CZ" dirty="0"/>
              <a:t>Asijská rozvojová banka (</a:t>
            </a:r>
            <a:r>
              <a:rPr lang="cs-CZ" dirty="0" err="1"/>
              <a:t>Asian</a:t>
            </a:r>
            <a:r>
              <a:rPr lang="cs-CZ" dirty="0"/>
              <a:t> Development Bank)</a:t>
            </a:r>
          </a:p>
          <a:p>
            <a:pPr lvl="1"/>
            <a:r>
              <a:rPr lang="cs-CZ" dirty="0"/>
              <a:t>Asijský rozvojový fond (</a:t>
            </a:r>
            <a:r>
              <a:rPr lang="cs-CZ" dirty="0" err="1"/>
              <a:t>Asian</a:t>
            </a:r>
            <a:r>
              <a:rPr lang="cs-CZ" dirty="0"/>
              <a:t> Development </a:t>
            </a:r>
            <a:r>
              <a:rPr lang="cs-CZ" dirty="0" err="1"/>
              <a:t>Fund</a:t>
            </a:r>
            <a:r>
              <a:rPr lang="cs-CZ" dirty="0"/>
              <a:t>)</a:t>
            </a:r>
          </a:p>
          <a:p>
            <a:r>
              <a:rPr lang="cs-CZ" dirty="0"/>
              <a:t>Evropská banka pro obnovu a rozvoj (European Bank for </a:t>
            </a:r>
            <a:r>
              <a:rPr lang="cs-CZ" dirty="0" err="1"/>
              <a:t>Reconstruction</a:t>
            </a:r>
            <a:r>
              <a:rPr lang="cs-CZ" dirty="0"/>
              <a:t> and Development)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140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zdroje IADB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304" y="783120"/>
            <a:ext cx="5989392" cy="40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9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Úvěrové operace IADB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Úvěry pouze členským zemím z regionu</a:t>
            </a:r>
          </a:p>
          <a:p>
            <a:pPr lvl="1"/>
            <a:r>
              <a:rPr lang="cs-CZ" dirty="0"/>
              <a:t>Jako příjemci vlády zemí, regionů, samospráva, občanské organizace </a:t>
            </a:r>
            <a:br>
              <a:rPr lang="cs-CZ" dirty="0"/>
            </a:br>
            <a:r>
              <a:rPr lang="cs-CZ" dirty="0"/>
              <a:t>s garancí vlády</a:t>
            </a:r>
          </a:p>
          <a:p>
            <a:pPr lvl="1"/>
            <a:r>
              <a:rPr lang="cs-CZ" dirty="0"/>
              <a:t>V soukromé sféře bez záruk max. 5 % úvěrů</a:t>
            </a:r>
          </a:p>
          <a:p>
            <a:r>
              <a:rPr lang="cs-CZ" dirty="0" smtClean="0"/>
              <a:t>Zaměření </a:t>
            </a:r>
            <a:r>
              <a:rPr lang="cs-CZ" dirty="0"/>
              <a:t>úvěrů</a:t>
            </a:r>
          </a:p>
          <a:p>
            <a:pPr lvl="1"/>
            <a:r>
              <a:rPr lang="cs-CZ" dirty="0"/>
              <a:t>V minulosti zejména sektory průmyslu a zemědělství, energetická a dopravní infrastruktura </a:t>
            </a:r>
          </a:p>
          <a:p>
            <a:pPr lvl="1"/>
            <a:r>
              <a:rPr lang="cs-CZ" dirty="0"/>
              <a:t>V 70. letech do sociální oblasti a vzdělávání </a:t>
            </a:r>
          </a:p>
          <a:p>
            <a:pPr lvl="1"/>
            <a:r>
              <a:rPr lang="cs-CZ" dirty="0"/>
              <a:t>Současné priority jsou snižování chudoby, oblast strukturálních a legislativních reforem a ochrana životního </a:t>
            </a:r>
            <a:r>
              <a:rPr lang="cs-CZ" dirty="0" smtClean="0"/>
              <a:t>prostředí</a:t>
            </a:r>
          </a:p>
          <a:p>
            <a:pPr lvl="1"/>
            <a:r>
              <a:rPr lang="cs-CZ" dirty="0" smtClean="0"/>
              <a:t>Od roku 2020 – pomoc zemím postiženým pandemií COVID - 19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8847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Úvěrové operace IADB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Podmínky úvěrů</a:t>
            </a:r>
          </a:p>
          <a:p>
            <a:pPr lvl="1"/>
            <a:r>
              <a:rPr lang="cs-CZ" dirty="0"/>
              <a:t>Závisí na zdrojích financování</a:t>
            </a:r>
          </a:p>
          <a:p>
            <a:pPr lvl="1"/>
            <a:r>
              <a:rPr lang="cs-CZ" dirty="0"/>
              <a:t>Běžné zdroje: splatnost 15-25 let, variabilní sazby</a:t>
            </a:r>
          </a:p>
          <a:p>
            <a:pPr lvl="1"/>
            <a:r>
              <a:rPr lang="cs-CZ" dirty="0"/>
              <a:t>Granty a zvýhodněné operace: podmínky sjednávány jednotlivě</a:t>
            </a:r>
          </a:p>
          <a:p>
            <a:pPr lvl="1"/>
            <a:r>
              <a:rPr lang="cs-CZ" dirty="0"/>
              <a:t>Fond pro speciální operace: sazba 2 %, splatnost 40 let, odklad 10 let</a:t>
            </a:r>
          </a:p>
          <a:p>
            <a:endParaRPr lang="cs-CZ" dirty="0"/>
          </a:p>
          <a:p>
            <a:r>
              <a:rPr lang="cs-CZ" dirty="0"/>
              <a:t>IADB nikdy nefinancuje celý projekt ze svých zdrojů</a:t>
            </a:r>
          </a:p>
          <a:p>
            <a:pPr lvl="1"/>
            <a:r>
              <a:rPr lang="cs-CZ" dirty="0"/>
              <a:t>Země rozděleny do čtyř skupin (80 %, 70 %, 60 % a 50 % nákladů</a:t>
            </a:r>
          </a:p>
        </p:txBody>
      </p:sp>
    </p:spTree>
    <p:extLst>
      <p:ext uri="{BB962C8B-B14F-4D97-AF65-F5344CB8AC3E}">
        <p14:creationId xmlns:p14="http://schemas.microsoft.com/office/powerpoint/2010/main" val="3320518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Africká rozvojová banka (</a:t>
            </a:r>
            <a:r>
              <a:rPr lang="cs-CZ" dirty="0" err="1"/>
              <a:t>AfDB</a:t>
            </a:r>
            <a:r>
              <a:rPr lang="cs-CZ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Založena v září 1964</a:t>
            </a:r>
          </a:p>
          <a:p>
            <a:pPr lvl="1"/>
            <a:r>
              <a:rPr lang="cs-CZ" dirty="0"/>
              <a:t>Cíl: podporovat ekonomický a sociální pokrok svých členských zemí </a:t>
            </a:r>
          </a:p>
          <a:p>
            <a:r>
              <a:rPr lang="cs-CZ" dirty="0"/>
              <a:t>Rostoucí členská základna</a:t>
            </a:r>
          </a:p>
          <a:p>
            <a:pPr lvl="1"/>
            <a:r>
              <a:rPr lang="cs-CZ" dirty="0"/>
              <a:t>20 zakládajících zemí (původně pouze africké země)</a:t>
            </a:r>
          </a:p>
          <a:p>
            <a:pPr lvl="1"/>
            <a:r>
              <a:rPr lang="cs-CZ" dirty="0"/>
              <a:t>Od 1982 také neregionální členové</a:t>
            </a:r>
          </a:p>
          <a:p>
            <a:pPr lvl="1"/>
            <a:r>
              <a:rPr lang="cs-CZ" dirty="0"/>
              <a:t>V současnosti </a:t>
            </a:r>
            <a:r>
              <a:rPr lang="cs-CZ" dirty="0" smtClean="0"/>
              <a:t>81</a:t>
            </a:r>
            <a:r>
              <a:rPr lang="cs-CZ" dirty="0" smtClean="0"/>
              <a:t> </a:t>
            </a:r>
            <a:r>
              <a:rPr lang="cs-CZ" dirty="0"/>
              <a:t>členů (</a:t>
            </a:r>
            <a:r>
              <a:rPr lang="cs-CZ" dirty="0" smtClean="0"/>
              <a:t>54 </a:t>
            </a:r>
            <a:r>
              <a:rPr lang="cs-CZ" dirty="0"/>
              <a:t>regionálních + </a:t>
            </a:r>
            <a:r>
              <a:rPr lang="cs-CZ" dirty="0" smtClean="0"/>
              <a:t>27 </a:t>
            </a:r>
            <a:r>
              <a:rPr lang="cs-CZ" dirty="0"/>
              <a:t>neregionálních)</a:t>
            </a:r>
          </a:p>
          <a:p>
            <a:r>
              <a:rPr lang="cs-CZ" dirty="0"/>
              <a:t>Zachování regionálního charakteru banky</a:t>
            </a:r>
          </a:p>
          <a:p>
            <a:pPr lvl="1"/>
            <a:r>
              <a:rPr lang="cs-CZ" dirty="0"/>
              <a:t>Země z Afriky drží zhruba </a:t>
            </a:r>
            <a:r>
              <a:rPr lang="cs-CZ" dirty="0" smtClean="0"/>
              <a:t>60 </a:t>
            </a:r>
            <a:r>
              <a:rPr lang="cs-CZ" dirty="0"/>
              <a:t>% kapitálu (Nigérie </a:t>
            </a:r>
            <a:r>
              <a:rPr lang="cs-CZ" dirty="0" smtClean="0"/>
              <a:t>9,54 </a:t>
            </a:r>
            <a:r>
              <a:rPr lang="cs-CZ" dirty="0"/>
              <a:t>% a Egypt </a:t>
            </a:r>
            <a:r>
              <a:rPr lang="cs-CZ" dirty="0" smtClean="0"/>
              <a:t>5,6 </a:t>
            </a:r>
            <a:r>
              <a:rPr lang="cs-CZ" dirty="0"/>
              <a:t>%)</a:t>
            </a:r>
          </a:p>
          <a:p>
            <a:pPr lvl="1"/>
            <a:r>
              <a:rPr lang="cs-CZ" dirty="0" smtClean="0"/>
              <a:t>40 </a:t>
            </a:r>
            <a:r>
              <a:rPr lang="cs-CZ" dirty="0"/>
              <a:t>% drží neregionální země (USA </a:t>
            </a:r>
            <a:r>
              <a:rPr lang="cs-CZ" dirty="0" smtClean="0"/>
              <a:t>6,4 </a:t>
            </a:r>
            <a:r>
              <a:rPr lang="cs-CZ" dirty="0"/>
              <a:t>% a Japonsko </a:t>
            </a:r>
            <a:br>
              <a:rPr lang="cs-CZ" dirty="0"/>
            </a:br>
            <a:r>
              <a:rPr lang="cs-CZ" dirty="0" smtClean="0"/>
              <a:t>5,3 </a:t>
            </a:r>
            <a:r>
              <a:rPr lang="cs-CZ" dirty="0"/>
              <a:t>%)</a:t>
            </a:r>
          </a:p>
          <a:p>
            <a:r>
              <a:rPr lang="cs-CZ" dirty="0"/>
              <a:t>Sídlo v Abidjanu (Pobřeží Slonoviny)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0473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</a:t>
            </a:r>
            <a:r>
              <a:rPr lang="cs-CZ" dirty="0" err="1"/>
              <a:t>AfDB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Rada guvernérů</a:t>
            </a:r>
          </a:p>
          <a:p>
            <a:r>
              <a:rPr lang="cs-CZ" dirty="0"/>
              <a:t>Rada výkonných ředitelů </a:t>
            </a:r>
            <a:r>
              <a:rPr lang="cs-CZ" dirty="0" smtClean="0"/>
              <a:t>(</a:t>
            </a:r>
            <a:r>
              <a:rPr lang="cs-CZ" dirty="0" smtClean="0"/>
              <a:t>20</a:t>
            </a:r>
            <a:r>
              <a:rPr lang="cs-CZ" dirty="0" smtClean="0"/>
              <a:t> </a:t>
            </a:r>
            <a:r>
              <a:rPr lang="cs-CZ" dirty="0"/>
              <a:t>členů)</a:t>
            </a:r>
          </a:p>
          <a:p>
            <a:pPr lvl="1"/>
            <a:r>
              <a:rPr lang="cs-CZ" dirty="0" smtClean="0"/>
              <a:t>13 </a:t>
            </a:r>
            <a:r>
              <a:rPr lang="cs-CZ" dirty="0"/>
              <a:t>ředitelů z regionálních a </a:t>
            </a:r>
            <a:r>
              <a:rPr lang="cs-CZ" dirty="0" smtClean="0"/>
              <a:t>7 </a:t>
            </a:r>
            <a:r>
              <a:rPr lang="cs-CZ" dirty="0"/>
              <a:t>z neregionálních zemí</a:t>
            </a:r>
          </a:p>
          <a:p>
            <a:r>
              <a:rPr lang="cs-CZ" dirty="0"/>
              <a:t>Prezident </a:t>
            </a:r>
            <a:r>
              <a:rPr lang="cs-CZ" dirty="0" smtClean="0"/>
              <a:t>(</a:t>
            </a:r>
            <a:r>
              <a:rPr lang="cs-CZ" dirty="0" err="1"/>
              <a:t>Akinwumi</a:t>
            </a:r>
            <a:r>
              <a:rPr lang="cs-CZ" dirty="0"/>
              <a:t> A. </a:t>
            </a:r>
            <a:r>
              <a:rPr lang="cs-CZ" dirty="0" err="1"/>
              <a:t>Adesina</a:t>
            </a:r>
            <a:r>
              <a:rPr lang="cs-CZ" dirty="0"/>
              <a:t> 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Volen Radou guvernérů na 5-leté funkční období</a:t>
            </a:r>
          </a:p>
          <a:p>
            <a:pPr lvl="1"/>
            <a:r>
              <a:rPr lang="cs-CZ" dirty="0"/>
              <a:t>Tradičně občan některé z regionálních zemí</a:t>
            </a:r>
          </a:p>
          <a:p>
            <a:r>
              <a:rPr lang="cs-CZ" dirty="0"/>
              <a:t>Organizace skupiny </a:t>
            </a:r>
            <a:r>
              <a:rPr lang="cs-CZ" dirty="0" err="1"/>
              <a:t>AfDB</a:t>
            </a:r>
            <a:endParaRPr lang="cs-CZ" dirty="0"/>
          </a:p>
          <a:p>
            <a:pPr lvl="1"/>
            <a:r>
              <a:rPr lang="cs-CZ" dirty="0"/>
              <a:t>Africký rozvojový fond (</a:t>
            </a:r>
            <a:r>
              <a:rPr lang="cs-CZ" dirty="0" err="1"/>
              <a:t>AfDB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Založen 1972, maximálně zvýhodněné úvěry nejchudším africkým zemím</a:t>
            </a:r>
          </a:p>
          <a:p>
            <a:pPr lvl="1"/>
            <a:r>
              <a:rPr lang="cs-CZ" dirty="0"/>
              <a:t>Nigerijský svěřenecký fond (NTF)</a:t>
            </a:r>
          </a:p>
          <a:p>
            <a:pPr lvl="2"/>
            <a:r>
              <a:rPr lang="cs-CZ" dirty="0"/>
              <a:t>Založen 1976 vládou Nigérie se záměrem asistovat snahám o rozvoj a pokrok v nejchudších členských zemích </a:t>
            </a:r>
            <a:r>
              <a:rPr lang="cs-CZ" dirty="0" err="1"/>
              <a:t>AfDB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2601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zdroje </a:t>
            </a:r>
            <a:r>
              <a:rPr lang="cs-CZ" dirty="0" err="1"/>
              <a:t>AfDB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Vlastní zdroje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Splaceno je cca 12,5 % kapitálu. Zbytek slouží jako záruka při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výpůjčkách.</a:t>
            </a:r>
            <a:endParaRPr lang="cs-CZ" dirty="0" smtClean="0"/>
          </a:p>
          <a:p>
            <a:r>
              <a:rPr lang="cs-CZ" dirty="0" smtClean="0"/>
              <a:t>Cizí zdroje</a:t>
            </a:r>
          </a:p>
          <a:p>
            <a:pPr lvl="1"/>
            <a:r>
              <a:rPr lang="cs-CZ" dirty="0" smtClean="0"/>
              <a:t>Většina </a:t>
            </a:r>
            <a:r>
              <a:rPr lang="cs-CZ" dirty="0"/>
              <a:t>zdrojů banky (80 % operací financováno z cizích zdrojů)</a:t>
            </a:r>
          </a:p>
          <a:p>
            <a:pPr lvl="1"/>
            <a:r>
              <a:rPr lang="cs-CZ" dirty="0"/>
              <a:t>Zejména emise obligací s ratingem AA+ nebo AAA na kapitálových trzích</a:t>
            </a:r>
          </a:p>
          <a:p>
            <a:pPr lvl="2"/>
            <a:r>
              <a:rPr lang="cs-CZ" dirty="0"/>
              <a:t>Roční emise 0,5 - 1 mld. USD</a:t>
            </a:r>
          </a:p>
          <a:p>
            <a:r>
              <a:rPr lang="cs-CZ" dirty="0"/>
              <a:t>Svěřenecké fondy a spolufinancování</a:t>
            </a:r>
          </a:p>
          <a:p>
            <a:pPr lvl="1"/>
            <a:r>
              <a:rPr lang="cs-CZ" dirty="0"/>
              <a:t>Několik svěřeneckých fondů na základě multilaterálních </a:t>
            </a:r>
            <a:r>
              <a:rPr lang="cs-CZ" dirty="0" smtClean="0"/>
              <a:t>smluv</a:t>
            </a:r>
          </a:p>
          <a:p>
            <a:pPr lvl="1"/>
            <a:r>
              <a:rPr lang="cs-CZ" dirty="0" smtClean="0"/>
              <a:t>Kromě </a:t>
            </a:r>
            <a:r>
              <a:rPr lang="cs-CZ" dirty="0" err="1" smtClean="0"/>
              <a:t>AfDF</a:t>
            </a:r>
            <a:r>
              <a:rPr lang="cs-CZ" dirty="0" smtClean="0"/>
              <a:t> a NTF ještě Arabský ropný fond, </a:t>
            </a:r>
            <a:r>
              <a:rPr lang="cs-CZ" dirty="0" err="1"/>
              <a:t>Special</a:t>
            </a:r>
            <a:r>
              <a:rPr lang="cs-CZ" dirty="0"/>
              <a:t> </a:t>
            </a:r>
            <a:r>
              <a:rPr lang="cs-CZ" dirty="0" err="1"/>
              <a:t>Emergency</a:t>
            </a:r>
            <a:r>
              <a:rPr lang="cs-CZ" dirty="0"/>
              <a:t> </a:t>
            </a:r>
            <a:r>
              <a:rPr lang="cs-CZ" dirty="0" err="1"/>
              <a:t>Assistence</a:t>
            </a:r>
            <a:r>
              <a:rPr lang="cs-CZ" dirty="0"/>
              <a:t> </a:t>
            </a:r>
            <a:r>
              <a:rPr lang="cs-CZ" dirty="0" err="1"/>
              <a:t>Fund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Drought</a:t>
            </a:r>
            <a:r>
              <a:rPr lang="cs-CZ" dirty="0"/>
              <a:t> and </a:t>
            </a:r>
            <a:r>
              <a:rPr lang="cs-CZ" dirty="0" err="1"/>
              <a:t>Famine</a:t>
            </a:r>
            <a:r>
              <a:rPr lang="cs-CZ" dirty="0"/>
              <a:t> in </a:t>
            </a:r>
            <a:r>
              <a:rPr lang="cs-CZ" dirty="0" err="1"/>
              <a:t>Africa</a:t>
            </a:r>
            <a:r>
              <a:rPr lang="cs-CZ" dirty="0"/>
              <a:t> a </a:t>
            </a:r>
            <a:r>
              <a:rPr lang="cs-CZ" dirty="0" err="1"/>
              <a:t>Special</a:t>
            </a:r>
            <a:r>
              <a:rPr lang="cs-CZ" dirty="0"/>
              <a:t> </a:t>
            </a:r>
            <a:r>
              <a:rPr lang="cs-CZ" dirty="0" err="1"/>
              <a:t>Relief</a:t>
            </a:r>
            <a:r>
              <a:rPr lang="cs-CZ" dirty="0"/>
              <a:t> </a:t>
            </a:r>
            <a:r>
              <a:rPr lang="cs-CZ" dirty="0" err="1"/>
              <a:t>Fund</a:t>
            </a:r>
            <a:r>
              <a:rPr lang="cs-CZ" dirty="0"/>
              <a:t>.</a:t>
            </a:r>
          </a:p>
          <a:p>
            <a:pPr marL="457188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9272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Úvěrové operace </a:t>
            </a:r>
            <a:r>
              <a:rPr lang="cs-CZ" dirty="0" err="1"/>
              <a:t>AfDB</a:t>
            </a:r>
            <a:r>
              <a:rPr lang="cs-CZ" dirty="0"/>
              <a:t>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0000" y="703192"/>
            <a:ext cx="8442480" cy="4028797"/>
          </a:xfrm>
        </p:spPr>
        <p:txBody>
          <a:bodyPr/>
          <a:lstStyle/>
          <a:p>
            <a:r>
              <a:rPr lang="cs-CZ" dirty="0"/>
              <a:t>Úvěry pouze členským zemím z regionu</a:t>
            </a:r>
          </a:p>
          <a:p>
            <a:pPr lvl="1"/>
            <a:r>
              <a:rPr lang="cs-CZ" dirty="0"/>
              <a:t>Největší podíl oficiální exekutivní orgány s celostátní působností</a:t>
            </a:r>
          </a:p>
          <a:p>
            <a:pPr lvl="1"/>
            <a:r>
              <a:rPr lang="cs-CZ" dirty="0"/>
              <a:t>Neoficiálním institucím s garancí vlády</a:t>
            </a:r>
          </a:p>
          <a:p>
            <a:r>
              <a:rPr lang="cs-CZ" dirty="0"/>
              <a:t>Skupina </a:t>
            </a:r>
            <a:r>
              <a:rPr lang="cs-CZ" dirty="0" err="1"/>
              <a:t>AfDB</a:t>
            </a:r>
            <a:r>
              <a:rPr lang="cs-CZ" dirty="0"/>
              <a:t> schválila a poskytla od počátku činnosti do konce roku 2017 5 528 operací (půjček, grantů, garancí a zdrojů ze svěřeneckých fondů) ve výší 102,2 mld. UA (UA = SDR). </a:t>
            </a:r>
          </a:p>
          <a:p>
            <a:pPr lvl="1"/>
            <a:r>
              <a:rPr lang="cs-CZ" dirty="0" smtClean="0"/>
              <a:t>UA </a:t>
            </a:r>
            <a:r>
              <a:rPr lang="cs-CZ" dirty="0"/>
              <a:t>(Unit of </a:t>
            </a:r>
            <a:r>
              <a:rPr lang="cs-CZ" dirty="0" err="1"/>
              <a:t>Account</a:t>
            </a:r>
            <a:r>
              <a:rPr lang="cs-CZ" dirty="0"/>
              <a:t>) = SDR</a:t>
            </a:r>
          </a:p>
          <a:p>
            <a:r>
              <a:rPr lang="cs-CZ" dirty="0"/>
              <a:t>Zvýhodněné úvěry a granty </a:t>
            </a:r>
            <a:endParaRPr lang="cs-CZ" dirty="0" smtClean="0"/>
          </a:p>
          <a:p>
            <a:r>
              <a:rPr lang="cs-CZ" dirty="0" smtClean="0"/>
              <a:t>Zaměření </a:t>
            </a:r>
            <a:r>
              <a:rPr lang="cs-CZ" dirty="0"/>
              <a:t>úvěrů</a:t>
            </a:r>
          </a:p>
          <a:p>
            <a:pPr lvl="1"/>
            <a:r>
              <a:rPr lang="cs-CZ" dirty="0"/>
              <a:t>Zpočátku investice jasně identifikovatelné v určitých sektorech.  </a:t>
            </a:r>
          </a:p>
          <a:p>
            <a:pPr lvl="1"/>
            <a:r>
              <a:rPr lang="cs-CZ" dirty="0"/>
              <a:t>Od 80. let větší diverzifikaci úvěrových aktivit  </a:t>
            </a:r>
          </a:p>
          <a:p>
            <a:pPr lvl="1"/>
            <a:r>
              <a:rPr lang="cs-CZ" dirty="0"/>
              <a:t>Nyní důraz na zvyšování životní úrovně Afričanů prostřednictvím projektů v zemědělství, místním rozvoji, zásobování nezávadnou vodou, regionální ekonomické spolupráci a integraci či ochraně životního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995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Úvěrové operace </a:t>
            </a:r>
            <a:r>
              <a:rPr lang="cs-CZ" dirty="0" err="1"/>
              <a:t>AfDB</a:t>
            </a:r>
            <a:r>
              <a:rPr lang="cs-CZ" dirty="0"/>
              <a:t>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Podmínky úvěrů</a:t>
            </a:r>
          </a:p>
          <a:p>
            <a:pPr lvl="1"/>
            <a:r>
              <a:rPr lang="cs-CZ" dirty="0"/>
              <a:t>Závisí na zdrojích financování</a:t>
            </a:r>
          </a:p>
          <a:p>
            <a:pPr lvl="1"/>
            <a:r>
              <a:rPr lang="cs-CZ" dirty="0"/>
              <a:t>Běžné zdroje: splatnost 12-20 let, variabilní sazby, odklad 5 let</a:t>
            </a:r>
          </a:p>
          <a:p>
            <a:pPr lvl="1"/>
            <a:r>
              <a:rPr lang="cs-CZ" dirty="0" err="1"/>
              <a:t>AfDF</a:t>
            </a:r>
            <a:r>
              <a:rPr lang="cs-CZ" dirty="0"/>
              <a:t>: bezúročné, splatnost až 50 let, odklad 10 let, manipulační poplatek 0,75 %</a:t>
            </a:r>
          </a:p>
          <a:p>
            <a:pPr lvl="1"/>
            <a:r>
              <a:rPr lang="cs-CZ" dirty="0"/>
              <a:t>NTF: splatnost až 25 let, úroková sazba 4 %, odklad 5 let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7237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Asijská rozvojová banka (</a:t>
            </a:r>
            <a:r>
              <a:rPr lang="cs-CZ" dirty="0" err="1"/>
              <a:t>AsDB</a:t>
            </a:r>
            <a:r>
              <a:rPr lang="cs-CZ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Založena v roce 1966</a:t>
            </a:r>
          </a:p>
          <a:p>
            <a:pPr lvl="1"/>
            <a:r>
              <a:rPr lang="cs-CZ" dirty="0"/>
              <a:t>Cíl: napomáhat urychlení ekonomického rozvoje v Asii a Pacifiku prostřednictvím poskytování finanční a technické pomoci a asistence </a:t>
            </a:r>
          </a:p>
          <a:p>
            <a:r>
              <a:rPr lang="cs-CZ" dirty="0"/>
              <a:t>Rostoucí členská základna</a:t>
            </a:r>
          </a:p>
          <a:p>
            <a:pPr lvl="1"/>
            <a:r>
              <a:rPr lang="cs-CZ" dirty="0"/>
              <a:t>31 zakládajících zemí</a:t>
            </a:r>
          </a:p>
          <a:p>
            <a:pPr lvl="1"/>
            <a:r>
              <a:rPr lang="cs-CZ" dirty="0"/>
              <a:t>V současnosti </a:t>
            </a:r>
            <a:r>
              <a:rPr lang="cs-CZ" dirty="0" smtClean="0"/>
              <a:t>68 </a:t>
            </a:r>
            <a:r>
              <a:rPr lang="cs-CZ" dirty="0"/>
              <a:t>členů (</a:t>
            </a:r>
            <a:r>
              <a:rPr lang="cs-CZ" dirty="0" smtClean="0"/>
              <a:t>49 </a:t>
            </a:r>
            <a:r>
              <a:rPr lang="cs-CZ" dirty="0"/>
              <a:t>regionálních + 19 neregionálních)</a:t>
            </a:r>
          </a:p>
          <a:p>
            <a:r>
              <a:rPr lang="cs-CZ" dirty="0"/>
              <a:t>Zachování regionálního charakteru banky</a:t>
            </a:r>
          </a:p>
          <a:p>
            <a:pPr lvl="1"/>
            <a:r>
              <a:rPr lang="cs-CZ" dirty="0"/>
              <a:t>Většina kapitálu náleží asijským zemím</a:t>
            </a:r>
          </a:p>
          <a:p>
            <a:pPr lvl="1"/>
            <a:r>
              <a:rPr lang="cs-CZ" dirty="0"/>
              <a:t>Největší akcionáři USA a Japonsko (15,9 %)</a:t>
            </a:r>
          </a:p>
          <a:p>
            <a:r>
              <a:rPr lang="cs-CZ" dirty="0"/>
              <a:t>Sídlo v Manile (Filipíny)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48925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</a:t>
            </a:r>
            <a:r>
              <a:rPr lang="cs-CZ" dirty="0" err="1"/>
              <a:t>AdDB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Rada guvernérů</a:t>
            </a:r>
          </a:p>
          <a:p>
            <a:r>
              <a:rPr lang="cs-CZ" dirty="0"/>
              <a:t>Rada výkonných ředitelů (12 členů)</a:t>
            </a:r>
          </a:p>
          <a:p>
            <a:pPr lvl="1"/>
            <a:r>
              <a:rPr lang="cs-CZ" dirty="0"/>
              <a:t>8 ředitelů z regionálních a 4 z neregionálních zemí</a:t>
            </a:r>
          </a:p>
          <a:p>
            <a:r>
              <a:rPr lang="cs-CZ" dirty="0"/>
              <a:t>Prezident </a:t>
            </a:r>
            <a:r>
              <a:rPr lang="cs-CZ" dirty="0" smtClean="0"/>
              <a:t>(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Masatsugu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Asakawa</a:t>
            </a:r>
            <a:r>
              <a:rPr lang="cs-CZ" dirty="0" smtClean="0"/>
              <a:t>– </a:t>
            </a:r>
            <a:r>
              <a:rPr lang="cs-CZ" dirty="0"/>
              <a:t>Japonsko)</a:t>
            </a:r>
          </a:p>
          <a:p>
            <a:pPr lvl="1"/>
            <a:r>
              <a:rPr lang="cs-CZ" dirty="0"/>
              <a:t>Volen Radou guvernérů na 5-leté funkční období</a:t>
            </a:r>
          </a:p>
          <a:p>
            <a:pPr lvl="1"/>
            <a:r>
              <a:rPr lang="cs-CZ" dirty="0"/>
              <a:t>Podle statutu občan členské regionální země, podle tradice vždy Japonec</a:t>
            </a:r>
          </a:p>
          <a:p>
            <a:r>
              <a:rPr lang="cs-CZ" dirty="0"/>
              <a:t>Zaměstnanci</a:t>
            </a:r>
          </a:p>
          <a:p>
            <a:pPr lvl="1"/>
            <a:r>
              <a:rPr lang="cs-CZ" dirty="0"/>
              <a:t>2100 zaměstnanců ze 47 zemí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556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Sub-regionální rozvojové banky</a:t>
            </a:r>
            <a:br>
              <a:rPr lang="cs-CZ" dirty="0"/>
            </a:b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700" dirty="0"/>
              <a:t>Evropská investiční banka (European </a:t>
            </a:r>
            <a:r>
              <a:rPr lang="cs-CZ" sz="1700" dirty="0" err="1"/>
              <a:t>Investment</a:t>
            </a:r>
            <a:r>
              <a:rPr lang="cs-CZ" sz="1700" dirty="0"/>
              <a:t> Bank)</a:t>
            </a:r>
          </a:p>
          <a:p>
            <a:r>
              <a:rPr lang="cs-CZ" sz="1700" dirty="0"/>
              <a:t>Středoamerická banka pro ekonomickou integraci (</a:t>
            </a:r>
            <a:r>
              <a:rPr lang="cs-CZ" sz="1700" dirty="0" err="1"/>
              <a:t>Central</a:t>
            </a:r>
            <a:r>
              <a:rPr lang="cs-CZ" sz="1700" dirty="0"/>
              <a:t> American Bank for Economic </a:t>
            </a:r>
            <a:r>
              <a:rPr lang="cs-CZ" sz="1700" dirty="0" err="1"/>
              <a:t>Integration</a:t>
            </a:r>
            <a:r>
              <a:rPr lang="cs-CZ" sz="1700" dirty="0"/>
              <a:t>)</a:t>
            </a:r>
          </a:p>
          <a:p>
            <a:r>
              <a:rPr lang="cs-CZ" sz="1700" dirty="0"/>
              <a:t>Karibská rozvojová banka (</a:t>
            </a:r>
            <a:r>
              <a:rPr lang="cs-CZ" sz="1700" dirty="0" err="1"/>
              <a:t>Caribbean</a:t>
            </a:r>
            <a:r>
              <a:rPr lang="cs-CZ" sz="1700" dirty="0"/>
              <a:t> Development Bank)</a:t>
            </a:r>
          </a:p>
          <a:p>
            <a:r>
              <a:rPr lang="cs-CZ" sz="1700" dirty="0"/>
              <a:t>Andská rozvojová korporace (</a:t>
            </a:r>
            <a:r>
              <a:rPr lang="cs-CZ" sz="1700" dirty="0" err="1"/>
              <a:t>Andean</a:t>
            </a:r>
            <a:r>
              <a:rPr lang="cs-CZ" sz="1700" dirty="0"/>
              <a:t> Development </a:t>
            </a:r>
            <a:r>
              <a:rPr lang="cs-CZ" sz="1700" dirty="0" err="1"/>
              <a:t>Corporation</a:t>
            </a:r>
            <a:r>
              <a:rPr lang="cs-CZ" sz="1700" dirty="0"/>
              <a:t>)</a:t>
            </a:r>
          </a:p>
          <a:p>
            <a:r>
              <a:rPr lang="cs-CZ" sz="1700" dirty="0"/>
              <a:t>Severská investiční banka (</a:t>
            </a:r>
            <a:r>
              <a:rPr lang="cs-CZ" sz="1700" dirty="0" err="1"/>
              <a:t>Nordic</a:t>
            </a:r>
            <a:r>
              <a:rPr lang="cs-CZ" sz="1700" dirty="0"/>
              <a:t> </a:t>
            </a:r>
            <a:r>
              <a:rPr lang="cs-CZ" sz="1700" dirty="0" err="1"/>
              <a:t>Investment</a:t>
            </a:r>
            <a:r>
              <a:rPr lang="cs-CZ" sz="1700" dirty="0"/>
              <a:t> Bank)</a:t>
            </a:r>
          </a:p>
          <a:p>
            <a:r>
              <a:rPr lang="cs-CZ" sz="1700" dirty="0"/>
              <a:t>Islámská rozvojová banka (</a:t>
            </a:r>
            <a:r>
              <a:rPr lang="cs-CZ" sz="1700" dirty="0" err="1"/>
              <a:t>Islamic</a:t>
            </a:r>
            <a:r>
              <a:rPr lang="cs-CZ" sz="1700" dirty="0"/>
              <a:t> Development Bank)</a:t>
            </a:r>
          </a:p>
          <a:p>
            <a:r>
              <a:rPr lang="cs-CZ" sz="1700" dirty="0"/>
              <a:t>Východoafrická rozvojová banka (East </a:t>
            </a:r>
            <a:r>
              <a:rPr lang="cs-CZ" sz="1700" dirty="0" err="1"/>
              <a:t>African</a:t>
            </a:r>
            <a:r>
              <a:rPr lang="cs-CZ" sz="1700" dirty="0"/>
              <a:t> Development Bank)</a:t>
            </a:r>
          </a:p>
          <a:p>
            <a:r>
              <a:rPr lang="cs-CZ" sz="1700" dirty="0"/>
              <a:t>Arabská banka pro ekonomický rozvoj v Africe (Arab Bank for Economic Development in </a:t>
            </a:r>
            <a:r>
              <a:rPr lang="cs-CZ" sz="1700" dirty="0" err="1"/>
              <a:t>Africa</a:t>
            </a:r>
            <a:r>
              <a:rPr lang="cs-CZ" sz="1700" dirty="0"/>
              <a:t>)</a:t>
            </a:r>
          </a:p>
          <a:p>
            <a:r>
              <a:rPr lang="cs-CZ" sz="1700" dirty="0"/>
              <a:t>Západoafrická rozvojová banka (</a:t>
            </a:r>
            <a:r>
              <a:rPr lang="cs-CZ" sz="1700" dirty="0" err="1"/>
              <a:t>West</a:t>
            </a:r>
            <a:r>
              <a:rPr lang="cs-CZ" sz="1700" dirty="0"/>
              <a:t> </a:t>
            </a:r>
            <a:r>
              <a:rPr lang="cs-CZ" sz="1700" dirty="0" err="1"/>
              <a:t>African</a:t>
            </a:r>
            <a:r>
              <a:rPr lang="cs-CZ" sz="1700" dirty="0"/>
              <a:t> Development Bank)</a:t>
            </a:r>
          </a:p>
          <a:p>
            <a:r>
              <a:rPr lang="cs-CZ" sz="1700" dirty="0"/>
              <a:t>Severoamerická rozvojová banka (</a:t>
            </a:r>
            <a:r>
              <a:rPr lang="cs-CZ" sz="1700" dirty="0" err="1"/>
              <a:t>North</a:t>
            </a:r>
            <a:r>
              <a:rPr lang="cs-CZ" sz="1700" dirty="0"/>
              <a:t> American Development Bank)</a:t>
            </a: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5378102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zdroje </a:t>
            </a:r>
            <a:r>
              <a:rPr lang="cs-CZ" dirty="0" err="1"/>
              <a:t>AsDB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Vlastní zdroje</a:t>
            </a:r>
          </a:p>
          <a:p>
            <a:pPr lvl="1"/>
            <a:r>
              <a:rPr lang="cs-CZ" dirty="0"/>
              <a:t>Základní kapitál zhruba </a:t>
            </a:r>
            <a:r>
              <a:rPr lang="cs-CZ" dirty="0"/>
              <a:t>145,8 mld. </a:t>
            </a:r>
            <a:r>
              <a:rPr lang="cs-CZ" dirty="0" smtClean="0"/>
              <a:t>USD</a:t>
            </a:r>
            <a:r>
              <a:rPr lang="cs-CZ" dirty="0" smtClean="0"/>
              <a:t> </a:t>
            </a:r>
            <a:r>
              <a:rPr lang="cs-CZ" dirty="0"/>
              <a:t>(splaceno pouze </a:t>
            </a:r>
            <a:r>
              <a:rPr lang="cs-CZ" dirty="0" smtClean="0"/>
              <a:t>7,3</a:t>
            </a:r>
            <a:r>
              <a:rPr lang="cs-CZ" dirty="0" smtClean="0"/>
              <a:t> </a:t>
            </a:r>
            <a:r>
              <a:rPr lang="cs-CZ" dirty="0"/>
              <a:t>mld. USD)</a:t>
            </a:r>
          </a:p>
          <a:p>
            <a:r>
              <a:rPr lang="cs-CZ" dirty="0"/>
              <a:t>Cizí zdroje</a:t>
            </a:r>
          </a:p>
          <a:p>
            <a:pPr lvl="1"/>
            <a:r>
              <a:rPr lang="cs-CZ" dirty="0"/>
              <a:t>Většina zdrojů banky</a:t>
            </a:r>
          </a:p>
          <a:p>
            <a:pPr lvl="1"/>
            <a:r>
              <a:rPr lang="cs-CZ" dirty="0"/>
              <a:t>Zejména emise obligací s ratingem AAA na kapitálových trzích</a:t>
            </a:r>
          </a:p>
          <a:p>
            <a:pPr lvl="2"/>
            <a:r>
              <a:rPr lang="cs-CZ" dirty="0"/>
              <a:t>Obligace v hlavních světových měnách</a:t>
            </a:r>
          </a:p>
          <a:p>
            <a:pPr lvl="2"/>
            <a:r>
              <a:rPr lang="cs-CZ" dirty="0"/>
              <a:t>Kapitál splatný na požádání převyšuje objem závazků 1,64krát</a:t>
            </a:r>
          </a:p>
          <a:p>
            <a:r>
              <a:rPr lang="cs-CZ" dirty="0"/>
              <a:t>Zdroje pro zvýhodněné půjčky</a:t>
            </a:r>
          </a:p>
          <a:p>
            <a:pPr lvl="1"/>
            <a:r>
              <a:rPr lang="cs-CZ" dirty="0"/>
              <a:t>Asijský rozvojový fond (</a:t>
            </a:r>
            <a:r>
              <a:rPr lang="cs-CZ" dirty="0" err="1"/>
              <a:t>AsDF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Založen 1973</a:t>
            </a:r>
          </a:p>
          <a:p>
            <a:pPr lvl="2"/>
            <a:r>
              <a:rPr lang="cs-CZ" dirty="0"/>
              <a:t>Prostřednictvím pravidelných splátek se doplňují zdroje </a:t>
            </a:r>
          </a:p>
          <a:p>
            <a:pPr lvl="1"/>
            <a:r>
              <a:rPr lang="cs-CZ" dirty="0"/>
              <a:t>Japonský fond pro snižování chudoby (JFPR)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6070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Úvěrové opera </a:t>
            </a:r>
            <a:r>
              <a:rPr lang="cs-CZ" dirty="0" err="1"/>
              <a:t>AsDB</a:t>
            </a:r>
            <a:r>
              <a:rPr lang="cs-CZ" dirty="0"/>
              <a:t>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0000" y="771550"/>
            <a:ext cx="8370472" cy="3960439"/>
          </a:xfrm>
        </p:spPr>
        <p:txBody>
          <a:bodyPr/>
          <a:lstStyle/>
          <a:p>
            <a:r>
              <a:rPr lang="cs-CZ" sz="1700" dirty="0"/>
              <a:t>Úvěry pouze členským zemím z regionu</a:t>
            </a:r>
          </a:p>
          <a:p>
            <a:pPr lvl="1"/>
            <a:r>
              <a:rPr lang="cs-CZ" sz="1500" dirty="0"/>
              <a:t>Zejména vlády, vládní organizace, regionální instituce</a:t>
            </a:r>
          </a:p>
          <a:p>
            <a:pPr lvl="1"/>
            <a:r>
              <a:rPr lang="cs-CZ" sz="1500" dirty="0"/>
              <a:t>Úvěry také soukromým firmám</a:t>
            </a:r>
          </a:p>
          <a:p>
            <a:r>
              <a:rPr lang="cs-CZ" sz="1700" dirty="0"/>
              <a:t>Za dobu existence úvěry ve </a:t>
            </a:r>
            <a:r>
              <a:rPr lang="cs-CZ" sz="1700" dirty="0" smtClean="0"/>
              <a:t>výši 296,28 </a:t>
            </a:r>
            <a:r>
              <a:rPr lang="cs-CZ" sz="1700" dirty="0"/>
              <a:t>mld. </a:t>
            </a:r>
            <a:r>
              <a:rPr lang="cs-CZ" sz="1700" dirty="0" smtClean="0"/>
              <a:t>USD</a:t>
            </a:r>
          </a:p>
          <a:p>
            <a:pPr lvl="1"/>
            <a:r>
              <a:rPr lang="cs-CZ" dirty="0"/>
              <a:t>V roce 2019 </a:t>
            </a:r>
            <a:r>
              <a:rPr lang="cs-CZ" dirty="0" err="1"/>
              <a:t>AsDB</a:t>
            </a:r>
            <a:r>
              <a:rPr lang="cs-CZ" dirty="0"/>
              <a:t> financovala úvěry, granty a garance ve výší 26,64 mld. USD</a:t>
            </a:r>
            <a:r>
              <a:rPr lang="cs-CZ" dirty="0" smtClean="0"/>
              <a:t>.</a:t>
            </a:r>
            <a:endParaRPr lang="cs-CZ" sz="1500" dirty="0"/>
          </a:p>
          <a:p>
            <a:r>
              <a:rPr lang="cs-CZ" sz="1700" dirty="0" smtClean="0"/>
              <a:t>Zaměření </a:t>
            </a:r>
            <a:r>
              <a:rPr lang="cs-CZ" sz="1700" dirty="0"/>
              <a:t>úvěrů</a:t>
            </a:r>
          </a:p>
          <a:p>
            <a:pPr lvl="1"/>
            <a:r>
              <a:rPr lang="cs-CZ" sz="1500" dirty="0"/>
              <a:t>Nová strategie od roku 1999  a následně 2008</a:t>
            </a:r>
          </a:p>
          <a:p>
            <a:pPr lvl="1"/>
            <a:r>
              <a:rPr lang="cs-CZ" sz="1500" dirty="0"/>
              <a:t>Klíčové oblasti zájmu především investice do fyzické  a sociální infrastruktury, programy na ochranu životního prostředí, rozvoj soukromého sektoru, různé typy reforem, zrovnoprávnění žen, menšin a handicapovaných občanů</a:t>
            </a:r>
          </a:p>
          <a:p>
            <a:pPr lvl="1"/>
            <a:r>
              <a:rPr lang="cs-CZ" sz="1500" dirty="0"/>
              <a:t>Postavení připadá zemědělství, poněvadž většina chudých obyvatel bude v následujících 15 letech žít na venkově</a:t>
            </a:r>
          </a:p>
          <a:p>
            <a:pPr lvl="1"/>
            <a:r>
              <a:rPr lang="cs-CZ" sz="1500" dirty="0"/>
              <a:t>Důraz na ekonomický růst s jasnými sociálními efekty, růst šetrný k životnímu prostředí a regionální ekonomickou integraci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0088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Úvěrové opera </a:t>
            </a:r>
            <a:r>
              <a:rPr lang="cs-CZ" dirty="0" err="1"/>
              <a:t>AsDB</a:t>
            </a:r>
            <a:r>
              <a:rPr lang="cs-CZ" dirty="0"/>
              <a:t>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Podmínky úvěrů</a:t>
            </a:r>
          </a:p>
          <a:p>
            <a:pPr lvl="1"/>
            <a:r>
              <a:rPr lang="cs-CZ" dirty="0"/>
              <a:t>Závisí na zdrojích financování</a:t>
            </a:r>
          </a:p>
          <a:p>
            <a:pPr lvl="1"/>
            <a:r>
              <a:rPr lang="cs-CZ" dirty="0"/>
              <a:t>Běžné zdroje: splatnost 15-25 let, variabilní sazby, odklad 2-7 let, za nečerpaný úvěr poplatek 0,75 %</a:t>
            </a:r>
          </a:p>
          <a:p>
            <a:pPr lvl="1"/>
            <a:r>
              <a:rPr lang="cs-CZ" dirty="0"/>
              <a:t>Zvýhodněné půjčky: splatnost až 40 let, odklad 10 let, úroková sazba 1 %</a:t>
            </a:r>
          </a:p>
          <a:p>
            <a:endParaRPr lang="cs-CZ" dirty="0"/>
          </a:p>
          <a:p>
            <a:r>
              <a:rPr lang="cs-CZ" dirty="0"/>
              <a:t>Spolufinancování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84842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8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Ostatní fondy</a:t>
            </a:r>
            <a:br>
              <a:rPr lang="cs-CZ" dirty="0"/>
            </a:b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Severský rozvojový fond (</a:t>
            </a:r>
            <a:r>
              <a:rPr lang="cs-CZ" dirty="0" err="1"/>
              <a:t>Nordic</a:t>
            </a:r>
            <a:r>
              <a:rPr lang="cs-CZ" dirty="0"/>
              <a:t> Development </a:t>
            </a:r>
            <a:r>
              <a:rPr lang="cs-CZ" dirty="0" err="1"/>
              <a:t>Fund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/>
              <a:t>Mezinárodní fond pro rozvoj zemědělství a venkova (International </a:t>
            </a:r>
            <a:r>
              <a:rPr lang="cs-CZ" dirty="0" err="1"/>
              <a:t>Fund</a:t>
            </a:r>
            <a:r>
              <a:rPr lang="cs-CZ" dirty="0"/>
              <a:t> for </a:t>
            </a:r>
            <a:r>
              <a:rPr lang="cs-CZ" dirty="0" err="1"/>
              <a:t>Agricultural</a:t>
            </a:r>
            <a:r>
              <a:rPr lang="cs-CZ" dirty="0"/>
              <a:t> and </a:t>
            </a:r>
            <a:r>
              <a:rPr lang="cs-CZ" dirty="0" err="1"/>
              <a:t>Rural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/>
              <a:t>Arabský fond pro ekonomický a sociální rozvoj (Arab </a:t>
            </a:r>
            <a:r>
              <a:rPr lang="cs-CZ" dirty="0" err="1"/>
              <a:t>Fund</a:t>
            </a:r>
            <a:r>
              <a:rPr lang="cs-CZ" dirty="0"/>
              <a:t> for Economic and Social </a:t>
            </a:r>
            <a:r>
              <a:rPr lang="cs-CZ" dirty="0" err="1"/>
              <a:t>Development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/>
              <a:t>Fond organizace OPEC (OPEC </a:t>
            </a:r>
            <a:r>
              <a:rPr lang="cs-CZ" dirty="0" err="1"/>
              <a:t>Fund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000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činnosti RRB</a:t>
            </a:r>
            <a:br>
              <a:rPr lang="cs-CZ" dirty="0"/>
            </a:b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Činnost založena na velice podobném principu jako Světová banka</a:t>
            </a:r>
          </a:p>
          <a:p>
            <a:r>
              <a:rPr lang="cs-CZ" dirty="0"/>
              <a:t>Užší regionální zaměření</a:t>
            </a:r>
          </a:p>
          <a:p>
            <a:r>
              <a:rPr lang="cs-CZ" dirty="0"/>
              <a:t>Rozvojová pomoc ve formě půjček, grantů, garancí na podporu soukromých investic, technické asistence</a:t>
            </a:r>
          </a:p>
          <a:p>
            <a:r>
              <a:rPr lang="cs-CZ" dirty="0"/>
              <a:t>Zdroje z emise obligací a dárcovských příspěvků</a:t>
            </a:r>
          </a:p>
          <a:p>
            <a:pPr lvl="1"/>
            <a:r>
              <a:rPr lang="cs-CZ" dirty="0"/>
              <a:t>Nízké náklady díky vysokému ratingu</a:t>
            </a:r>
          </a:p>
          <a:p>
            <a:r>
              <a:rPr lang="cs-CZ" dirty="0"/>
              <a:t>Statut preferovaného věřitele</a:t>
            </a:r>
          </a:p>
          <a:p>
            <a:r>
              <a:rPr lang="cs-CZ" dirty="0"/>
              <a:t>Dvojí úloha RRB</a:t>
            </a:r>
          </a:p>
          <a:p>
            <a:pPr lvl="1"/>
            <a:r>
              <a:rPr lang="cs-CZ" dirty="0"/>
              <a:t>Banka jako finanční zprostředkovatel</a:t>
            </a:r>
          </a:p>
          <a:p>
            <a:pPr lvl="1"/>
            <a:r>
              <a:rPr lang="cs-CZ" dirty="0"/>
              <a:t>Vrcholná instituce zodpovědná za plnění rozvojových cílů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608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Pozice RRB v mezinárodním kontextu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7380" y="987574"/>
            <a:ext cx="6345104" cy="371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18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RRB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Také organizační struktura podobná Světové bance</a:t>
            </a:r>
          </a:p>
          <a:p>
            <a:pPr lvl="1"/>
            <a:r>
              <a:rPr lang="cs-CZ" dirty="0"/>
              <a:t>Rada guvernérů</a:t>
            </a:r>
          </a:p>
          <a:p>
            <a:pPr lvl="2"/>
            <a:r>
              <a:rPr lang="cs-CZ" dirty="0"/>
              <a:t>Každý stát zastoupen guvernérem, rozhodování o nejpodstatnějších záležitostech, které nevyžadují každodenní agendu</a:t>
            </a:r>
          </a:p>
          <a:p>
            <a:pPr lvl="1"/>
            <a:r>
              <a:rPr lang="cs-CZ" dirty="0"/>
              <a:t>Rada výkonných ředitelů</a:t>
            </a:r>
          </a:p>
          <a:p>
            <a:pPr lvl="2"/>
            <a:r>
              <a:rPr lang="cs-CZ" dirty="0"/>
              <a:t>Výkonný řídící orgán, implementace strategie, schvalování rozpočtu či jednotlivých operací</a:t>
            </a:r>
          </a:p>
          <a:p>
            <a:pPr lvl="1"/>
            <a:r>
              <a:rPr lang="cs-CZ" dirty="0"/>
              <a:t>Prezident a vice-prezidenti</a:t>
            </a:r>
          </a:p>
          <a:p>
            <a:pPr lvl="2"/>
            <a:r>
              <a:rPr lang="cs-CZ" dirty="0"/>
              <a:t>Dle tradice zástupce regionu, předsedá Radě výkonných ředitelů a hlasuje jen v nerozhodných případech, reprezentace banky navenek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5357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principy úvěrové činnosti RRB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Zdroje pro úvěrové operace</a:t>
            </a:r>
          </a:p>
          <a:p>
            <a:pPr lvl="1"/>
            <a:r>
              <a:rPr lang="cs-CZ" dirty="0"/>
              <a:t>Splacené kapitálové příspěvky členských zemí</a:t>
            </a:r>
          </a:p>
          <a:p>
            <a:pPr lvl="1"/>
            <a:r>
              <a:rPr lang="cs-CZ" dirty="0"/>
              <a:t>Výpůjčky na mezinárodních kapitálových </a:t>
            </a:r>
            <a:r>
              <a:rPr lang="cs-CZ" dirty="0" smtClean="0"/>
              <a:t>trzích</a:t>
            </a:r>
            <a:br>
              <a:rPr lang="cs-CZ" dirty="0" smtClean="0"/>
            </a:br>
            <a:endParaRPr lang="cs-CZ" dirty="0"/>
          </a:p>
          <a:p>
            <a:r>
              <a:rPr lang="cs-CZ" dirty="0"/>
              <a:t>Financování standardních operací</a:t>
            </a:r>
          </a:p>
          <a:p>
            <a:pPr lvl="1"/>
            <a:r>
              <a:rPr lang="cs-CZ" dirty="0"/>
              <a:t>Operace na tržních základech →</a:t>
            </a:r>
            <a:r>
              <a:rPr lang="cs-CZ" dirty="0" smtClean="0"/>
              <a:t> </a:t>
            </a:r>
            <a:r>
              <a:rPr lang="cs-CZ" dirty="0"/>
              <a:t>financovány z výpůjček na kapitálových </a:t>
            </a:r>
            <a:r>
              <a:rPr lang="cs-CZ" dirty="0" smtClean="0"/>
              <a:t>trzích</a:t>
            </a:r>
            <a:br>
              <a:rPr lang="cs-CZ" dirty="0" smtClean="0"/>
            </a:br>
            <a:endParaRPr lang="cs-CZ" dirty="0"/>
          </a:p>
          <a:p>
            <a:r>
              <a:rPr lang="cs-CZ" dirty="0"/>
              <a:t>Financování zvýhodněných operací</a:t>
            </a:r>
          </a:p>
          <a:p>
            <a:pPr lvl="1"/>
            <a:r>
              <a:rPr lang="cs-CZ" dirty="0"/>
              <a:t>Operace se značným zvýhodněním →</a:t>
            </a:r>
            <a:r>
              <a:rPr lang="cs-CZ" dirty="0" smtClean="0"/>
              <a:t> </a:t>
            </a:r>
            <a:r>
              <a:rPr lang="cs-CZ" dirty="0"/>
              <a:t>financovány </a:t>
            </a:r>
            <a:br>
              <a:rPr lang="cs-CZ" dirty="0"/>
            </a:br>
            <a:r>
              <a:rPr lang="cs-CZ" dirty="0"/>
              <a:t>z doplňování základního kapitálu banky členskými zeměmi a </a:t>
            </a:r>
            <a:br>
              <a:rPr lang="cs-CZ" dirty="0"/>
            </a:br>
            <a:r>
              <a:rPr lang="cs-CZ" dirty="0"/>
              <a:t>z dárcovských příspěvků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2093121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Vlastní 3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307871"/>
      </a:accent6>
      <a:hlink>
        <a:srgbClr val="307871"/>
      </a:hlink>
      <a:folHlink>
        <a:srgbClr val="800080"/>
      </a:folHlink>
    </a:clrScheme>
    <a:fontScheme name="Vlastní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-sablona-OPF" id="{03B121F2-7AB1-4F95-9E0E-4032E0AAF7D9}" vid="{3A2D7B7A-8C72-486E-9E73-6E7B6F4DADB5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4858</TotalTime>
  <Words>2646</Words>
  <Application>Microsoft Office PowerPoint</Application>
  <PresentationFormat>Předvádění na obrazovce (16:9)</PresentationFormat>
  <Paragraphs>329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9" baseType="lpstr">
      <vt:lpstr>Arial</vt:lpstr>
      <vt:lpstr>Calibri</vt:lpstr>
      <vt:lpstr>Enriqueta</vt:lpstr>
      <vt:lpstr>Times New Roman</vt:lpstr>
      <vt:lpstr>Wingdings</vt:lpstr>
      <vt:lpstr>SLU</vt:lpstr>
      <vt:lpstr>Regionální  rozvojové banky</vt:lpstr>
      <vt:lpstr>Vznik regionálních rozvojových bank</vt:lpstr>
      <vt:lpstr>Regionální rozvojové banky</vt:lpstr>
      <vt:lpstr>Sub-regionální rozvojové banky </vt:lpstr>
      <vt:lpstr>Ostatní fondy </vt:lpstr>
      <vt:lpstr>Podstata činnosti RRB </vt:lpstr>
      <vt:lpstr>Pozice RRB v mezinárodním kontextu</vt:lpstr>
      <vt:lpstr>Organizační struktura RRB</vt:lpstr>
      <vt:lpstr>Hlavní principy úvěrové činnosti RRB</vt:lpstr>
      <vt:lpstr>Rizika úvěrové činnosti RRB</vt:lpstr>
      <vt:lpstr>Zaměření a objem úvěrových operací</vt:lpstr>
      <vt:lpstr>Zaměření a objem úvěrových operací</vt:lpstr>
      <vt:lpstr>Tvorba a užití zisku</vt:lpstr>
      <vt:lpstr>Evropská banka pro obnovu a rozvoj (EBRD)</vt:lpstr>
      <vt:lpstr>Organizační struktura EBRD</vt:lpstr>
      <vt:lpstr>Finanční zdroje EBRD</vt:lpstr>
      <vt:lpstr>Úvěrové operace EBRD (1)</vt:lpstr>
      <vt:lpstr>Úvěrové operace EBRD (2)</vt:lpstr>
      <vt:lpstr>Kam EBRD investuje</vt:lpstr>
      <vt:lpstr>Schválené a poskytnuté úvěry EBRD (1991-2015, mil.EUR)</vt:lpstr>
      <vt:lpstr>Objem úvěrové aktivity EBRD</vt:lpstr>
      <vt:lpstr>Finanční výsledky EBRD</vt:lpstr>
      <vt:lpstr>Výsledky projektů EBRD</vt:lpstr>
      <vt:lpstr>EBRD v Česku (2004-2006)</vt:lpstr>
      <vt:lpstr>EBRD a Česko</vt:lpstr>
      <vt:lpstr>Meziamerická rozvojová banka (IADB) </vt:lpstr>
      <vt:lpstr>Organizační struktura IADB</vt:lpstr>
      <vt:lpstr>Organizační struktura IADB</vt:lpstr>
      <vt:lpstr>Finanční zdroje IADB</vt:lpstr>
      <vt:lpstr>Finanční zdroje IADB</vt:lpstr>
      <vt:lpstr>Úvěrové operace IADB (1)</vt:lpstr>
      <vt:lpstr>Úvěrové operace IADB (2)</vt:lpstr>
      <vt:lpstr>Africká rozvojová banka (AfDB)</vt:lpstr>
      <vt:lpstr>Organizační struktura AfDB</vt:lpstr>
      <vt:lpstr>Finanční zdroje AfDB</vt:lpstr>
      <vt:lpstr>Úvěrové operace AfDB (1)</vt:lpstr>
      <vt:lpstr>Úvěrové operace AfDB (2)</vt:lpstr>
      <vt:lpstr>Asijská rozvojová banka (AsDB)</vt:lpstr>
      <vt:lpstr>Organizační struktura AdDB</vt:lpstr>
      <vt:lpstr>Finanční zdroje AsDB</vt:lpstr>
      <vt:lpstr>Úvěrové opera AsDB (1)</vt:lpstr>
      <vt:lpstr>Úvěrové opera AsDB (2)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uzivatel</cp:lastModifiedBy>
  <cp:revision>162</cp:revision>
  <dcterms:created xsi:type="dcterms:W3CDTF">2016-07-06T15:42:34Z</dcterms:created>
  <dcterms:modified xsi:type="dcterms:W3CDTF">2020-11-20T12:11:47Z</dcterms:modified>
</cp:coreProperties>
</file>