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05" r:id="rId2"/>
    <p:sldId id="306" r:id="rId3"/>
    <p:sldId id="344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49" r:id="rId20"/>
    <p:sldId id="322" r:id="rId21"/>
    <p:sldId id="323" r:id="rId22"/>
    <p:sldId id="325" r:id="rId23"/>
    <p:sldId id="326" r:id="rId24"/>
    <p:sldId id="327" r:id="rId25"/>
    <p:sldId id="345" r:id="rId26"/>
    <p:sldId id="346" r:id="rId27"/>
    <p:sldId id="347" r:id="rId28"/>
    <p:sldId id="348" r:id="rId29"/>
    <p:sldId id="328" r:id="rId30"/>
    <p:sldId id="329" r:id="rId31"/>
    <p:sldId id="330" r:id="rId32"/>
    <p:sldId id="331" r:id="rId33"/>
    <p:sldId id="332" r:id="rId34"/>
    <p:sldId id="333" r:id="rId35"/>
    <p:sldId id="340" r:id="rId36"/>
    <p:sldId id="341" r:id="rId37"/>
    <p:sldId id="304" r:id="rId3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89B2AE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2963" autoAdjust="0"/>
  </p:normalViewPr>
  <p:slideViewPr>
    <p:cSldViewPr>
      <p:cViewPr varScale="1">
        <p:scale>
          <a:sx n="105" d="100"/>
          <a:sy n="105" d="100"/>
        </p:scale>
        <p:origin x="758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172A0-6DD2-4A4B-960F-7F7F33944674}" type="datetimeFigureOut">
              <a:rPr lang="cs-CZ" smtClean="0"/>
              <a:t>27.11.2023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67F2C-2C21-402F-954D-A9D48ED9FA7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47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27.11.2023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fiu.cms.opf.slu.cz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306811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7" y="555526"/>
            <a:ext cx="1699500" cy="1325611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sp>
        <p:nvSpPr>
          <p:cNvPr id="5" name="Podnadpis 2"/>
          <p:cNvSpPr txBox="1">
            <a:spLocks/>
          </p:cNvSpPr>
          <p:nvPr userDrawn="1"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 userDrawn="1"/>
        </p:nvSpPr>
        <p:spPr>
          <a:xfrm>
            <a:off x="6941555" y="3651870"/>
            <a:ext cx="21686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cs-CZ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Stavárek</a:t>
            </a: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sk-SK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Zuzana </a:t>
            </a:r>
            <a:r>
              <a:rPr lang="sk-SK" altLang="cs-CZ" sz="16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Szkorupová</a:t>
            </a: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b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  <a:p>
            <a:pPr algn="r"/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http://fiu.cms.opf.slu.cz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435698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pPr algn="l"/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972650"/>
            <a:ext cx="7218344" cy="3759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2"/>
          <p:cNvSpPr txBox="1">
            <a:spLocks/>
          </p:cNvSpPr>
          <p:nvPr userDrawn="1"/>
        </p:nvSpPr>
        <p:spPr>
          <a:xfrm>
            <a:off x="2699792" y="483975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měnová integrace</a:t>
            </a: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 userDrawn="1"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br>
              <a:rPr lang="cs-CZ" sz="4000" b="1" i="1" dirty="0">
                <a:solidFill>
                  <a:srgbClr val="307871"/>
                </a:solidFill>
              </a:rPr>
            </a:b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4keghGjo_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ijn_4TFF_8&amp;list=PLnVAEZuF9FZk_wcITEK5G9QpS0j4LpB7o&amp;index=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47260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měnová integrace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4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hospodářská a měnová unie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Francouzsko</a:t>
            </a:r>
            <a:r>
              <a:rPr lang="cs-CZ" dirty="0"/>
              <a:t> - německé vztahy na formování EMU</a:t>
            </a:r>
          </a:p>
          <a:p>
            <a:pPr lvl="1"/>
            <a:r>
              <a:rPr lang="cs-CZ" dirty="0"/>
              <a:t>Klíčový faktor měnové integrace</a:t>
            </a:r>
          </a:p>
          <a:p>
            <a:pPr lvl="1"/>
            <a:r>
              <a:rPr lang="cs-CZ" dirty="0"/>
              <a:t>Postupná změna německého stanoviska</a:t>
            </a:r>
          </a:p>
          <a:p>
            <a:pPr lvl="1"/>
            <a:r>
              <a:rPr lang="cs-CZ" dirty="0"/>
              <a:t>Postoj Bundesbanky</a:t>
            </a:r>
          </a:p>
          <a:p>
            <a:endParaRPr lang="cs-CZ" dirty="0"/>
          </a:p>
          <a:p>
            <a:r>
              <a:rPr lang="cs-CZ" dirty="0"/>
              <a:t>Delorsova zpráva</a:t>
            </a:r>
          </a:p>
          <a:p>
            <a:pPr lvl="1"/>
            <a:r>
              <a:rPr lang="cs-CZ" dirty="0"/>
              <a:t>Výsledek jednání Delorsova výboru</a:t>
            </a:r>
          </a:p>
          <a:p>
            <a:pPr lvl="1"/>
            <a:r>
              <a:rPr lang="cs-CZ" dirty="0"/>
              <a:t>Přijata v červnu 1989</a:t>
            </a:r>
          </a:p>
          <a:p>
            <a:pPr lvl="1"/>
            <a:r>
              <a:rPr lang="cs-CZ" dirty="0"/>
              <a:t>Vytvoření evropské hospodářské a měnové unie rozdělen do tří etap s horizontem 10 let</a:t>
            </a:r>
          </a:p>
          <a:p>
            <a:pPr lvl="1"/>
            <a:r>
              <a:rPr lang="cs-CZ" dirty="0"/>
              <a:t>Limity rozpočtových deficitů</a:t>
            </a:r>
          </a:p>
        </p:txBody>
      </p:sp>
    </p:spTree>
    <p:extLst>
      <p:ext uri="{BB962C8B-B14F-4D97-AF65-F5344CB8AC3E}">
        <p14:creationId xmlns:p14="http://schemas.microsoft.com/office/powerpoint/2010/main" val="3274564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etapa zavedení EMU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Období 01/07/1990 – 31/12/1993</a:t>
            </a:r>
          </a:p>
          <a:p>
            <a:endParaRPr lang="cs-CZ" dirty="0"/>
          </a:p>
          <a:p>
            <a:r>
              <a:rPr lang="cs-CZ" dirty="0"/>
              <a:t>Požadavek dokončení liberalizace pohybu kapitálu, posilování nezávislosti CB, opatření pro harmonizaci právních předpisů</a:t>
            </a:r>
          </a:p>
          <a:p>
            <a:endParaRPr lang="cs-CZ" dirty="0"/>
          </a:p>
          <a:p>
            <a:r>
              <a:rPr lang="cs-CZ" dirty="0"/>
              <a:t>Maastrichtská smlouva (07/02/1992) představuje nutný právní a institucionální základ měnové integrace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18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etapa zavedení EMU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Období 01/01/1994 – 31/12/1998</a:t>
            </a:r>
          </a:p>
          <a:p>
            <a:endParaRPr lang="cs-CZ" dirty="0"/>
          </a:p>
          <a:p>
            <a:r>
              <a:rPr lang="cs-CZ" dirty="0"/>
              <a:t>Evropský měnový institut, jeho cíle:</a:t>
            </a:r>
          </a:p>
          <a:p>
            <a:pPr lvl="1"/>
            <a:r>
              <a:rPr lang="cs-CZ" dirty="0"/>
              <a:t>Upevnění spolupráce centrálních bank</a:t>
            </a:r>
          </a:p>
          <a:p>
            <a:pPr lvl="1"/>
            <a:r>
              <a:rPr lang="cs-CZ" dirty="0"/>
              <a:t>Dozor nad EMS</a:t>
            </a:r>
          </a:p>
          <a:p>
            <a:pPr lvl="1"/>
            <a:r>
              <a:rPr lang="cs-CZ" dirty="0"/>
              <a:t>Konzultace otázek v kompetenci centrálních bank</a:t>
            </a:r>
          </a:p>
          <a:p>
            <a:pPr lvl="1"/>
            <a:r>
              <a:rPr lang="cs-CZ" dirty="0"/>
              <a:t>Převzal úkoly Evropského fondu pro měnovou spolupráci</a:t>
            </a:r>
          </a:p>
          <a:p>
            <a:pPr lvl="1"/>
            <a:r>
              <a:rPr lang="cs-CZ" dirty="0"/>
              <a:t>Dozor nad vývojem ECU</a:t>
            </a:r>
          </a:p>
          <a:p>
            <a:pPr lvl="1"/>
            <a:r>
              <a:rPr lang="cs-CZ" dirty="0"/>
              <a:t>Podpora efektivnosti platebního styku</a:t>
            </a:r>
          </a:p>
          <a:p>
            <a:pPr lvl="1"/>
            <a:r>
              <a:rPr lang="cs-CZ" dirty="0"/>
              <a:t>Práce nutné k založení Evropského systému centrálních bank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517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etapa zavedení EMU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Summit v Madridu (prosinec 1995)</a:t>
            </a:r>
          </a:p>
          <a:p>
            <a:pPr lvl="1"/>
            <a:r>
              <a:rPr lang="cs-CZ" dirty="0"/>
              <a:t>Schválení názvu společné měnové jednotky</a:t>
            </a:r>
          </a:p>
          <a:p>
            <a:pPr lvl="1"/>
            <a:r>
              <a:rPr lang="cs-CZ" dirty="0"/>
              <a:t>Určení sledu opatření pro přechod ke společné měně</a:t>
            </a:r>
          </a:p>
          <a:p>
            <a:endParaRPr lang="cs-CZ" dirty="0"/>
          </a:p>
          <a:p>
            <a:r>
              <a:rPr lang="cs-CZ" dirty="0"/>
              <a:t>Pakt stability a růstu</a:t>
            </a:r>
          </a:p>
          <a:p>
            <a:pPr lvl="1"/>
            <a:r>
              <a:rPr lang="cs-CZ" dirty="0"/>
              <a:t>Definuje dohled nad veřejnými financemi ve třetí etapě zavedení EMU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70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etapa zavedení EMU (3)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Konvergenční kritéria</a:t>
            </a:r>
          </a:p>
          <a:p>
            <a:pPr lvl="1"/>
            <a:r>
              <a:rPr lang="cs-CZ" dirty="0"/>
              <a:t>Cenové stabilita </a:t>
            </a:r>
          </a:p>
          <a:p>
            <a:pPr lvl="1"/>
            <a:r>
              <a:rPr lang="cs-CZ" dirty="0"/>
              <a:t>Úroveň dlouhodobé úrokové míry</a:t>
            </a:r>
          </a:p>
          <a:p>
            <a:pPr lvl="1"/>
            <a:r>
              <a:rPr lang="cs-CZ" dirty="0"/>
              <a:t>Stav veřejných financí</a:t>
            </a:r>
          </a:p>
          <a:p>
            <a:pPr lvl="1"/>
            <a:r>
              <a:rPr lang="cs-CZ" dirty="0"/>
              <a:t>Stabilita devizového kurzu</a:t>
            </a:r>
          </a:p>
          <a:p>
            <a:endParaRPr lang="cs-CZ" dirty="0"/>
          </a:p>
          <a:p>
            <a:r>
              <a:rPr lang="cs-CZ" dirty="0"/>
              <a:t>Splnění konvergenčních kritérií - problém dodržování fiskálních kritérií (snižování státních dluhů)</a:t>
            </a:r>
          </a:p>
          <a:p>
            <a:endParaRPr lang="cs-CZ" dirty="0"/>
          </a:p>
          <a:p>
            <a:r>
              <a:rPr lang="cs-CZ" dirty="0"/>
              <a:t>Vznik Evropské centrální banky (01/06/1998)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12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Třetí etapa zavedení EMU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od 01/01/1999 - pouze bezhotovostní podoba nové měny</a:t>
            </a:r>
          </a:p>
          <a:p>
            <a:endParaRPr lang="cs-CZ" dirty="0"/>
          </a:p>
          <a:p>
            <a:r>
              <a:rPr lang="cs-CZ" dirty="0"/>
              <a:t>od 01/01/2002 - existence euro bankovek a mincí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052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Třetí etapa zavedení EMU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Neodvolatelné přepočítací poměry (k 01/01/1999 fixovány kurzy měn na euro dle stanovených koeficientů)</a:t>
            </a:r>
          </a:p>
          <a:p>
            <a:endParaRPr lang="cs-CZ" dirty="0"/>
          </a:p>
          <a:p>
            <a:r>
              <a:rPr lang="cs-CZ" dirty="0"/>
              <a:t>Euro a finanční trhy</a:t>
            </a:r>
          </a:p>
          <a:p>
            <a:pPr lvl="1"/>
            <a:r>
              <a:rPr lang="cs-CZ" dirty="0"/>
              <a:t>Konec devizového trhu mezi členy EMU</a:t>
            </a:r>
          </a:p>
          <a:p>
            <a:pPr lvl="1"/>
            <a:r>
              <a:rPr lang="cs-CZ" dirty="0"/>
              <a:t>Devizové rezervy CB převedeny na ECB</a:t>
            </a:r>
          </a:p>
          <a:p>
            <a:pPr lvl="1"/>
            <a:r>
              <a:rPr lang="cs-CZ" dirty="0"/>
              <a:t>Platební systém TARGET (vypořádávání transakcí měnové politiky v euro)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63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Přepočítací koeficienty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47" y="957782"/>
            <a:ext cx="5338906" cy="401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453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Třetí etapa zavedení EMU (3)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Kurzový mechanismus ERM II (od 01/01/1999)   </a:t>
            </a:r>
          </a:p>
          <a:p>
            <a:pPr lvl="1"/>
            <a:r>
              <a:rPr lang="cs-CZ" dirty="0"/>
              <a:t>Měny členských států EU mimo euro oblast vázány na euro se standardním fluktuačním pásmem 15 %</a:t>
            </a:r>
          </a:p>
          <a:p>
            <a:endParaRPr lang="cs-CZ" dirty="0"/>
          </a:p>
          <a:p>
            <a:r>
              <a:rPr lang="cs-CZ" dirty="0"/>
              <a:t>Zavedení hotovostní podoby eura </a:t>
            </a:r>
          </a:p>
          <a:p>
            <a:pPr lvl="1"/>
            <a:r>
              <a:rPr lang="cs-CZ" dirty="0"/>
              <a:t>Zahájeno 01/01/2002 na území 12 evropských států</a:t>
            </a:r>
          </a:p>
          <a:p>
            <a:pPr lvl="1"/>
            <a:r>
              <a:rPr lang="cs-CZ" dirty="0"/>
              <a:t>Nejpozději 01/03/2002 byly bankovky a mince národních měn staženy z oběhu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49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měnová unie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https://www.youtube.com/watch?v=b4keghGjo_o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362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mezníky měnové integrace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https://www.youtube.com/watch?v=Aijn_4TFF_8&amp;list=PLnVAEZuF9FZk_wcITEK5G9QpS0j4LpB7o&amp;index=1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161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Současná Eurozóna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5185" t="19147" r="41339" b="27822"/>
          <a:stretch/>
        </p:blipFill>
        <p:spPr bwMode="auto">
          <a:xfrm>
            <a:off x="971600" y="1059582"/>
            <a:ext cx="5328591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7174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Zavádění hotovosti eura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594673" y="972650"/>
            <a:ext cx="5954654" cy="387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49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Zavádění hotovosti eura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86" y="1131590"/>
            <a:ext cx="6706028" cy="3532725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>
            <a:off x="4932040" y="4443958"/>
            <a:ext cx="10801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913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integrace Česka o EMU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Předvstupní etapa (01/05/2001 předalo Česko Evropské komisi Předvstupní hospodářský program)</a:t>
            </a:r>
          </a:p>
          <a:p>
            <a:endParaRPr lang="cs-CZ" dirty="0"/>
          </a:p>
          <a:p>
            <a:r>
              <a:rPr lang="cs-CZ" dirty="0"/>
              <a:t>I. etapa </a:t>
            </a:r>
          </a:p>
          <a:p>
            <a:pPr lvl="1"/>
            <a:r>
              <a:rPr lang="cs-CZ" dirty="0"/>
              <a:t>Přijetí ČR do EU k 01/05(2004</a:t>
            </a:r>
          </a:p>
          <a:p>
            <a:pPr lvl="1"/>
            <a:r>
              <a:rPr lang="cs-CZ" dirty="0"/>
              <a:t>Po vstupu ČR do EU byl Předvstupní program nahrazen Konvergenčním programem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258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integrace Česka do EMU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II. etapa</a:t>
            </a:r>
          </a:p>
          <a:p>
            <a:pPr lvl="1"/>
            <a:r>
              <a:rPr lang="cs-CZ" dirty="0"/>
              <a:t>Zapojení do ERM II (závisí na připravenosti dodržovat podmínky systému)</a:t>
            </a:r>
          </a:p>
          <a:p>
            <a:endParaRPr lang="cs-CZ" dirty="0"/>
          </a:p>
          <a:p>
            <a:r>
              <a:rPr lang="cs-CZ" dirty="0"/>
              <a:t>III. etapa</a:t>
            </a:r>
          </a:p>
          <a:p>
            <a:pPr lvl="1"/>
            <a:r>
              <a:rPr lang="cs-CZ" dirty="0"/>
              <a:t>Vstup ČR do EMU (nejdříve ve třetím roce od vstupu do EU - min. doba pro vyhodnocení plnění konvergenčního kritéria kurzové stability)</a:t>
            </a:r>
          </a:p>
          <a:p>
            <a:pPr lvl="1"/>
            <a:r>
              <a:rPr lang="cs-CZ" dirty="0"/>
              <a:t>Účast v eurozóně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1598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Inflace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B8583F-CA37-4A7F-9B40-6B9D31CAE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1590"/>
            <a:ext cx="57150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127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Úrokové sazby</a:t>
            </a: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5E0703E1-067A-4D4B-83EF-CA749B234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9582"/>
            <a:ext cx="56864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176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Deficit státního rozpočtu k HDP</a:t>
            </a: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72617F14-34B7-410F-B11B-38B70329F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76325"/>
            <a:ext cx="6480720" cy="340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28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Veřejný dluh k HDP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0952E85-CAB4-45A0-B235-ACAA1D0A3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4887"/>
            <a:ext cx="6120680" cy="365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382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vstupu do EMU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66" y="1027589"/>
            <a:ext cx="6849069" cy="37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8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mezníky měnové integrace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1945 - 1949 bilaterální princip v mezinárodním obchodě a platbách</a:t>
            </a:r>
          </a:p>
          <a:p>
            <a:endParaRPr lang="cs-CZ" dirty="0"/>
          </a:p>
          <a:p>
            <a:r>
              <a:rPr lang="cs-CZ" dirty="0"/>
              <a:t>1950 - 1958 mnohostranné zúčtování, Evropská platební unie (zanikla v roce 1958)</a:t>
            </a:r>
          </a:p>
          <a:p>
            <a:endParaRPr lang="cs-CZ" dirty="0"/>
          </a:p>
          <a:p>
            <a:r>
              <a:rPr lang="cs-CZ" dirty="0"/>
              <a:t>Hospodářská a měnová unie - cíl procesu ekonomické a měnové integrace zemí Evropského společenství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609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Plnění maastrichtských kritérií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Nominální vs. reálná konvergence</a:t>
            </a:r>
          </a:p>
          <a:p>
            <a:endParaRPr lang="cs-CZ" dirty="0"/>
          </a:p>
          <a:p>
            <a:r>
              <a:rPr lang="cs-CZ" dirty="0"/>
              <a:t>Konstrukce kritéria cenové stability</a:t>
            </a:r>
          </a:p>
          <a:p>
            <a:pPr lvl="1"/>
            <a:r>
              <a:rPr lang="cs-CZ" dirty="0"/>
              <a:t>Referenční hodnota kritéria se může počítat i ze zemí mimo eurozónu</a:t>
            </a:r>
          </a:p>
          <a:p>
            <a:endParaRPr lang="cs-CZ" dirty="0"/>
          </a:p>
          <a:p>
            <a:r>
              <a:rPr lang="cs-CZ" dirty="0"/>
              <a:t>Vágní znění kritéria stability devizového kurzu</a:t>
            </a:r>
          </a:p>
          <a:p>
            <a:pPr lvl="1"/>
            <a:r>
              <a:rPr lang="cs-CZ" dirty="0"/>
              <a:t>Jak široké je fluktuační pásmo okolo centrální parity?</a:t>
            </a:r>
          </a:p>
          <a:p>
            <a:pPr lvl="1"/>
            <a:r>
              <a:rPr lang="cs-CZ" dirty="0"/>
              <a:t>Co přesně znamená „bez výrazných tlaků“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653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strategie (ne)přijetí eura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Nedělat nic a čekat</a:t>
            </a:r>
          </a:p>
          <a:p>
            <a:endParaRPr lang="cs-CZ" dirty="0"/>
          </a:p>
          <a:p>
            <a:r>
              <a:rPr lang="cs-CZ" dirty="0"/>
              <a:t>Strategie co nejdřívějšího přijetí</a:t>
            </a:r>
          </a:p>
          <a:p>
            <a:pPr lvl="1"/>
            <a:r>
              <a:rPr lang="cs-CZ" dirty="0"/>
              <a:t>Nutná dostatečná míra reálné konvergence, načasovat nejlépe na konci období zhodnocování národní měny oproti euru</a:t>
            </a:r>
          </a:p>
          <a:p>
            <a:pPr lvl="1"/>
            <a:r>
              <a:rPr lang="cs-CZ" dirty="0"/>
              <a:t>Výhoda pro zahraniční obchod díky stabilitě devizového kurzu</a:t>
            </a:r>
          </a:p>
          <a:p>
            <a:endParaRPr lang="cs-CZ" dirty="0"/>
          </a:p>
          <a:p>
            <a:r>
              <a:rPr lang="cs-CZ" dirty="0"/>
              <a:t>Strategie pozdějšího přijetí</a:t>
            </a:r>
          </a:p>
          <a:p>
            <a:pPr lvl="1"/>
            <a:r>
              <a:rPr lang="cs-CZ" dirty="0"/>
              <a:t>Vhodné pro země velice odlišné od eurozóny (Rumunsko, Bulharsko)</a:t>
            </a:r>
          </a:p>
          <a:p>
            <a:pPr lvl="1"/>
            <a:r>
              <a:rPr lang="cs-CZ" dirty="0"/>
              <a:t>Vlastní měna a měnová politika umožní rychlejší konvergenci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6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současné EMU a eura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Nízká inflace (blízko 2 % ročně)</a:t>
            </a:r>
          </a:p>
          <a:p>
            <a:endParaRPr lang="cs-CZ" dirty="0"/>
          </a:p>
          <a:p>
            <a:r>
              <a:rPr lang="cs-CZ" dirty="0"/>
              <a:t>Plná integrace peněžních a dluhopisových trhů</a:t>
            </a:r>
          </a:p>
          <a:p>
            <a:endParaRPr lang="cs-CZ" dirty="0"/>
          </a:p>
          <a:p>
            <a:r>
              <a:rPr lang="cs-CZ" dirty="0"/>
              <a:t>Rozšíření objemu kapitálového trhu</a:t>
            </a:r>
          </a:p>
          <a:p>
            <a:endParaRPr lang="cs-CZ" dirty="0"/>
          </a:p>
          <a:p>
            <a:r>
              <a:rPr lang="cs-CZ" dirty="0"/>
              <a:t>Relativně silné euro může být vnímáno jako symbol úspěšné integrace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702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Eurozóny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Politický projekt, který by nevznikl ve stejné podobě, pokud by rozhodovali ekonomové</a:t>
            </a:r>
          </a:p>
          <a:p>
            <a:endParaRPr lang="cs-CZ" dirty="0"/>
          </a:p>
          <a:p>
            <a:r>
              <a:rPr lang="cs-CZ" dirty="0"/>
              <a:t>Nedostatečná konvergence členských zemí</a:t>
            </a:r>
          </a:p>
          <a:p>
            <a:endParaRPr lang="cs-CZ" dirty="0"/>
          </a:p>
          <a:p>
            <a:r>
              <a:rPr lang="cs-CZ" dirty="0"/>
              <a:t>Jednotná měnová politika ve spojení s mnoha národními fiskálními politikami</a:t>
            </a:r>
          </a:p>
          <a:p>
            <a:endParaRPr lang="cs-CZ" dirty="0"/>
          </a:p>
          <a:p>
            <a:r>
              <a:rPr lang="cs-CZ" dirty="0"/>
              <a:t>Neustálé prosazování národních zájmů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1295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Rámec: symetrie a integrace</a:t>
            </a:r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459306" y="1131588"/>
            <a:ext cx="3893755" cy="2735143"/>
            <a:chOff x="522635" y="132420"/>
            <a:chExt cx="5069401" cy="3639965"/>
          </a:xfrm>
        </p:grpSpPr>
        <p:sp>
          <p:nvSpPr>
            <p:cNvPr id="5" name="Obdélník 4"/>
            <p:cNvSpPr/>
            <p:nvPr/>
          </p:nvSpPr>
          <p:spPr>
            <a:xfrm rot="2268974">
              <a:off x="1606419" y="753676"/>
              <a:ext cx="3962682" cy="1239052"/>
            </a:xfrm>
            <a:prstGeom prst="rect">
              <a:avLst/>
            </a:prstGeom>
            <a:solidFill>
              <a:srgbClr val="0F6FC6">
                <a:lumMod val="20000"/>
                <a:lumOff val="80000"/>
                <a:alpha val="51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200" i="0" kern="0">
                <a:solidFill>
                  <a:sysClr val="window" lastClr="FFFFFF"/>
                </a:solidFill>
                <a:latin typeface="Georgia"/>
              </a:endParaRPr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 flipV="1">
              <a:off x="1053060" y="425387"/>
              <a:ext cx="0" cy="288101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1053060" y="3306397"/>
              <a:ext cx="3660919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636702" y="639405"/>
              <a:ext cx="2856219" cy="2227197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1834420" y="2307281"/>
              <a:ext cx="954412" cy="533869"/>
            </a:xfrm>
            <a:prstGeom prst="ellipse">
              <a:avLst/>
            </a:prstGeom>
            <a:solidFill>
              <a:srgbClr val="0F6FC6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200" b="1" i="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 2</a:t>
              </a:r>
              <a:r>
                <a:rPr lang="cs-CZ" sz="1200" b="1" i="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1200" b="1" i="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522635" y="132420"/>
              <a:ext cx="1311783" cy="39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symetrie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608493" y="1057894"/>
              <a:ext cx="1310815" cy="532692"/>
            </a:xfrm>
            <a:prstGeom prst="ellipse">
              <a:avLst/>
            </a:prstGeom>
            <a:solidFill>
              <a:srgbClr val="0F6FC6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cs-CZ" sz="12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EZ 12</a:t>
              </a:r>
              <a:endParaRPr lang="en-US" sz="1200" b="1" i="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650792" y="1649523"/>
              <a:ext cx="1368459" cy="39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200" i="0" kern="0" dirty="0">
                  <a:solidFill>
                    <a:srgbClr val="0F6F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OCA-zone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440286" y="2602021"/>
              <a:ext cx="1151750" cy="39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OCA(I</a:t>
              </a:r>
              <a:r>
                <a:rPr lang="en-US" sz="1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3850966" y="3381633"/>
              <a:ext cx="1544905" cy="39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integrace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4572000" y="1765884"/>
            <a:ext cx="4220544" cy="3037753"/>
            <a:chOff x="884127" y="1881551"/>
            <a:chExt cx="6648734" cy="4759818"/>
          </a:xfrm>
        </p:grpSpPr>
        <p:sp>
          <p:nvSpPr>
            <p:cNvPr id="17" name="Obdélník 16"/>
            <p:cNvSpPr/>
            <p:nvPr/>
          </p:nvSpPr>
          <p:spPr>
            <a:xfrm rot="2268974">
              <a:off x="2154411" y="2719666"/>
              <a:ext cx="5378450" cy="1672725"/>
            </a:xfrm>
            <a:prstGeom prst="rect">
              <a:avLst/>
            </a:prstGeom>
            <a:solidFill>
              <a:srgbClr val="0F6FC6">
                <a:lumMod val="20000"/>
                <a:lumOff val="80000"/>
                <a:alpha val="51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200" i="0" kern="0">
                <a:solidFill>
                  <a:sysClr val="window" lastClr="FFFFFF"/>
                </a:solidFill>
                <a:latin typeface="Georgia"/>
              </a:endParaRPr>
            </a:p>
          </p:txBody>
        </p:sp>
        <p:sp>
          <p:nvSpPr>
            <p:cNvPr id="18" name="Obdélník 17"/>
            <p:cNvSpPr/>
            <p:nvPr/>
          </p:nvSpPr>
          <p:spPr>
            <a:xfrm rot="2226625">
              <a:off x="1398588" y="4133850"/>
              <a:ext cx="5378450" cy="830263"/>
            </a:xfrm>
            <a:prstGeom prst="rect">
              <a:avLst/>
            </a:prstGeom>
            <a:solidFill>
              <a:srgbClr val="92D050">
                <a:alpha val="86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200" i="0" ker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3"/>
            <p:cNvSpPr>
              <a:spLocks noChangeShapeType="1"/>
            </p:cNvSpPr>
            <p:nvPr/>
          </p:nvSpPr>
          <p:spPr bwMode="auto">
            <a:xfrm flipV="1">
              <a:off x="1403350" y="2276474"/>
              <a:ext cx="0" cy="3889375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1403350" y="6165850"/>
              <a:ext cx="4968875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2195513" y="2565400"/>
              <a:ext cx="3876675" cy="3006725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H="1">
              <a:off x="2508757" y="3343992"/>
              <a:ext cx="360362" cy="360362"/>
            </a:xfrm>
            <a:prstGeom prst="line">
              <a:avLst/>
            </a:prstGeom>
            <a:noFill/>
            <a:ln w="76200">
              <a:solidFill>
                <a:srgbClr val="00544D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1785938" y="3357563"/>
              <a:ext cx="3363912" cy="2519362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200" i="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5148263" y="5734050"/>
              <a:ext cx="1223962" cy="37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OCA(I</a:t>
              </a:r>
              <a:r>
                <a:rPr lang="en-US" sz="1200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884127" y="1881551"/>
              <a:ext cx="1439863" cy="37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symetrie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3561222" y="3159273"/>
              <a:ext cx="1634373" cy="719136"/>
            </a:xfrm>
            <a:prstGeom prst="ellipse">
              <a:avLst/>
            </a:prstGeom>
            <a:solidFill>
              <a:srgbClr val="0F6FC6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cs-CZ" sz="1200" b="1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EZ 12</a:t>
              </a:r>
              <a:endParaRPr lang="en-US" sz="1200" b="1" i="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4929188" y="3929063"/>
              <a:ext cx="1857376" cy="37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200" i="0" kern="0" dirty="0">
                  <a:solidFill>
                    <a:srgbClr val="0F6F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OCA-zone</a:t>
              </a: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6000750" y="5214938"/>
              <a:ext cx="1223962" cy="37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OCA(I</a:t>
              </a:r>
              <a:r>
                <a:rPr lang="en-US" sz="1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857875" y="6267419"/>
              <a:ext cx="1439863" cy="37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flexibilita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10"/>
            <p:cNvSpPr>
              <a:spLocks noChangeArrowheads="1"/>
            </p:cNvSpPr>
            <p:nvPr/>
          </p:nvSpPr>
          <p:spPr bwMode="auto">
            <a:xfrm>
              <a:off x="2481616" y="4743919"/>
              <a:ext cx="1295400" cy="720725"/>
            </a:xfrm>
            <a:prstGeom prst="ellipse">
              <a:avLst/>
            </a:prstGeom>
            <a:solidFill>
              <a:srgbClr val="0F6FC6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200" b="1" i="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 2</a:t>
              </a:r>
              <a:r>
                <a:rPr lang="cs-CZ" sz="1200" b="1" i="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1200" b="1" i="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Oválný bublinový popisek 30"/>
          <p:cNvSpPr/>
          <p:nvPr/>
        </p:nvSpPr>
        <p:spPr>
          <a:xfrm>
            <a:off x="1247689" y="3976140"/>
            <a:ext cx="2992681" cy="1070493"/>
          </a:xfrm>
          <a:prstGeom prst="wedgeEllipseCallout">
            <a:avLst>
              <a:gd name="adj1" fmla="val 94829"/>
              <a:gd name="adj2" fmla="val -145218"/>
            </a:avLst>
          </a:prstGeom>
          <a:solidFill>
            <a:srgbClr val="0070C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Pokrok v integraci snižuje požadavky na flexibilitu = úroveň OCA se posouvá níže</a:t>
            </a:r>
            <a:endParaRPr lang="en-US" sz="1200" b="1" dirty="0"/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2182308" y="2557532"/>
            <a:ext cx="931858" cy="443289"/>
          </a:xfrm>
          <a:prstGeom prst="ellipse">
            <a:avLst/>
          </a:prstGeom>
          <a:solidFill>
            <a:srgbClr val="0F6FC6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2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EZ 19</a:t>
            </a:r>
            <a:endParaRPr lang="en-US" sz="1200" b="1" i="0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6348127" y="3394633"/>
            <a:ext cx="931858" cy="443289"/>
          </a:xfrm>
          <a:prstGeom prst="ellipse">
            <a:avLst/>
          </a:prstGeom>
          <a:solidFill>
            <a:srgbClr val="0F6FC6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sz="12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EZ 19</a:t>
            </a:r>
            <a:endParaRPr lang="en-US" sz="1200" b="1" i="0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79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Eurozóna a finanční krize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Bankovní sektory mnoha zemí ve vážných problémech</a:t>
            </a:r>
          </a:p>
          <a:p>
            <a:pPr lvl="1"/>
            <a:r>
              <a:rPr lang="cs-CZ" dirty="0"/>
              <a:t>Masivní státní pomoc</a:t>
            </a:r>
          </a:p>
          <a:p>
            <a:r>
              <a:rPr lang="cs-CZ" dirty="0"/>
              <a:t>Prohlubující se hospodářská krize, nezaměstnanost =&gt; tlaky na udržitelnost veřejných financí</a:t>
            </a:r>
          </a:p>
          <a:p>
            <a:r>
              <a:rPr lang="cs-CZ" dirty="0"/>
              <a:t>Výrazný růst výnosů státních dluhopisů u problémových zemí a závažné problémy s nadměrným zadlužením v některých zemích (PIIGS)</a:t>
            </a:r>
          </a:p>
          <a:p>
            <a:r>
              <a:rPr lang="cs-CZ" dirty="0"/>
              <a:t>Hlavní problém je ale ztráta konkurenceschopnosti daných zemí</a:t>
            </a:r>
          </a:p>
          <a:p>
            <a:r>
              <a:rPr lang="cs-CZ" dirty="0"/>
              <a:t>Nový systém regulace a dohledu nad finančním sektorem</a:t>
            </a:r>
          </a:p>
          <a:p>
            <a:r>
              <a:rPr lang="cs-CZ" dirty="0"/>
              <a:t>Nový záchranný stabilizační fond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41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 finanční krize na vládní dluh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413" y="930150"/>
            <a:ext cx="6461175" cy="3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br>
              <a:rPr lang="cs-CZ" sz="4000" b="1" i="1" dirty="0">
                <a:solidFill>
                  <a:srgbClr val="307871"/>
                </a:solidFill>
              </a:rPr>
            </a:b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evropské hospodářské integrace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Pařížská smlouva</a:t>
            </a:r>
          </a:p>
          <a:p>
            <a:pPr lvl="1"/>
            <a:r>
              <a:rPr lang="cs-CZ" dirty="0"/>
              <a:t>Evropské společenství uhlí a oceli (FRA, BEL, LUX, NED, ITA, GER), v platnost 1952</a:t>
            </a:r>
          </a:p>
          <a:p>
            <a:pPr lvl="1"/>
            <a:r>
              <a:rPr lang="cs-CZ" dirty="0"/>
              <a:t>Jean </a:t>
            </a:r>
            <a:r>
              <a:rPr lang="cs-CZ" dirty="0" err="1"/>
              <a:t>Monnet</a:t>
            </a:r>
            <a:r>
              <a:rPr lang="cs-CZ" dirty="0"/>
              <a:t>, Robert </a:t>
            </a:r>
            <a:r>
              <a:rPr lang="cs-CZ" dirty="0" err="1"/>
              <a:t>Schuman</a:t>
            </a:r>
            <a:r>
              <a:rPr lang="cs-CZ" dirty="0"/>
              <a:t>, Montánní unie</a:t>
            </a:r>
          </a:p>
          <a:p>
            <a:endParaRPr lang="cs-CZ" dirty="0"/>
          </a:p>
          <a:p>
            <a:r>
              <a:rPr lang="cs-CZ" dirty="0"/>
              <a:t>Římské smlouvy</a:t>
            </a:r>
          </a:p>
          <a:p>
            <a:pPr lvl="1"/>
            <a:r>
              <a:rPr lang="cs-CZ" dirty="0"/>
              <a:t>Evropské hospodářské společenství a </a:t>
            </a:r>
            <a:r>
              <a:rPr lang="cs-CZ" dirty="0" err="1"/>
              <a:t>Euroatom</a:t>
            </a:r>
            <a:r>
              <a:rPr lang="cs-CZ" dirty="0"/>
              <a:t> (1957)</a:t>
            </a:r>
          </a:p>
          <a:p>
            <a:pPr lvl="1"/>
            <a:r>
              <a:rPr lang="cs-CZ" dirty="0"/>
              <a:t>Evropské společenství (1965)</a:t>
            </a:r>
          </a:p>
          <a:p>
            <a:endParaRPr lang="cs-CZ" dirty="0"/>
          </a:p>
          <a:p>
            <a:r>
              <a:rPr lang="cs-CZ" dirty="0"/>
              <a:t>Prohloubení evropské hospodářské integrace</a:t>
            </a:r>
          </a:p>
          <a:p>
            <a:r>
              <a:rPr lang="cs-CZ" dirty="0"/>
              <a:t>Dohoda z Haagu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05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evropské měnové integrace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Rozdílné přístupy k měnové integraci</a:t>
            </a:r>
          </a:p>
          <a:p>
            <a:pPr lvl="1"/>
            <a:r>
              <a:rPr lang="cs-CZ" dirty="0"/>
              <a:t>Rozpor mezi názorovými školami i národními zájmy</a:t>
            </a:r>
          </a:p>
          <a:p>
            <a:pPr lvl="1"/>
            <a:r>
              <a:rPr lang="cs-CZ" dirty="0" err="1"/>
              <a:t>Shillerův</a:t>
            </a:r>
            <a:r>
              <a:rPr lang="cs-CZ" dirty="0"/>
              <a:t> plán</a:t>
            </a:r>
          </a:p>
          <a:p>
            <a:pPr lvl="1"/>
            <a:r>
              <a:rPr lang="cs-CZ" dirty="0" err="1"/>
              <a:t>Barreho</a:t>
            </a:r>
            <a:r>
              <a:rPr lang="cs-CZ" dirty="0"/>
              <a:t> plán</a:t>
            </a:r>
          </a:p>
          <a:p>
            <a:pPr lvl="1"/>
            <a:r>
              <a:rPr lang="cs-CZ" dirty="0"/>
              <a:t>Wernerův plán</a:t>
            </a:r>
          </a:p>
          <a:p>
            <a:endParaRPr lang="cs-CZ" dirty="0"/>
          </a:p>
          <a:p>
            <a:r>
              <a:rPr lang="cs-CZ" dirty="0"/>
              <a:t>Definitivní Wernerův plán</a:t>
            </a:r>
          </a:p>
          <a:p>
            <a:pPr lvl="1"/>
            <a:r>
              <a:rPr lang="cs-CZ" dirty="0"/>
              <a:t>Výsledek jednání Wernerova výboru</a:t>
            </a:r>
          </a:p>
          <a:p>
            <a:pPr lvl="1"/>
            <a:r>
              <a:rPr lang="cs-CZ" dirty="0"/>
              <a:t>Kompromis mezi předkládanými návrhy</a:t>
            </a:r>
          </a:p>
          <a:p>
            <a:pPr lvl="1"/>
            <a:r>
              <a:rPr lang="cs-CZ" dirty="0"/>
              <a:t>Hospodářská unie s centralizovanou hospodářskou politikou a financemi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342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Had v tunelu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Od 24.04.1972 – vstup šesti zemí</a:t>
            </a:r>
          </a:p>
          <a:p>
            <a:pPr>
              <a:lnSpc>
                <a:spcPct val="150000"/>
              </a:lnSpc>
            </a:pPr>
            <a:r>
              <a:rPr lang="cs-CZ" dirty="0"/>
              <a:t>Odchylka vzájemných devizových kurzů ± 2,25 % od centrální parity</a:t>
            </a:r>
          </a:p>
          <a:p>
            <a:pPr>
              <a:lnSpc>
                <a:spcPct val="150000"/>
              </a:lnSpc>
            </a:pPr>
            <a:r>
              <a:rPr lang="cs-CZ" dirty="0"/>
              <a:t>Snížení přípustné odchylky ± 4,5 % od centrální parity platné po </a:t>
            </a:r>
            <a:r>
              <a:rPr lang="cs-CZ" dirty="0" err="1"/>
              <a:t>Smithsoniánských</a:t>
            </a:r>
            <a:r>
              <a:rPr lang="cs-CZ" dirty="0"/>
              <a:t> dohodách</a:t>
            </a:r>
          </a:p>
          <a:p>
            <a:pPr>
              <a:lnSpc>
                <a:spcPct val="150000"/>
              </a:lnSpc>
            </a:pPr>
            <a:r>
              <a:rPr lang="cs-CZ" dirty="0"/>
              <a:t>Nestabilní vývoj</a:t>
            </a:r>
          </a:p>
          <a:p>
            <a:pPr>
              <a:lnSpc>
                <a:spcPct val="150000"/>
              </a:lnSpc>
            </a:pPr>
            <a:r>
              <a:rPr lang="cs-CZ" dirty="0"/>
              <a:t>Nedostatečná koordinace v rámci systému + divergence</a:t>
            </a:r>
          </a:p>
          <a:p>
            <a:pPr>
              <a:lnSpc>
                <a:spcPct val="150000"/>
              </a:lnSpc>
            </a:pPr>
            <a:r>
              <a:rPr lang="cs-CZ" dirty="0"/>
              <a:t>Negativní efekt na země s deficitem obchodní a platební bilance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01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měnový systém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Zánik měnového hada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Důsledek rostoucí inflace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 roce 1978 rozhodnuto o nahrazení měnového hada</a:t>
            </a:r>
          </a:p>
          <a:p>
            <a:pPr>
              <a:lnSpc>
                <a:spcPct val="150000"/>
              </a:lnSpc>
            </a:pPr>
            <a:r>
              <a:rPr lang="cs-CZ" dirty="0"/>
              <a:t>Evropský měnový systém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Od 13.03.1979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Zaveden mechanismus devizových kurzů ERM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Evropská měnová jednotka ECU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Přípustná odchylka kurzů ± 2,25 % , některé země požádaly o rozšíření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58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cíle 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Vysoký stupeň konvergence členských států</a:t>
            </a:r>
          </a:p>
          <a:p>
            <a:pPr>
              <a:lnSpc>
                <a:spcPct val="150000"/>
              </a:lnSpc>
            </a:pPr>
            <a:r>
              <a:rPr lang="cs-CZ" dirty="0"/>
              <a:t>Společná politika pro členské země s primárním zaměřením na kontrolu inflace</a:t>
            </a:r>
          </a:p>
          <a:p>
            <a:pPr>
              <a:lnSpc>
                <a:spcPct val="150000"/>
              </a:lnSpc>
            </a:pPr>
            <a:r>
              <a:rPr lang="cs-CZ" dirty="0"/>
              <a:t>Stabilita devizových kurzů</a:t>
            </a:r>
          </a:p>
          <a:p>
            <a:pPr>
              <a:lnSpc>
                <a:spcPct val="150000"/>
              </a:lnSpc>
            </a:pPr>
            <a:r>
              <a:rPr lang="cs-CZ" dirty="0"/>
              <a:t>Podpora funkce a úlohy ECU</a:t>
            </a:r>
          </a:p>
          <a:p>
            <a:pPr>
              <a:lnSpc>
                <a:spcPct val="150000"/>
              </a:lnSpc>
            </a:pPr>
            <a:r>
              <a:rPr lang="cs-CZ" dirty="0"/>
              <a:t>Postupný přechod k vyššímu stupni integrace mezi členskými zeměmi EHS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19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krize 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cs-CZ" dirty="0"/>
              <a:t>Politické aspekty měnové integrace</a:t>
            </a:r>
          </a:p>
          <a:p>
            <a:pPr>
              <a:lnSpc>
                <a:spcPct val="130000"/>
              </a:lnSpc>
            </a:pPr>
            <a:r>
              <a:rPr lang="cs-CZ" dirty="0"/>
              <a:t>Nesladěnost hospodářského cyklu v Evropě (GER – expanze po sjednocení, GBR + FRA – recese) =&gt; potřeba odlišných politik</a:t>
            </a:r>
          </a:p>
          <a:p>
            <a:pPr>
              <a:lnSpc>
                <a:spcPct val="130000"/>
              </a:lnSpc>
            </a:pPr>
            <a:r>
              <a:rPr lang="cs-CZ" dirty="0"/>
              <a:t>Počátek krize EMS (schvalování Maastrichtské smlouvy)</a:t>
            </a:r>
          </a:p>
          <a:p>
            <a:pPr>
              <a:lnSpc>
                <a:spcPct val="130000"/>
              </a:lnSpc>
            </a:pPr>
            <a:r>
              <a:rPr lang="cs-CZ" dirty="0"/>
              <a:t>Krize ve Skandinávii (postupně Finsko, Švédsko, Norsko)</a:t>
            </a:r>
          </a:p>
          <a:p>
            <a:pPr>
              <a:lnSpc>
                <a:spcPct val="130000"/>
              </a:lnSpc>
            </a:pPr>
            <a:r>
              <a:rPr lang="cs-CZ" dirty="0"/>
              <a:t>Efekt divergentního vývoje inflace při fixních kurzech (ITA, ESP)</a:t>
            </a:r>
          </a:p>
          <a:p>
            <a:pPr>
              <a:lnSpc>
                <a:spcPct val="130000"/>
              </a:lnSpc>
            </a:pPr>
            <a:r>
              <a:rPr lang="cs-CZ" dirty="0"/>
              <a:t>Útoky na francouzský frank a irskou libru</a:t>
            </a:r>
          </a:p>
          <a:p>
            <a:pPr>
              <a:lnSpc>
                <a:spcPct val="130000"/>
              </a:lnSpc>
            </a:pPr>
            <a:r>
              <a:rPr lang="cs-CZ" dirty="0"/>
              <a:t>Ukončení krize EMS – rozšíření fluktuačního pásma na ± 15 % v srpnu 1993</a:t>
            </a:r>
          </a:p>
          <a:p>
            <a:pPr>
              <a:lnSpc>
                <a:spcPct val="13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348634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Vlastní 3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800080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-sablona-OPF" id="{03B121F2-7AB1-4F95-9E0E-4032E0AAF7D9}" vid="{3A2D7B7A-8C72-486E-9E73-6E7B6F4DADB5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4805</TotalTime>
  <Words>1185</Words>
  <Application>Microsoft Office PowerPoint</Application>
  <PresentationFormat>Předvádění na obrazovce (16:9)</PresentationFormat>
  <Paragraphs>211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Arial</vt:lpstr>
      <vt:lpstr>Calibri</vt:lpstr>
      <vt:lpstr>Enriqueta</vt:lpstr>
      <vt:lpstr>Georgia</vt:lpstr>
      <vt:lpstr>Times New Roman</vt:lpstr>
      <vt:lpstr>Wingdings</vt:lpstr>
      <vt:lpstr>SLU</vt:lpstr>
      <vt:lpstr>Evropská  měnová integrace</vt:lpstr>
      <vt:lpstr>Vývojové mezníky měnové integrace</vt:lpstr>
      <vt:lpstr>Vývojové mezníky měnové integrace</vt:lpstr>
      <vt:lpstr>Počátky evropské hospodářské integrace </vt:lpstr>
      <vt:lpstr>Počátky evropské měnové integrace</vt:lpstr>
      <vt:lpstr>Had v tunelu</vt:lpstr>
      <vt:lpstr>Evropský měnový systém</vt:lpstr>
      <vt:lpstr>Základní cíle EMS</vt:lpstr>
      <vt:lpstr>Průběh krize EMS</vt:lpstr>
      <vt:lpstr>Evropská hospodářská a měnová unie</vt:lpstr>
      <vt:lpstr>První etapa zavedení EMU</vt:lpstr>
      <vt:lpstr>Druhá etapa zavedení EMU (1)</vt:lpstr>
      <vt:lpstr>Druhá etapa zavedení EMU (2)</vt:lpstr>
      <vt:lpstr>Druhá etapa zavedení EMU (3)</vt:lpstr>
      <vt:lpstr>Třetí etapa zavedení EMU (2)</vt:lpstr>
      <vt:lpstr>Třetí etapa zavedení EMU (2)</vt:lpstr>
      <vt:lpstr>Přepočítací koeficienty</vt:lpstr>
      <vt:lpstr>Třetí etapa zavedení EMU (3)</vt:lpstr>
      <vt:lpstr>Evropská měnová unie</vt:lpstr>
      <vt:lpstr>Současná Eurozóna</vt:lpstr>
      <vt:lpstr>Zavádění hotovosti eura</vt:lpstr>
      <vt:lpstr>Zavádění hotovosti eura</vt:lpstr>
      <vt:lpstr>Proces integrace Česka o EMU (1)</vt:lpstr>
      <vt:lpstr>Proces integrace Česka do EMU (2)</vt:lpstr>
      <vt:lpstr>Inflace</vt:lpstr>
      <vt:lpstr>Úrokové sazby</vt:lpstr>
      <vt:lpstr>Deficit státního rozpočtu k HDP</vt:lpstr>
      <vt:lpstr>Veřejný dluh k HDP</vt:lpstr>
      <vt:lpstr>Harmonogram vstupu do EMU</vt:lpstr>
      <vt:lpstr>Plnění maastrichtských kritérií</vt:lpstr>
      <vt:lpstr>Možné strategie (ne)přijetí eura</vt:lpstr>
      <vt:lpstr>Přínosy současné EMU a eura</vt:lpstr>
      <vt:lpstr>Problémy Eurozóny</vt:lpstr>
      <vt:lpstr>Rámec: symetrie a integrace</vt:lpstr>
      <vt:lpstr>Eurozóna a finanční krize</vt:lpstr>
      <vt:lpstr>Efekt finanční krize na vládní dluh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Zuzana Szkorupová</cp:lastModifiedBy>
  <cp:revision>152</cp:revision>
  <dcterms:created xsi:type="dcterms:W3CDTF">2016-07-06T15:42:34Z</dcterms:created>
  <dcterms:modified xsi:type="dcterms:W3CDTF">2023-11-27T20:23:25Z</dcterms:modified>
</cp:coreProperties>
</file>